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00" r:id="rId1"/>
  </p:sldMasterIdLst>
  <p:notesMasterIdLst>
    <p:notesMasterId r:id="rId32"/>
  </p:notesMasterIdLst>
  <p:handoutMasterIdLst>
    <p:handoutMasterId r:id="rId3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9144000" cy="6858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22" autoAdjust="0"/>
  </p:normalViewPr>
  <p:slideViewPr>
    <p:cSldViewPr>
      <p:cViewPr>
        <p:scale>
          <a:sx n="75" d="100"/>
          <a:sy n="75" d="100"/>
        </p:scale>
        <p:origin x="-912" y="-45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ndara" pitchFamily="34" charset="0"/>
                <a:ea typeface="HGP明朝E" pitchFamily="18" charset="-128"/>
              </a:defRPr>
            </a:lvl1pPr>
          </a:lstStyle>
          <a:p>
            <a:r>
              <a:rPr lang="ja-JP" altLang="en-US"/>
              <a:t>国際日本研究センター主催特任研究員ワークショップ</a:t>
            </a:r>
            <a:endParaRPr lang="en-US" altLang="ja-JP"/>
          </a:p>
        </p:txBody>
      </p:sp>
      <p:sp>
        <p:nvSpPr>
          <p:cNvPr id="50179" name="Rectangle 3"/>
          <p:cNvSpPr>
            <a:spLocks noGrp="1" noChangeArrowheads="1"/>
          </p:cNvSpPr>
          <p:nvPr>
            <p:ph type="dt" sz="quarter"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ndara" pitchFamily="34" charset="0"/>
                <a:ea typeface="HGP明朝E" pitchFamily="18" charset="-128"/>
              </a:defRPr>
            </a:lvl1pPr>
          </a:lstStyle>
          <a:p>
            <a:r>
              <a:rPr lang="ja-JP" altLang="en-US"/>
              <a:t>2012_07_10　ハーネム・アハマド</a:t>
            </a:r>
            <a:endParaRPr lang="en-US" altLang="ja-JP"/>
          </a:p>
        </p:txBody>
      </p:sp>
      <p:sp>
        <p:nvSpPr>
          <p:cNvPr id="50180" name="Rectangle 4"/>
          <p:cNvSpPr>
            <a:spLocks noGrp="1" noChangeArrowheads="1"/>
          </p:cNvSpPr>
          <p:nvPr>
            <p:ph type="ftr" sz="quarter" idx="2"/>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ndara" pitchFamily="34" charset="0"/>
                <a:ea typeface="HGP明朝E" pitchFamily="18" charset="-128"/>
              </a:defRPr>
            </a:lvl1pPr>
          </a:lstStyle>
          <a:p>
            <a:endParaRPr lang="en-US" altLang="ja-JP"/>
          </a:p>
        </p:txBody>
      </p:sp>
      <p:sp>
        <p:nvSpPr>
          <p:cNvPr id="50181" name="Rectangle 5"/>
          <p:cNvSpPr>
            <a:spLocks noGrp="1" noChangeArrowheads="1"/>
          </p:cNvSpPr>
          <p:nvPr>
            <p:ph type="sldNum" sz="quarter" idx="3"/>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ndara" pitchFamily="34" charset="0"/>
                <a:ea typeface="HGP明朝E" pitchFamily="18" charset="-128"/>
              </a:defRPr>
            </a:lvl1pPr>
          </a:lstStyle>
          <a:p>
            <a:fld id="{9688E52F-314B-43B6-9E89-FB8227AB7CDB}" type="slidenum">
              <a:rPr lang="ja-JP" altLang="en-US"/>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ndara" pitchFamily="34" charset="0"/>
                <a:ea typeface="HGP明朝E" pitchFamily="18" charset="-128"/>
              </a:defRPr>
            </a:lvl1pPr>
          </a:lstStyle>
          <a:p>
            <a:r>
              <a:rPr lang="ja-JP" altLang="en-US"/>
              <a:t>国際日本研究センター主催特任研究員ワークショップ</a:t>
            </a:r>
            <a:endParaRPr lang="en-US" altLang="ja-JP"/>
          </a:p>
        </p:txBody>
      </p:sp>
      <p:sp>
        <p:nvSpPr>
          <p:cNvPr id="54275"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ndara" pitchFamily="34" charset="0"/>
                <a:ea typeface="HGP明朝E" pitchFamily="18" charset="-128"/>
              </a:defRPr>
            </a:lvl1pPr>
          </a:lstStyle>
          <a:p>
            <a:r>
              <a:rPr lang="ja-JP" altLang="en-US"/>
              <a:t>2012_07_10　ハーネム・アハマド</a:t>
            </a:r>
            <a:endParaRPr lang="en-US" altLang="ja-JP"/>
          </a:p>
        </p:txBody>
      </p:sp>
      <p:sp>
        <p:nvSpPr>
          <p:cNvPr id="54276" name="Rectangle 4"/>
          <p:cNvSpPr>
            <a:spLocks noRo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ffectLst/>
        </p:spPr>
      </p:sp>
      <p:sp>
        <p:nvSpPr>
          <p:cNvPr id="54277"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54278"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ndara" pitchFamily="34" charset="0"/>
                <a:ea typeface="HGP明朝E" pitchFamily="18" charset="-128"/>
              </a:defRPr>
            </a:lvl1pPr>
          </a:lstStyle>
          <a:p>
            <a:endParaRPr lang="en-US" altLang="ja-JP"/>
          </a:p>
        </p:txBody>
      </p:sp>
      <p:sp>
        <p:nvSpPr>
          <p:cNvPr id="54279"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ndara" pitchFamily="34" charset="0"/>
                <a:ea typeface="HGP明朝E" pitchFamily="18" charset="-128"/>
              </a:defRPr>
            </a:lvl1pPr>
          </a:lstStyle>
          <a:p>
            <a:fld id="{FB889763-BB0E-4DC1-9FD2-2563953C3314}" type="slidenum">
              <a:rPr lang="ja-JP" altLang="en-US"/>
              <a:pPr/>
              <a:t>&lt;#&gt;</a:t>
            </a:fld>
            <a:endParaRPr lang="en-US" altLang="ja-JP"/>
          </a:p>
        </p:txBody>
      </p:sp>
    </p:spTree>
  </p:cSld>
  <p:clrMap bg1="lt1" tx1="dk1" bg2="lt2" tx2="dk2" accent1="accent1" accent2="accent2" accent3="accent3" accent4="accent4" accent5="accent5" accent6="accent6" hlink="hlink" folHlink="folHlink"/>
  <p:hf ftr="0"/>
  <p:notesStyle>
    <a:lvl1pPr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1pPr>
    <a:lvl2pPr marL="4572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2pPr>
    <a:lvl3pPr marL="9144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3pPr>
    <a:lvl4pPr marL="13716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4pPr>
    <a:lvl5pPr marL="18288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ja-JP" altLang="en-US"/>
              <a:t>国際日本研究センター主催特任研究員ワークショップ</a:t>
            </a:r>
            <a:endParaRPr lang="en-US" altLang="ja-JP"/>
          </a:p>
        </p:txBody>
      </p:sp>
      <p:sp>
        <p:nvSpPr>
          <p:cNvPr id="5" name="Rectangle 3"/>
          <p:cNvSpPr>
            <a:spLocks noGrp="1" noChangeArrowheads="1"/>
          </p:cNvSpPr>
          <p:nvPr>
            <p:ph type="dt" idx="1"/>
          </p:nvPr>
        </p:nvSpPr>
        <p:spPr>
          <a:ln/>
        </p:spPr>
        <p:txBody>
          <a:bodyPr/>
          <a:lstStyle/>
          <a:p>
            <a:r>
              <a:rPr lang="ja-JP" altLang="en-US"/>
              <a:t>2012_07_10　ハーネム・アハマド</a:t>
            </a:r>
            <a:endParaRPr lang="en-US" altLang="ja-JP"/>
          </a:p>
        </p:txBody>
      </p:sp>
      <p:sp>
        <p:nvSpPr>
          <p:cNvPr id="6" name="Rectangle 7"/>
          <p:cNvSpPr>
            <a:spLocks noGrp="1" noChangeArrowheads="1"/>
          </p:cNvSpPr>
          <p:nvPr>
            <p:ph type="sldNum" sz="quarter" idx="5"/>
          </p:nvPr>
        </p:nvSpPr>
        <p:spPr>
          <a:ln/>
        </p:spPr>
        <p:txBody>
          <a:bodyPr/>
          <a:lstStyle/>
          <a:p>
            <a:fld id="{325403B5-D7B1-4B68-86B6-8D7048394F4F}" type="slidenum">
              <a:rPr lang="ja-JP" altLang="en-US"/>
              <a:pPr/>
              <a:t>1</a:t>
            </a:fld>
            <a:endParaRPr lang="en-US" altLang="ja-JP"/>
          </a:p>
        </p:txBody>
      </p:sp>
      <p:sp>
        <p:nvSpPr>
          <p:cNvPr id="55298" name="Rectangle 2"/>
          <p:cNvSpPr>
            <a:spLocks noRo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ounded Rectangle 15"/>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7"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8"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9"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10"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11" name="Date Placeholder 3"/>
          <p:cNvSpPr>
            <a:spLocks noGrp="1"/>
          </p:cNvSpPr>
          <p:nvPr>
            <p:ph type="dt" sz="half" idx="10"/>
          </p:nvPr>
        </p:nvSpPr>
        <p:spPr/>
        <p:txBody>
          <a:bodyPr/>
          <a:lstStyle>
            <a:lvl1pPr>
              <a:defRPr/>
            </a:lvl1pPr>
          </a:lstStyle>
          <a:p>
            <a:pPr>
              <a:defRPr/>
            </a:pPr>
            <a:fld id="{758CFAC9-182C-4402-A4B3-7FEFCE8507C9}" type="datetime1">
              <a:rPr lang="ja-JP" altLang="en-US"/>
              <a:pPr>
                <a:defRPr/>
              </a:pPr>
              <a:t>2012/7/9</a:t>
            </a:fld>
            <a:endParaRPr lang="ja-JP" altLang="en-US"/>
          </a:p>
        </p:txBody>
      </p:sp>
      <p:sp>
        <p:nvSpPr>
          <p:cNvPr id="12" name="Footer Placeholder 4"/>
          <p:cNvSpPr>
            <a:spLocks noGrp="1"/>
          </p:cNvSpPr>
          <p:nvPr>
            <p:ph type="ftr" sz="quarter" idx="11"/>
          </p:nvPr>
        </p:nvSpPr>
        <p:spPr/>
        <p:txBody>
          <a:bodyPr/>
          <a:lstStyle>
            <a:lvl1pPr>
              <a:defRPr/>
            </a:lvl1pPr>
          </a:lstStyle>
          <a:p>
            <a:endParaRPr lang="en-US" altLang="ja-JP"/>
          </a:p>
        </p:txBody>
      </p:sp>
      <p:sp>
        <p:nvSpPr>
          <p:cNvPr id="13" name="Slide Number Placeholder 5"/>
          <p:cNvSpPr>
            <a:spLocks noGrp="1"/>
          </p:cNvSpPr>
          <p:nvPr>
            <p:ph type="sldNum" sz="quarter" idx="12"/>
          </p:nvPr>
        </p:nvSpPr>
        <p:spPr/>
        <p:txBody>
          <a:bodyPr/>
          <a:lstStyle>
            <a:lvl1pPr>
              <a:defRPr/>
            </a:lvl1pPr>
          </a:lstStyle>
          <a:p>
            <a:fld id="{517F9A14-CF4D-4219-99A2-6ED2CF087A79}" type="slidenum">
              <a:rPr lang="ja-JP" altLang="en-US"/>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fld id="{C08BCDF3-7F84-4E14-A33E-420E39E5B906}" type="datetime1">
              <a:rPr lang="ja-JP" altLang="en-US"/>
              <a:pPr>
                <a:defRPr/>
              </a:pPr>
              <a:t>2012/7/9</a:t>
            </a:fld>
            <a:endParaRPr lang="ja-JP" altLang="en-US"/>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A2F30C86-E083-44A4-B6BC-7E71668BBF65}" type="slidenum">
              <a:rPr lang="ja-JP" altLang="en-US"/>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Rounded Rectangle 20"/>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4"/>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7"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8"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9"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1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1" name="Date Placeholder 3"/>
          <p:cNvSpPr>
            <a:spLocks noGrp="1"/>
          </p:cNvSpPr>
          <p:nvPr>
            <p:ph type="dt" sz="half" idx="10"/>
          </p:nvPr>
        </p:nvSpPr>
        <p:spPr/>
        <p:txBody>
          <a:bodyPr/>
          <a:lstStyle>
            <a:lvl1pPr>
              <a:defRPr/>
            </a:lvl1pPr>
          </a:lstStyle>
          <a:p>
            <a:pPr>
              <a:defRPr/>
            </a:pPr>
            <a:fld id="{7DB672A8-43F4-4B35-B673-716F77DE56A9}" type="datetime1">
              <a:rPr lang="ja-JP" altLang="en-US"/>
              <a:pPr>
                <a:defRPr/>
              </a:pPr>
              <a:t>2012/7/9</a:t>
            </a:fld>
            <a:endParaRPr lang="ja-JP" altLang="en-US"/>
          </a:p>
        </p:txBody>
      </p:sp>
      <p:sp>
        <p:nvSpPr>
          <p:cNvPr id="12" name="Footer Placeholder 4"/>
          <p:cNvSpPr>
            <a:spLocks noGrp="1"/>
          </p:cNvSpPr>
          <p:nvPr>
            <p:ph type="ftr" sz="quarter" idx="11"/>
          </p:nvPr>
        </p:nvSpPr>
        <p:spPr/>
        <p:txBody>
          <a:bodyPr/>
          <a:lstStyle>
            <a:lvl1pPr>
              <a:defRPr/>
            </a:lvl1pPr>
          </a:lstStyle>
          <a:p>
            <a:endParaRPr lang="en-US" altLang="ja-JP"/>
          </a:p>
        </p:txBody>
      </p:sp>
      <p:sp>
        <p:nvSpPr>
          <p:cNvPr id="13" name="Slide Number Placeholder 5"/>
          <p:cNvSpPr>
            <a:spLocks noGrp="1"/>
          </p:cNvSpPr>
          <p:nvPr>
            <p:ph type="sldNum" sz="quarter" idx="12"/>
          </p:nvPr>
        </p:nvSpPr>
        <p:spPr/>
        <p:txBody>
          <a:bodyPr rtlCol="0"/>
          <a:lstStyle>
            <a:lvl1pPr fontAlgn="auto">
              <a:spcBef>
                <a:spcPts val="0"/>
              </a:spcBef>
              <a:spcAft>
                <a:spcPts val="0"/>
              </a:spcAft>
              <a:defRPr sz="1000" b="0">
                <a:latin typeface="+mn-lt"/>
                <a:ea typeface="+mn-ea"/>
              </a:defRPr>
            </a:lvl1pPr>
          </a:lstStyle>
          <a:p>
            <a:pPr>
              <a:defRPr/>
            </a:pPr>
            <a:fld id="{E578B074-0BCB-468A-B769-BF4DA1A5B93E}"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Title 6"/>
          <p:cNvSpPr>
            <a:spLocks noGrp="1"/>
          </p:cNvSpPr>
          <p:nvPr>
            <p:ph type="title"/>
          </p:nvPr>
        </p:nvSpPr>
        <p:spPr/>
        <p:txBody>
          <a:bodyPr/>
          <a:lstStyle/>
          <a:p>
            <a:r>
              <a:rPr lang="ja-JP" altLang="en-US" smtClean="0"/>
              <a:t>マスター タイトルの書式設定</a:t>
            </a:r>
            <a:endParaRPr lang="en-US"/>
          </a:p>
        </p:txBody>
      </p:sp>
      <p:sp>
        <p:nvSpPr>
          <p:cNvPr id="4" name="Date Placeholder 3"/>
          <p:cNvSpPr>
            <a:spLocks noGrp="1"/>
          </p:cNvSpPr>
          <p:nvPr>
            <p:ph type="dt" sz="half" idx="10"/>
          </p:nvPr>
        </p:nvSpPr>
        <p:spPr/>
        <p:txBody>
          <a:bodyPr/>
          <a:lstStyle>
            <a:lvl1pPr>
              <a:defRPr/>
            </a:lvl1pPr>
          </a:lstStyle>
          <a:p>
            <a:pPr>
              <a:defRPr/>
            </a:pPr>
            <a:fld id="{47A12F57-5C24-422F-AFDC-5D3DF88E1C01}" type="datetime1">
              <a:rPr lang="ja-JP" altLang="en-US"/>
              <a:pPr>
                <a:defRPr/>
              </a:pPr>
              <a:t>2012/7/9</a:t>
            </a:fld>
            <a:endParaRPr lang="ja-JP" altLang="en-US"/>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4B78A2B9-AD73-4686-99D7-58243228C939}" type="slidenum">
              <a:rPr lang="ja-JP" altLang="en-US"/>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4" name="Rounded Rectangle 1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14"/>
          <p:cNvSpPr>
            <a:spLocks/>
          </p:cNvSpPr>
          <p:nvPr/>
        </p:nvSpPr>
        <p:spPr bwMode="hidden">
          <a:xfrm>
            <a:off x="6046788" y="4203700"/>
            <a:ext cx="2876550" cy="714375"/>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6" name="Freeform 18"/>
          <p:cNvSpPr>
            <a:spLocks/>
          </p:cNvSpPr>
          <p:nvPr/>
        </p:nvSpPr>
        <p:spPr bwMode="hidden">
          <a:xfrm>
            <a:off x="2619375" y="4075113"/>
            <a:ext cx="5545138" cy="850900"/>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7" name="Freeform 22"/>
          <p:cNvSpPr>
            <a:spLocks/>
          </p:cNvSpPr>
          <p:nvPr/>
        </p:nvSpPr>
        <p:spPr bwMode="hidden">
          <a:xfrm>
            <a:off x="2828925" y="4087813"/>
            <a:ext cx="5467350" cy="77470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8" name="Freeform 26"/>
          <p:cNvSpPr>
            <a:spLocks/>
          </p:cNvSpPr>
          <p:nvPr/>
        </p:nvSpPr>
        <p:spPr bwMode="hidden">
          <a:xfrm>
            <a:off x="5610225" y="4073525"/>
            <a:ext cx="3306763" cy="652463"/>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9" name="Freeform 10"/>
          <p:cNvSpPr>
            <a:spLocks/>
          </p:cNvSpPr>
          <p:nvPr/>
        </p:nvSpPr>
        <p:spPr bwMode="hidden">
          <a:xfrm>
            <a:off x="211138" y="4059238"/>
            <a:ext cx="8723312" cy="1328737"/>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10" name="Date Placeholder 3"/>
          <p:cNvSpPr>
            <a:spLocks noGrp="1"/>
          </p:cNvSpPr>
          <p:nvPr>
            <p:ph type="dt" sz="half" idx="10"/>
          </p:nvPr>
        </p:nvSpPr>
        <p:spPr/>
        <p:txBody>
          <a:bodyPr/>
          <a:lstStyle>
            <a:lvl1pPr>
              <a:defRPr/>
            </a:lvl1pPr>
          </a:lstStyle>
          <a:p>
            <a:pPr>
              <a:defRPr/>
            </a:pPr>
            <a:fld id="{8ED7E476-0457-4D32-9FD8-FDB1844E6158}" type="datetime1">
              <a:rPr lang="ja-JP" altLang="en-US"/>
              <a:pPr>
                <a:defRPr/>
              </a:pPr>
              <a:t>2012/7/9</a:t>
            </a:fld>
            <a:endParaRPr lang="ja-JP" altLang="en-US"/>
          </a:p>
        </p:txBody>
      </p:sp>
      <p:sp>
        <p:nvSpPr>
          <p:cNvPr id="11" name="Footer Placeholder 4"/>
          <p:cNvSpPr>
            <a:spLocks noGrp="1"/>
          </p:cNvSpPr>
          <p:nvPr>
            <p:ph type="ftr" sz="quarter" idx="11"/>
          </p:nvPr>
        </p:nvSpPr>
        <p:spPr/>
        <p:txBody>
          <a:bodyPr/>
          <a:lstStyle>
            <a:lvl1pPr>
              <a:defRPr/>
            </a:lvl1pPr>
          </a:lstStyle>
          <a:p>
            <a:endParaRPr lang="en-US" altLang="ja-JP"/>
          </a:p>
        </p:txBody>
      </p:sp>
      <p:sp>
        <p:nvSpPr>
          <p:cNvPr id="12" name="Slide Number Placeholder 5"/>
          <p:cNvSpPr>
            <a:spLocks noGrp="1"/>
          </p:cNvSpPr>
          <p:nvPr>
            <p:ph type="sldNum" sz="quarter" idx="12"/>
          </p:nvPr>
        </p:nvSpPr>
        <p:spPr/>
        <p:txBody>
          <a:bodyPr rtlCol="0"/>
          <a:lstStyle>
            <a:lvl1pPr fontAlgn="auto">
              <a:spcBef>
                <a:spcPts val="0"/>
              </a:spcBef>
              <a:spcAft>
                <a:spcPts val="0"/>
              </a:spcAft>
              <a:defRPr sz="1000" b="0">
                <a:latin typeface="+mn-lt"/>
                <a:ea typeface="+mn-ea"/>
              </a:defRPr>
            </a:lvl1pPr>
          </a:lstStyle>
          <a:p>
            <a:pPr>
              <a:defRPr/>
            </a:pPr>
            <a:fld id="{3560B529-DE70-4830-80B0-2FFFDB08FD28}"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Date Placeholder 3"/>
          <p:cNvSpPr>
            <a:spLocks noGrp="1"/>
          </p:cNvSpPr>
          <p:nvPr>
            <p:ph type="dt" sz="half" idx="15"/>
          </p:nvPr>
        </p:nvSpPr>
        <p:spPr/>
        <p:txBody>
          <a:bodyPr/>
          <a:lstStyle>
            <a:lvl1pPr>
              <a:defRPr/>
            </a:lvl1pPr>
          </a:lstStyle>
          <a:p>
            <a:pPr>
              <a:defRPr/>
            </a:pPr>
            <a:fld id="{ADF5B5FE-9D4A-4302-B307-829278CE0F52}" type="datetime1">
              <a:rPr lang="ja-JP" altLang="en-US"/>
              <a:pPr>
                <a:defRPr/>
              </a:pPr>
              <a:t>2012/7/9</a:t>
            </a:fld>
            <a:endParaRPr lang="ja-JP" altLang="en-US"/>
          </a:p>
        </p:txBody>
      </p:sp>
      <p:sp>
        <p:nvSpPr>
          <p:cNvPr id="6" name="Footer Placeholder 4"/>
          <p:cNvSpPr>
            <a:spLocks noGrp="1"/>
          </p:cNvSpPr>
          <p:nvPr>
            <p:ph type="ftr" sz="quarter" idx="16"/>
          </p:nvPr>
        </p:nvSpPr>
        <p:spPr/>
        <p:txBody>
          <a:bodyPr/>
          <a:lstStyle>
            <a:lvl1pPr>
              <a:defRPr/>
            </a:lvl1pPr>
          </a:lstStyle>
          <a:p>
            <a:endParaRPr lang="en-US" altLang="ja-JP"/>
          </a:p>
        </p:txBody>
      </p:sp>
      <p:sp>
        <p:nvSpPr>
          <p:cNvPr id="7" name="Slide Number Placeholder 5"/>
          <p:cNvSpPr>
            <a:spLocks noGrp="1"/>
          </p:cNvSpPr>
          <p:nvPr>
            <p:ph type="sldNum" sz="quarter" idx="17"/>
          </p:nvPr>
        </p:nvSpPr>
        <p:spPr/>
        <p:txBody>
          <a:bodyPr/>
          <a:lstStyle>
            <a:lvl1pPr>
              <a:defRPr/>
            </a:lvl1pPr>
          </a:lstStyle>
          <a:p>
            <a:fld id="{7C0AFAE0-6016-42F8-8A04-A98F30FEEA94}" type="slidenum">
              <a:rPr lang="ja-JP" altLang="en-US"/>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p:txBody>
          <a:bodyPr/>
          <a:lstStyle>
            <a:lvl1pPr>
              <a:defRPr/>
            </a:lvl1pPr>
          </a:lstStyle>
          <a:p>
            <a:pPr>
              <a:defRPr/>
            </a:pPr>
            <a:fld id="{35183DA4-E9F5-4D20-9838-E3A61AF6CE9B}" type="datetime1">
              <a:rPr lang="ja-JP" altLang="en-US"/>
              <a:pPr>
                <a:defRPr/>
              </a:pPr>
              <a:t>2012/7/9</a:t>
            </a:fld>
            <a:endParaRPr lang="ja-JP" altLang="en-US"/>
          </a:p>
        </p:txBody>
      </p:sp>
      <p:sp>
        <p:nvSpPr>
          <p:cNvPr id="8" name="Footer Placeholder 4"/>
          <p:cNvSpPr>
            <a:spLocks noGrp="1"/>
          </p:cNvSpPr>
          <p:nvPr>
            <p:ph type="ftr" sz="quarter" idx="11"/>
          </p:nvPr>
        </p:nvSpPr>
        <p:spPr/>
        <p:txBody>
          <a:bodyPr/>
          <a:lstStyle>
            <a:lvl1pPr>
              <a:defRPr/>
            </a:lvl1pPr>
          </a:lstStyle>
          <a:p>
            <a:endParaRPr lang="en-US" altLang="ja-JP"/>
          </a:p>
        </p:txBody>
      </p:sp>
      <p:sp>
        <p:nvSpPr>
          <p:cNvPr id="9" name="Slide Number Placeholder 5"/>
          <p:cNvSpPr>
            <a:spLocks noGrp="1"/>
          </p:cNvSpPr>
          <p:nvPr>
            <p:ph type="sldNum" sz="quarter" idx="12"/>
          </p:nvPr>
        </p:nvSpPr>
        <p:spPr/>
        <p:txBody>
          <a:bodyPr/>
          <a:lstStyle>
            <a:lvl1pPr>
              <a:defRPr/>
            </a:lvl1pPr>
          </a:lstStyle>
          <a:p>
            <a:fld id="{634E2AB1-1DE6-4D8B-8FFD-A242B6844F90}" type="slidenum">
              <a:rPr lang="ja-JP" altLang="en-US"/>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3"/>
          <p:cNvSpPr>
            <a:spLocks noGrp="1"/>
          </p:cNvSpPr>
          <p:nvPr>
            <p:ph type="dt" sz="half" idx="10"/>
          </p:nvPr>
        </p:nvSpPr>
        <p:spPr/>
        <p:txBody>
          <a:bodyPr/>
          <a:lstStyle>
            <a:lvl1pPr>
              <a:defRPr/>
            </a:lvl1pPr>
          </a:lstStyle>
          <a:p>
            <a:pPr>
              <a:defRPr/>
            </a:pPr>
            <a:fld id="{8D312869-D02C-46D9-A9F3-DE385574DE88}" type="datetime1">
              <a:rPr lang="ja-JP" altLang="en-US"/>
              <a:pPr>
                <a:defRPr/>
              </a:pPr>
              <a:t>2012/7/9</a:t>
            </a:fld>
            <a:endParaRPr lang="ja-JP" altLang="en-US"/>
          </a:p>
        </p:txBody>
      </p:sp>
      <p:sp>
        <p:nvSpPr>
          <p:cNvPr id="4" name="Footer Placeholder 4"/>
          <p:cNvSpPr>
            <a:spLocks noGrp="1"/>
          </p:cNvSpPr>
          <p:nvPr>
            <p:ph type="ftr" sz="quarter" idx="11"/>
          </p:nvPr>
        </p:nvSpPr>
        <p:spPr/>
        <p:txBody>
          <a:bodyPr/>
          <a:lstStyle>
            <a:lvl1pPr>
              <a:defRPr/>
            </a:lvl1pPr>
          </a:lstStyle>
          <a:p>
            <a:endParaRPr lang="en-US" altLang="ja-JP"/>
          </a:p>
        </p:txBody>
      </p:sp>
      <p:sp>
        <p:nvSpPr>
          <p:cNvPr id="5" name="Slide Number Placeholder 5"/>
          <p:cNvSpPr>
            <a:spLocks noGrp="1"/>
          </p:cNvSpPr>
          <p:nvPr>
            <p:ph type="sldNum" sz="quarter" idx="12"/>
          </p:nvPr>
        </p:nvSpPr>
        <p:spPr/>
        <p:txBody>
          <a:bodyPr/>
          <a:lstStyle>
            <a:lvl1pPr>
              <a:defRPr/>
            </a:lvl1pPr>
          </a:lstStyle>
          <a:p>
            <a:fld id="{7EEBE35F-9F41-49B8-8814-2DC37F5B0476}" type="slidenum">
              <a:rPr lang="ja-JP" altLang="en-US"/>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Rounded Rectangle 1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3" name="Group 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5"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6"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7"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8"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9" name="Date Placeholder 1"/>
          <p:cNvSpPr>
            <a:spLocks noGrp="1"/>
          </p:cNvSpPr>
          <p:nvPr>
            <p:ph type="dt" sz="half" idx="10"/>
          </p:nvPr>
        </p:nvSpPr>
        <p:spPr/>
        <p:txBody>
          <a:bodyPr/>
          <a:lstStyle>
            <a:lvl1pPr>
              <a:defRPr/>
            </a:lvl1pPr>
          </a:lstStyle>
          <a:p>
            <a:pPr>
              <a:defRPr/>
            </a:pPr>
            <a:fld id="{0C1158ED-B241-48D7-8E05-8BF78D183D12}" type="datetime1">
              <a:rPr lang="ja-JP" altLang="en-US"/>
              <a:pPr>
                <a:defRPr/>
              </a:pPr>
              <a:t>2012/7/9</a:t>
            </a:fld>
            <a:endParaRPr lang="ja-JP" altLang="en-US"/>
          </a:p>
        </p:txBody>
      </p:sp>
      <p:sp>
        <p:nvSpPr>
          <p:cNvPr id="10" name="Footer Placeholder 2"/>
          <p:cNvSpPr>
            <a:spLocks noGrp="1"/>
          </p:cNvSpPr>
          <p:nvPr>
            <p:ph type="ftr" sz="quarter" idx="11"/>
          </p:nvPr>
        </p:nvSpPr>
        <p:spPr/>
        <p:txBody>
          <a:bodyPr/>
          <a:lstStyle>
            <a:lvl1pPr>
              <a:defRPr/>
            </a:lvl1pPr>
          </a:lstStyle>
          <a:p>
            <a:endParaRPr lang="en-US" altLang="ja-JP"/>
          </a:p>
        </p:txBody>
      </p:sp>
      <p:sp>
        <p:nvSpPr>
          <p:cNvPr id="11" name="Slide Number Placeholder 3"/>
          <p:cNvSpPr>
            <a:spLocks noGrp="1"/>
          </p:cNvSpPr>
          <p:nvPr>
            <p:ph type="sldNum" sz="quarter" idx="12"/>
          </p:nvPr>
        </p:nvSpPr>
        <p:spPr/>
        <p:txBody>
          <a:bodyPr rtlCol="0"/>
          <a:lstStyle>
            <a:lvl1pPr fontAlgn="auto">
              <a:spcBef>
                <a:spcPts val="0"/>
              </a:spcBef>
              <a:spcAft>
                <a:spcPts val="0"/>
              </a:spcAft>
              <a:defRPr sz="1000" b="0">
                <a:latin typeface="+mn-lt"/>
                <a:ea typeface="+mn-ea"/>
              </a:defRPr>
            </a:lvl1pPr>
          </a:lstStyle>
          <a:p>
            <a:pPr>
              <a:defRPr/>
            </a:pPr>
            <a:fld id="{3F73D33D-951F-4CEB-94DB-71870A6D03F4}"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Rounded Rectangle 1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8"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9"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10"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11"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2" name="Date Placeholder 4"/>
          <p:cNvSpPr>
            <a:spLocks noGrp="1"/>
          </p:cNvSpPr>
          <p:nvPr>
            <p:ph type="dt" sz="half" idx="10"/>
          </p:nvPr>
        </p:nvSpPr>
        <p:spPr/>
        <p:txBody>
          <a:bodyPr/>
          <a:lstStyle>
            <a:lvl1pPr>
              <a:defRPr/>
            </a:lvl1pPr>
          </a:lstStyle>
          <a:p>
            <a:pPr>
              <a:defRPr/>
            </a:pPr>
            <a:fld id="{F96D0EF6-635F-463C-A58C-8F1E7D1D1E96}" type="datetime1">
              <a:rPr lang="ja-JP" altLang="en-US"/>
              <a:pPr>
                <a:defRPr/>
              </a:pPr>
              <a:t>2012/7/9</a:t>
            </a:fld>
            <a:endParaRPr lang="ja-JP" altLang="en-US"/>
          </a:p>
        </p:txBody>
      </p:sp>
      <p:sp>
        <p:nvSpPr>
          <p:cNvPr id="13" name="Footer Placeholder 5"/>
          <p:cNvSpPr>
            <a:spLocks noGrp="1"/>
          </p:cNvSpPr>
          <p:nvPr>
            <p:ph type="ftr" sz="quarter" idx="11"/>
          </p:nvPr>
        </p:nvSpPr>
        <p:spPr/>
        <p:txBody>
          <a:bodyPr/>
          <a:lstStyle>
            <a:lvl1pPr>
              <a:defRPr/>
            </a:lvl1pPr>
          </a:lstStyle>
          <a:p>
            <a:endParaRPr lang="en-US" altLang="ja-JP"/>
          </a:p>
        </p:txBody>
      </p:sp>
      <p:sp>
        <p:nvSpPr>
          <p:cNvPr id="14" name="Slide Number Placeholder 6"/>
          <p:cNvSpPr>
            <a:spLocks noGrp="1"/>
          </p:cNvSpPr>
          <p:nvPr>
            <p:ph type="sldNum" sz="quarter" idx="12"/>
          </p:nvPr>
        </p:nvSpPr>
        <p:spPr/>
        <p:txBody>
          <a:bodyPr rtlCol="0"/>
          <a:lstStyle>
            <a:lvl1pPr fontAlgn="auto">
              <a:spcBef>
                <a:spcPts val="0"/>
              </a:spcBef>
              <a:spcAft>
                <a:spcPts val="0"/>
              </a:spcAft>
              <a:defRPr sz="1000" b="0">
                <a:latin typeface="+mn-lt"/>
                <a:ea typeface="+mn-ea"/>
              </a:defRPr>
            </a:lvl1pPr>
          </a:lstStyle>
          <a:p>
            <a:pPr>
              <a:defRPr/>
            </a:pPr>
            <a:fld id="{D9C592AE-D892-4108-A1A8-80C6EA945C29}"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Rounded Rectangle 1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8"/>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8"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9"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10"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11"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dirty="0"/>
          </a:p>
        </p:txBody>
      </p:sp>
      <p:sp>
        <p:nvSpPr>
          <p:cNvPr id="12" name="Date Placeholder 4"/>
          <p:cNvSpPr>
            <a:spLocks noGrp="1"/>
          </p:cNvSpPr>
          <p:nvPr>
            <p:ph type="dt" sz="half" idx="10"/>
          </p:nvPr>
        </p:nvSpPr>
        <p:spPr/>
        <p:txBody>
          <a:bodyPr/>
          <a:lstStyle>
            <a:lvl1pPr>
              <a:defRPr/>
            </a:lvl1pPr>
          </a:lstStyle>
          <a:p>
            <a:pPr>
              <a:defRPr/>
            </a:pPr>
            <a:fld id="{3FA0D413-8C35-4028-AB1E-C1A29EB59A1B}" type="datetime1">
              <a:rPr lang="ja-JP" altLang="en-US"/>
              <a:pPr>
                <a:defRPr/>
              </a:pPr>
              <a:t>2012/7/9</a:t>
            </a:fld>
            <a:endParaRPr lang="ja-JP" altLang="en-US"/>
          </a:p>
        </p:txBody>
      </p:sp>
      <p:sp>
        <p:nvSpPr>
          <p:cNvPr id="13" name="Footer Placeholder 5"/>
          <p:cNvSpPr>
            <a:spLocks noGrp="1"/>
          </p:cNvSpPr>
          <p:nvPr>
            <p:ph type="ftr" sz="quarter" idx="11"/>
          </p:nvPr>
        </p:nvSpPr>
        <p:spPr/>
        <p:txBody>
          <a:bodyPr/>
          <a:lstStyle>
            <a:lvl1pPr>
              <a:defRPr/>
            </a:lvl1pPr>
          </a:lstStyle>
          <a:p>
            <a:endParaRPr lang="en-US" altLang="ja-JP"/>
          </a:p>
        </p:txBody>
      </p:sp>
      <p:sp>
        <p:nvSpPr>
          <p:cNvPr id="14" name="Slide Number Placeholder 6"/>
          <p:cNvSpPr>
            <a:spLocks noGrp="1"/>
          </p:cNvSpPr>
          <p:nvPr>
            <p:ph type="sldNum" sz="quarter" idx="12"/>
          </p:nvPr>
        </p:nvSpPr>
        <p:spPr/>
        <p:txBody>
          <a:bodyPr rtlCol="0"/>
          <a:lstStyle>
            <a:lvl1pPr fontAlgn="auto">
              <a:spcBef>
                <a:spcPts val="0"/>
              </a:spcBef>
              <a:spcAft>
                <a:spcPts val="0"/>
              </a:spcAft>
              <a:defRPr sz="1000" b="0">
                <a:latin typeface="+mn-lt"/>
                <a:ea typeface="+mn-ea"/>
              </a:defRPr>
            </a:lvl1pPr>
          </a:lstStyle>
          <a:p>
            <a:pPr>
              <a:defRPr/>
            </a:pPr>
            <a:fld id="{93057037-C80F-4B8E-8E55-72CC2E869BAA}"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7"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18"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19"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20"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1028" name="Title Placeholder 1"/>
          <p:cNvSpPr>
            <a:spLocks noGrp="1"/>
          </p:cNvSpPr>
          <p:nvPr>
            <p:ph type="title"/>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endParaRPr lang="en-US" smtClean="0"/>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smtClean="0">
                <a:solidFill>
                  <a:schemeClr val="tx2"/>
                </a:solidFill>
                <a:latin typeface="+mn-lt"/>
                <a:ea typeface="+mn-ea"/>
              </a:defRPr>
            </a:lvl1pPr>
          </a:lstStyle>
          <a:p>
            <a:pPr>
              <a:defRPr/>
            </a:pPr>
            <a:fld id="{1EFB6B54-269C-47BD-9055-4DB13E687F95}" type="datetime1">
              <a:rPr lang="ja-JP" altLang="en-US"/>
              <a:pPr>
                <a:defRPr/>
              </a:pPr>
              <a:t>2012/7/9</a:t>
            </a:fld>
            <a:endParaRPr lang="ja-JP" altLang="en-US"/>
          </a:p>
        </p:txBody>
      </p:sp>
      <p:sp>
        <p:nvSpPr>
          <p:cNvPr id="5" name="Footer Placeholder 4"/>
          <p:cNvSpPr>
            <a:spLocks noGrp="1"/>
          </p:cNvSpPr>
          <p:nvPr>
            <p:ph type="ftr" sz="quarter" idx="3"/>
          </p:nvPr>
        </p:nvSpPr>
        <p:spPr>
          <a:xfrm>
            <a:off x="193675" y="6249988"/>
            <a:ext cx="3786188"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tx2"/>
                </a:solidFill>
                <a:latin typeface="Candara" pitchFamily="34" charset="0"/>
                <a:ea typeface="HGP明朝E" pitchFamily="18" charset="-128"/>
              </a:defRPr>
            </a:lvl1pPr>
          </a:lstStyle>
          <a:p>
            <a:endParaRPr lang="en-US" altLang="ja-JP"/>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wrap="square" lIns="91440" tIns="45720" rIns="91440" bIns="45720" numCol="1" anchor="ctr" anchorCtr="0" compatLnSpc="1">
            <a:prstTxWarp prst="textNoShape">
              <a:avLst/>
            </a:prstTxWarp>
          </a:bodyPr>
          <a:lstStyle>
            <a:lvl1pPr algn="ctr">
              <a:defRPr b="1">
                <a:solidFill>
                  <a:schemeClr val="tx2"/>
                </a:solidFill>
                <a:latin typeface="Candara" pitchFamily="34" charset="0"/>
                <a:ea typeface="HGP明朝E" pitchFamily="18" charset="-128"/>
              </a:defRPr>
            </a:lvl1pPr>
          </a:lstStyle>
          <a:p>
            <a:fld id="{C73175E8-2D26-488F-A66D-CF1CF295C996}" type="slidenum">
              <a:rPr lang="ja-JP" altLang="en-US"/>
              <a:pPr/>
              <a:t>&lt;#&gt;</a:t>
            </a:fld>
            <a:endParaRPr lang="en-US" altLang="ja-JP"/>
          </a:p>
        </p:txBody>
      </p:sp>
      <p:sp>
        <p:nvSpPr>
          <p:cNvPr id="1032" name="Text Placeholder 2"/>
          <p:cNvSpPr>
            <a:spLocks noGrp="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Tree>
  </p:cSld>
  <p:clrMap bg1="lt1" tx1="dk1" bg2="lt2" tx2="dk2" accent1="accent1" accent2="accent2" accent3="accent3" accent4="accent4" accent5="accent5" accent6="accent6" hlink="hlink" folHlink="folHlink"/>
  <p:sldLayoutIdLst>
    <p:sldLayoutId id="2147484212" r:id="rId1"/>
    <p:sldLayoutId id="2147484211" r:id="rId2"/>
    <p:sldLayoutId id="2147484213" r:id="rId3"/>
    <p:sldLayoutId id="2147484210" r:id="rId4"/>
    <p:sldLayoutId id="2147484209" r:id="rId5"/>
    <p:sldLayoutId id="2147484208" r:id="rId6"/>
    <p:sldLayoutId id="2147484214" r:id="rId7"/>
    <p:sldLayoutId id="2147484215" r:id="rId8"/>
    <p:sldLayoutId id="2147484216" r:id="rId9"/>
    <p:sldLayoutId id="2147484207" r:id="rId10"/>
    <p:sldLayoutId id="2147484217" r:id="rId11"/>
  </p:sldLayoutIdLst>
  <p:hf hdr="0" ftr="0" dt="0"/>
  <p:txStyles>
    <p:titleStyle>
      <a:lvl1pPr algn="ctr" rtl="0" fontAlgn="base">
        <a:spcBef>
          <a:spcPct val="0"/>
        </a:spcBef>
        <a:spcAft>
          <a:spcPct val="0"/>
        </a:spcAft>
        <a:defRPr kumimoji="1" sz="4400" kern="1200">
          <a:solidFill>
            <a:srgbClr val="FFFFFF"/>
          </a:solidFill>
          <a:latin typeface="+mj-lt"/>
          <a:ea typeface="+mj-ea"/>
          <a:cs typeface="+mj-cs"/>
        </a:defRPr>
      </a:lvl1pPr>
      <a:lvl2pPr algn="ctr" rtl="0" fontAlgn="base">
        <a:spcBef>
          <a:spcPct val="0"/>
        </a:spcBef>
        <a:spcAft>
          <a:spcPct val="0"/>
        </a:spcAft>
        <a:defRPr kumimoji="1" sz="4400">
          <a:solidFill>
            <a:srgbClr val="FFFFFF"/>
          </a:solidFill>
          <a:latin typeface="Candara" pitchFamily="34" charset="0"/>
          <a:ea typeface="HGP明朝E" pitchFamily="18" charset="-128"/>
        </a:defRPr>
      </a:lvl2pPr>
      <a:lvl3pPr algn="ctr" rtl="0" fontAlgn="base">
        <a:spcBef>
          <a:spcPct val="0"/>
        </a:spcBef>
        <a:spcAft>
          <a:spcPct val="0"/>
        </a:spcAft>
        <a:defRPr kumimoji="1" sz="4400">
          <a:solidFill>
            <a:srgbClr val="FFFFFF"/>
          </a:solidFill>
          <a:latin typeface="Candara" pitchFamily="34" charset="0"/>
          <a:ea typeface="HGP明朝E" pitchFamily="18" charset="-128"/>
        </a:defRPr>
      </a:lvl3pPr>
      <a:lvl4pPr algn="ctr" rtl="0" fontAlgn="base">
        <a:spcBef>
          <a:spcPct val="0"/>
        </a:spcBef>
        <a:spcAft>
          <a:spcPct val="0"/>
        </a:spcAft>
        <a:defRPr kumimoji="1" sz="4400">
          <a:solidFill>
            <a:srgbClr val="FFFFFF"/>
          </a:solidFill>
          <a:latin typeface="Candara" pitchFamily="34" charset="0"/>
          <a:ea typeface="HGP明朝E" pitchFamily="18" charset="-128"/>
        </a:defRPr>
      </a:lvl4pPr>
      <a:lvl5pPr algn="ctr" rtl="0" fontAlgn="base">
        <a:spcBef>
          <a:spcPct val="0"/>
        </a:spcBef>
        <a:spcAft>
          <a:spcPct val="0"/>
        </a:spcAft>
        <a:defRPr kumimoji="1" sz="4400">
          <a:solidFill>
            <a:srgbClr val="FFFFFF"/>
          </a:solidFill>
          <a:latin typeface="Candara" pitchFamily="34" charset="0"/>
          <a:ea typeface="HGP明朝E" pitchFamily="18" charset="-128"/>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3050" indent="-273050" algn="l" rtl="0" fontAlgn="base">
        <a:spcBef>
          <a:spcPct val="20000"/>
        </a:spcBef>
        <a:spcAft>
          <a:spcPct val="0"/>
        </a:spcAft>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3050" algn="l" rtl="0" fontAlgn="base">
        <a:spcBef>
          <a:spcPct val="20000"/>
        </a:spcBef>
        <a:spcAft>
          <a:spcPct val="0"/>
        </a:spcAft>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rtl="0" fontAlgn="base">
        <a:spcBef>
          <a:spcPct val="20000"/>
        </a:spcBef>
        <a:spcAft>
          <a:spcPct val="0"/>
        </a:spcAft>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rtl="0" fontAlgn="base">
        <a:spcBef>
          <a:spcPct val="20000"/>
        </a:spcBef>
        <a:spcAft>
          <a:spcPct val="0"/>
        </a:spcAft>
        <a:buClr>
          <a:schemeClr val="accent1"/>
        </a:buClr>
        <a:buSzPct val="100000"/>
        <a:buFont typeface="Symbol" pitchFamily="18" charset="2"/>
        <a:buChar char=""/>
        <a:defRPr kumimoji="1" kern="1200">
          <a:solidFill>
            <a:schemeClr val="tx2"/>
          </a:solidFill>
          <a:latin typeface="+mn-lt"/>
          <a:ea typeface="+mn-ea"/>
          <a:cs typeface="+mn-cs"/>
        </a:defRPr>
      </a:lvl4pPr>
      <a:lvl5pPr marL="1462088" indent="-228600" algn="l" rtl="0" fontAlgn="base">
        <a:spcBef>
          <a:spcPct val="20000"/>
        </a:spcBef>
        <a:spcAft>
          <a:spcPct val="0"/>
        </a:spcAft>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F7025F7-77EA-40D6-B13E-07DB20C555AB}" type="slidenum">
              <a:rPr lang="ja-JP" altLang="en-US"/>
              <a:pPr/>
              <a:t>1</a:t>
            </a:fld>
            <a:endParaRPr lang="en-US" altLang="ja-JP"/>
          </a:p>
        </p:txBody>
      </p:sp>
      <p:sp>
        <p:nvSpPr>
          <p:cNvPr id="2" name="タイトル 1"/>
          <p:cNvSpPr>
            <a:spLocks noGrp="1"/>
          </p:cNvSpPr>
          <p:nvPr>
            <p:ph type="ctrTitle"/>
          </p:nvPr>
        </p:nvSpPr>
        <p:spPr>
          <a:xfrm>
            <a:off x="179388" y="549275"/>
            <a:ext cx="8785225" cy="3051175"/>
          </a:xfrm>
        </p:spPr>
        <p:txBody>
          <a:bodyPr rtlCol="0">
            <a:normAutofit fontScale="90000"/>
          </a:bodyPr>
          <a:lstStyle/>
          <a:p>
            <a:pPr fontAlgn="auto">
              <a:spcAft>
                <a:spcPts val="0"/>
              </a:spcAft>
              <a:defRPr/>
            </a:pPr>
            <a:r>
              <a:rPr lang="en-US" altLang="ja-JP" dirty="0" smtClean="0"/>
              <a:t/>
            </a:r>
            <a:br>
              <a:rPr lang="en-US" altLang="ja-JP" dirty="0" smtClean="0"/>
            </a:br>
            <a:r>
              <a:rPr lang="ja-JP" altLang="ja-JP" dirty="0" smtClean="0"/>
              <a:t>「</a:t>
            </a:r>
            <a:r>
              <a:rPr lang="ja-JP" altLang="ja-JP" dirty="0"/>
              <a:t>アラビア語母語話者</a:t>
            </a:r>
            <a:r>
              <a:rPr lang="ja-JP" altLang="ja-JP" dirty="0" smtClean="0"/>
              <a:t>の</a:t>
            </a:r>
            <a:r>
              <a:rPr lang="en-US" altLang="ja-JP" dirty="0" smtClean="0"/>
              <a:t/>
            </a:r>
            <a:br>
              <a:rPr lang="en-US" altLang="ja-JP" dirty="0" smtClean="0"/>
            </a:br>
            <a:r>
              <a:rPr lang="ja-JP" altLang="ja-JP" dirty="0" smtClean="0"/>
              <a:t>「</a:t>
            </a:r>
            <a:r>
              <a:rPr lang="ja-JP" altLang="ja-JP" dirty="0"/>
              <a:t>に」選択のストラテジー」</a:t>
            </a:r>
            <a:br>
              <a:rPr lang="ja-JP" altLang="ja-JP" dirty="0"/>
            </a:br>
            <a:r>
              <a:rPr lang="ja-JP" altLang="ja-JP" dirty="0"/>
              <a:t>―学習者の理解調査で分かったこと―</a:t>
            </a:r>
            <a:br>
              <a:rPr lang="ja-JP" altLang="ja-JP" dirty="0"/>
            </a:br>
            <a:endParaRPr lang="ja-JP" altLang="en-US" dirty="0"/>
          </a:p>
        </p:txBody>
      </p:sp>
      <p:sp>
        <p:nvSpPr>
          <p:cNvPr id="3" name="サブタイトル 2"/>
          <p:cNvSpPr>
            <a:spLocks noGrp="1"/>
          </p:cNvSpPr>
          <p:nvPr>
            <p:ph type="subTitle" idx="1"/>
          </p:nvPr>
        </p:nvSpPr>
        <p:spPr>
          <a:xfrm>
            <a:off x="1371600" y="3556000"/>
            <a:ext cx="6400800" cy="1473200"/>
          </a:xfrm>
        </p:spPr>
        <p:txBody>
          <a:bodyPr rtlCol="0">
            <a:normAutofit lnSpcReduction="10000"/>
          </a:bodyPr>
          <a:lstStyle/>
          <a:p>
            <a:pPr fontAlgn="auto">
              <a:spcAft>
                <a:spcPts val="0"/>
              </a:spcAft>
              <a:defRPr/>
            </a:pPr>
            <a:r>
              <a:rPr lang="ja-JP" altLang="en-US" sz="4400" dirty="0" smtClean="0">
                <a:solidFill>
                  <a:schemeClr val="tx1"/>
                </a:solidFill>
              </a:rPr>
              <a:t>ハーネム　　アハマド</a:t>
            </a:r>
            <a:endParaRPr lang="en-US" altLang="ja-JP" sz="4400" dirty="0" smtClean="0">
              <a:solidFill>
                <a:schemeClr val="tx1"/>
              </a:solidFill>
            </a:endParaRPr>
          </a:p>
          <a:p>
            <a:pPr fontAlgn="auto">
              <a:spcAft>
                <a:spcPts val="0"/>
              </a:spcAft>
              <a:defRPr/>
            </a:pPr>
            <a:r>
              <a:rPr lang="ja-JP" altLang="en-US" sz="4400" dirty="0">
                <a:solidFill>
                  <a:schemeClr val="tx1"/>
                </a:solidFill>
              </a:rPr>
              <a:t>カイロ大学専任講師</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73553CB-A738-4778-977D-24F6658D6950}" type="slidenum">
              <a:rPr lang="ja-JP" altLang="en-US"/>
              <a:pPr/>
              <a:t>10</a:t>
            </a:fld>
            <a:endParaRPr lang="en-US" altLang="ja-JP"/>
          </a:p>
        </p:txBody>
      </p:sp>
      <p:sp>
        <p:nvSpPr>
          <p:cNvPr id="3" name="コンテンツ プレースホルダー 2"/>
          <p:cNvSpPr>
            <a:spLocks noGrp="1"/>
          </p:cNvSpPr>
          <p:nvPr>
            <p:ph idx="1"/>
          </p:nvPr>
        </p:nvSpPr>
        <p:spPr/>
        <p:txBody>
          <a:bodyPr rtlCol="0">
            <a:normAutofit/>
          </a:bodyPr>
          <a:lstStyle/>
          <a:p>
            <a:pPr marL="0" indent="0" fontAlgn="auto">
              <a:spcAft>
                <a:spcPts val="0"/>
              </a:spcAft>
              <a:buFont typeface="Symbol" pitchFamily="18" charset="2"/>
              <a:buNone/>
              <a:defRPr/>
            </a:pPr>
            <a:endParaRPr lang="en-US" altLang="ja-JP" dirty="0"/>
          </a:p>
          <a:p>
            <a:pPr marL="274320" indent="-274320" fontAlgn="auto">
              <a:spcAft>
                <a:spcPts val="0"/>
              </a:spcAft>
              <a:defRPr/>
            </a:pPr>
            <a:endParaRPr lang="en-US" altLang="ja-JP" dirty="0" smtClean="0"/>
          </a:p>
        </p:txBody>
      </p:sp>
      <p:sp>
        <p:nvSpPr>
          <p:cNvPr id="2" name="タイトル 1"/>
          <p:cNvSpPr>
            <a:spLocks noGrp="1"/>
          </p:cNvSpPr>
          <p:nvPr>
            <p:ph type="title"/>
          </p:nvPr>
        </p:nvSpPr>
        <p:spPr>
          <a:xfrm>
            <a:off x="457200" y="274638"/>
            <a:ext cx="8229600" cy="993775"/>
          </a:xfrm>
        </p:spPr>
        <p:txBody>
          <a:bodyPr rtlCol="0">
            <a:normAutofit fontScale="90000"/>
          </a:bodyPr>
          <a:lstStyle/>
          <a:p>
            <a:pPr algn="l" fontAlgn="auto">
              <a:spcAft>
                <a:spcPts val="0"/>
              </a:spcAft>
              <a:defRPr/>
            </a:pPr>
            <a:r>
              <a:rPr lang="en-US" altLang="ja-JP" dirty="0" smtClean="0"/>
              <a:t/>
            </a:r>
            <a:br>
              <a:rPr lang="en-US" altLang="ja-JP" dirty="0" smtClean="0"/>
            </a:br>
            <a:r>
              <a:rPr lang="ja-JP" altLang="ja-JP" dirty="0" smtClean="0"/>
              <a:t>「に」用法別における正用順序</a:t>
            </a:r>
            <a:br>
              <a:rPr lang="ja-JP" altLang="ja-JP" dirty="0" smtClean="0"/>
            </a:br>
            <a:endParaRPr lang="ja-JP" altLang="en-US" dirty="0"/>
          </a:p>
        </p:txBody>
      </p:sp>
      <p:graphicFrame>
        <p:nvGraphicFramePr>
          <p:cNvPr id="22531" name="グラフ 3"/>
          <p:cNvGraphicFramePr>
            <a:graphicFrameLocks/>
          </p:cNvGraphicFramePr>
          <p:nvPr/>
        </p:nvGraphicFramePr>
        <p:xfrm>
          <a:off x="273050" y="1146175"/>
          <a:ext cx="8526463" cy="5213350"/>
        </p:xfrm>
        <a:graphic>
          <a:graphicData uri="http://schemas.openxmlformats.org/presentationml/2006/ole">
            <p:oleObj spid="_x0000_s22531" r:id="rId3" imgW="8522947" imgH="5212532" progId="Excel.Chart.8">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3C6DE07-FCA6-4A19-8180-1BAA5A4B753D}" type="slidenum">
              <a:rPr lang="ja-JP" altLang="en-US"/>
              <a:pPr/>
              <a:t>11</a:t>
            </a:fld>
            <a:endParaRPr lang="en-US" altLang="ja-JP"/>
          </a:p>
        </p:txBody>
      </p:sp>
      <p:sp>
        <p:nvSpPr>
          <p:cNvPr id="3" name="コンテンツ プレースホルダー 2"/>
          <p:cNvSpPr>
            <a:spLocks noGrp="1"/>
          </p:cNvSpPr>
          <p:nvPr>
            <p:ph idx="1"/>
          </p:nvPr>
        </p:nvSpPr>
        <p:spPr/>
        <p:txBody>
          <a:bodyPr rtlCol="0">
            <a:normAutofit/>
          </a:bodyPr>
          <a:lstStyle/>
          <a:p>
            <a:pPr marL="0" indent="0" fontAlgn="auto">
              <a:spcAft>
                <a:spcPts val="0"/>
              </a:spcAft>
              <a:buFont typeface="Symbol" pitchFamily="18" charset="2"/>
              <a:buNone/>
              <a:defRPr/>
            </a:pPr>
            <a:endParaRPr lang="en-US" altLang="ja-JP" dirty="0" smtClean="0">
              <a:solidFill>
                <a:schemeClr val="bg2">
                  <a:lumMod val="10000"/>
                </a:schemeClr>
              </a:solidFill>
            </a:endParaRPr>
          </a:p>
          <a:p>
            <a:pPr marL="0" indent="0" fontAlgn="auto">
              <a:spcAft>
                <a:spcPts val="0"/>
              </a:spcAft>
              <a:buFont typeface="Symbol" pitchFamily="18" charset="2"/>
              <a:buNone/>
              <a:defRPr/>
            </a:pPr>
            <a:r>
              <a:rPr lang="ja-JP" altLang="ja-JP" dirty="0" smtClean="0">
                <a:solidFill>
                  <a:schemeClr val="bg2">
                    <a:lumMod val="10000"/>
                  </a:schemeClr>
                </a:solidFill>
              </a:rPr>
              <a:t>下野</a:t>
            </a:r>
            <a:r>
              <a:rPr lang="ja-JP" altLang="ja-JP" dirty="0">
                <a:solidFill>
                  <a:schemeClr val="bg2">
                    <a:lumMod val="10000"/>
                  </a:schemeClr>
                </a:solidFill>
              </a:rPr>
              <a:t>（</a:t>
            </a:r>
            <a:r>
              <a:rPr lang="en-US" altLang="ja-JP" dirty="0">
                <a:solidFill>
                  <a:schemeClr val="bg2">
                    <a:lumMod val="10000"/>
                  </a:schemeClr>
                </a:solidFill>
              </a:rPr>
              <a:t>2005</a:t>
            </a:r>
            <a:r>
              <a:rPr lang="ja-JP" altLang="ja-JP" dirty="0" smtClean="0">
                <a:solidFill>
                  <a:schemeClr val="bg2">
                    <a:lumMod val="10000"/>
                  </a:schemeClr>
                </a:solidFill>
              </a:rPr>
              <a:t>）</a:t>
            </a:r>
            <a:r>
              <a:rPr lang="ja-JP" altLang="en-US" dirty="0" smtClean="0">
                <a:solidFill>
                  <a:schemeClr val="bg2">
                    <a:lumMod val="10000"/>
                  </a:schemeClr>
                </a:solidFill>
              </a:rPr>
              <a:t>：</a:t>
            </a:r>
            <a:r>
              <a:rPr lang="ja-JP" altLang="ja-JP" dirty="0" smtClean="0">
                <a:solidFill>
                  <a:schemeClr val="bg2">
                    <a:lumMod val="10000"/>
                  </a:schemeClr>
                </a:solidFill>
              </a:rPr>
              <a:t>「</a:t>
            </a:r>
            <a:r>
              <a:rPr lang="ja-JP" altLang="ja-JP" dirty="0">
                <a:solidFill>
                  <a:schemeClr val="bg2">
                    <a:lumMod val="10000"/>
                  </a:schemeClr>
                </a:solidFill>
              </a:rPr>
              <a:t>受益文・与益文・受動文」の方が「場所・時間」用法より習得</a:t>
            </a:r>
            <a:r>
              <a:rPr lang="ja-JP" altLang="ja-JP" dirty="0" smtClean="0">
                <a:solidFill>
                  <a:schemeClr val="bg2">
                    <a:lumMod val="10000"/>
                  </a:schemeClr>
                </a:solidFill>
              </a:rPr>
              <a:t>困難</a:t>
            </a:r>
            <a:r>
              <a:rPr lang="ja-JP" altLang="en-US" dirty="0" smtClean="0">
                <a:solidFill>
                  <a:schemeClr val="bg2">
                    <a:lumMod val="10000"/>
                  </a:schemeClr>
                </a:solidFill>
              </a:rPr>
              <a:t>と指摘。</a:t>
            </a:r>
            <a:endParaRPr lang="en-US" altLang="ja-JP" dirty="0" smtClean="0">
              <a:solidFill>
                <a:schemeClr val="bg2">
                  <a:lumMod val="10000"/>
                </a:schemeClr>
              </a:solidFill>
            </a:endParaRPr>
          </a:p>
          <a:p>
            <a:pPr marL="0" indent="0" fontAlgn="auto">
              <a:spcAft>
                <a:spcPts val="0"/>
              </a:spcAft>
              <a:buFont typeface="Symbol" pitchFamily="18" charset="2"/>
              <a:buNone/>
              <a:defRPr/>
            </a:pPr>
            <a:endParaRPr lang="en-US" altLang="ja-JP" dirty="0" smtClean="0">
              <a:solidFill>
                <a:schemeClr val="bg2">
                  <a:lumMod val="10000"/>
                </a:schemeClr>
              </a:solidFill>
            </a:endParaRPr>
          </a:p>
          <a:p>
            <a:pPr marL="0" indent="0" fontAlgn="auto">
              <a:spcAft>
                <a:spcPts val="0"/>
              </a:spcAft>
              <a:buFont typeface="Symbol" pitchFamily="18" charset="2"/>
              <a:buNone/>
              <a:defRPr/>
            </a:pPr>
            <a:r>
              <a:rPr lang="ja-JP" altLang="ja-JP" dirty="0" smtClean="0">
                <a:solidFill>
                  <a:schemeClr val="bg2">
                    <a:lumMod val="10000"/>
                  </a:schemeClr>
                </a:solidFill>
              </a:rPr>
              <a:t>本研究</a:t>
            </a:r>
            <a:r>
              <a:rPr lang="ja-JP" altLang="en-US" dirty="0" smtClean="0">
                <a:solidFill>
                  <a:schemeClr val="bg2">
                    <a:lumMod val="10000"/>
                  </a:schemeClr>
                </a:solidFill>
              </a:rPr>
              <a:t>：</a:t>
            </a:r>
            <a:r>
              <a:rPr lang="ja-JP" altLang="ja-JP" dirty="0" smtClean="0">
                <a:solidFill>
                  <a:schemeClr val="bg2">
                    <a:lumMod val="10000"/>
                  </a:schemeClr>
                </a:solidFill>
              </a:rPr>
              <a:t>「</a:t>
            </a:r>
            <a:r>
              <a:rPr lang="ja-JP" altLang="ja-JP" dirty="0">
                <a:solidFill>
                  <a:schemeClr val="bg2">
                    <a:lumMod val="10000"/>
                  </a:schemeClr>
                </a:solidFill>
              </a:rPr>
              <a:t>授与の主体」「受け身の動作主」「使役の動作主」「受益者」の正用率が高く、誤用が少ないのに対し、「空間」「場所」に関わる「存在」「着点」における誤用が多く、正用率が低い</a:t>
            </a:r>
            <a:r>
              <a:rPr lang="ja-JP" altLang="ja-JP" dirty="0" smtClean="0">
                <a:solidFill>
                  <a:schemeClr val="bg2">
                    <a:lumMod val="10000"/>
                  </a:schemeClr>
                </a:solidFill>
              </a:rPr>
              <a:t>。</a:t>
            </a:r>
            <a:endParaRPr lang="ja-JP" altLang="en-US" dirty="0">
              <a:solidFill>
                <a:schemeClr val="bg2">
                  <a:lumMod val="10000"/>
                </a:schemeClr>
              </a:solidFill>
            </a:endParaRPr>
          </a:p>
        </p:txBody>
      </p:sp>
      <p:sp>
        <p:nvSpPr>
          <p:cNvPr id="23554" name="タイトル 1"/>
          <p:cNvSpPr>
            <a:spLocks noGrp="1"/>
          </p:cNvSpPr>
          <p:nvPr>
            <p:ph type="title"/>
          </p:nvPr>
        </p:nvSpPr>
        <p:spPr/>
        <p:txBody>
          <a:bodyPr/>
          <a:lstStyle/>
          <a:p>
            <a:pPr algn="l"/>
            <a:r>
              <a:rPr lang="ja-JP" altLang="en-US" smtClean="0"/>
              <a:t>「場所」に関わる誤用</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A394BA5-38E2-4F9B-9A92-0B362B1A4454}" type="slidenum">
              <a:rPr lang="ja-JP" altLang="en-US"/>
              <a:pPr/>
              <a:t>12</a:t>
            </a:fld>
            <a:endParaRPr lang="en-US" altLang="ja-JP"/>
          </a:p>
        </p:txBody>
      </p:sp>
      <p:sp>
        <p:nvSpPr>
          <p:cNvPr id="24577" name="コンテンツ プレースホルダー 2"/>
          <p:cNvSpPr>
            <a:spLocks noGrp="1"/>
          </p:cNvSpPr>
          <p:nvPr>
            <p:ph idx="1"/>
          </p:nvPr>
        </p:nvSpPr>
        <p:spPr>
          <a:xfrm>
            <a:off x="468313" y="981075"/>
            <a:ext cx="8229600" cy="5400675"/>
          </a:xfrm>
        </p:spPr>
        <p:txBody>
          <a:bodyPr/>
          <a:lstStyle/>
          <a:p>
            <a:pPr marL="0" indent="0">
              <a:buFont typeface="Symbol" pitchFamily="18" charset="2"/>
              <a:buNone/>
            </a:pPr>
            <a:endParaRPr lang="ja-JP" altLang="en-US" smtClean="0"/>
          </a:p>
        </p:txBody>
      </p:sp>
      <p:sp>
        <p:nvSpPr>
          <p:cNvPr id="2" name="タイトル 1"/>
          <p:cNvSpPr>
            <a:spLocks noGrp="1"/>
          </p:cNvSpPr>
          <p:nvPr>
            <p:ph type="title"/>
          </p:nvPr>
        </p:nvSpPr>
        <p:spPr>
          <a:xfrm>
            <a:off x="539750" y="260350"/>
            <a:ext cx="6804025" cy="647700"/>
          </a:xfrm>
        </p:spPr>
        <p:txBody>
          <a:bodyPr rtlCol="0">
            <a:normAutofit fontScale="90000"/>
          </a:bodyPr>
          <a:lstStyle/>
          <a:p>
            <a:pPr algn="l" fontAlgn="auto">
              <a:spcAft>
                <a:spcPts val="0"/>
              </a:spcAft>
              <a:defRPr/>
            </a:pPr>
            <a:r>
              <a:rPr lang="en-US" altLang="ja-JP" dirty="0" smtClean="0"/>
              <a:t/>
            </a:r>
            <a:br>
              <a:rPr lang="en-US" altLang="ja-JP" dirty="0" smtClean="0"/>
            </a:br>
            <a:r>
              <a:rPr lang="ja-JP" altLang="en-US" dirty="0" smtClean="0"/>
              <a:t>表</a:t>
            </a:r>
            <a:r>
              <a:rPr lang="en-US" altLang="ja-JP" dirty="0" smtClean="0"/>
              <a:t>3</a:t>
            </a:r>
            <a:r>
              <a:rPr lang="ja-JP" altLang="en-US" dirty="0" smtClean="0"/>
              <a:t>：</a:t>
            </a:r>
            <a:r>
              <a:rPr lang="ja-JP" altLang="ja-JP" dirty="0" smtClean="0"/>
              <a:t>「着点」における誤用</a:t>
            </a:r>
            <a:r>
              <a:rPr lang="ja-JP" altLang="en-US" dirty="0"/>
              <a:t/>
            </a:r>
            <a:br>
              <a:rPr lang="ja-JP" altLang="en-US" dirty="0"/>
            </a:br>
            <a:endParaRPr lang="ja-JP" altLang="en-US" dirty="0"/>
          </a:p>
        </p:txBody>
      </p:sp>
      <p:graphicFrame>
        <p:nvGraphicFramePr>
          <p:cNvPr id="4" name="表 3"/>
          <p:cNvGraphicFramePr>
            <a:graphicFrameLocks noGrp="1"/>
          </p:cNvGraphicFramePr>
          <p:nvPr/>
        </p:nvGraphicFramePr>
        <p:xfrm>
          <a:off x="539750" y="2565400"/>
          <a:ext cx="6553200" cy="3708400"/>
        </p:xfrm>
        <a:graphic>
          <a:graphicData uri="http://schemas.openxmlformats.org/drawingml/2006/table">
            <a:tbl>
              <a:tblPr/>
              <a:tblGrid>
                <a:gridCol w="1511300"/>
                <a:gridCol w="1008063"/>
                <a:gridCol w="4033837"/>
              </a:tblGrid>
              <a:tr h="2873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置く</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1" i="0" u="none" strike="noStrike" cap="none" normalizeH="0" baseline="0" smtClean="0">
                          <a:ln>
                            <a:noFill/>
                          </a:ln>
                          <a:solidFill>
                            <a:srgbClr val="FFFFFF"/>
                          </a:solidFill>
                          <a:effectLst/>
                          <a:latin typeface="Candara" pitchFamily="34" charset="0"/>
                          <a:ea typeface="HGP明朝E" pitchFamily="18" charset="-128"/>
                        </a:rPr>
                        <a:t>7</a:t>
                      </a:r>
                      <a:endParaRPr kumimoji="0" lang="ja-JP" altLang="ja-JP"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000" b="1" i="0" u="none" strike="noStrike" cap="none" normalizeH="0" baseline="0" smtClean="0">
                          <a:ln>
                            <a:noFill/>
                          </a:ln>
                          <a:solidFill>
                            <a:srgbClr val="FFFFFF"/>
                          </a:solidFill>
                          <a:effectLst/>
                          <a:latin typeface="Candara" pitchFamily="34" charset="0"/>
                          <a:ea typeface="HGP明朝E" pitchFamily="18" charset="-128"/>
                        </a:rPr>
                        <a:t>1</a:t>
                      </a: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　（で）　</a:t>
                      </a:r>
                      <a:r>
                        <a:rPr kumimoji="0" lang="en-US" sz="2000" b="1" i="0" u="none" strike="noStrike" cap="none" normalizeH="0" baseline="0" smtClean="0">
                          <a:ln>
                            <a:noFill/>
                          </a:ln>
                          <a:solidFill>
                            <a:srgbClr val="FFFFFF"/>
                          </a:solidFill>
                          <a:effectLst/>
                          <a:latin typeface="Candara" pitchFamily="34" charset="0"/>
                          <a:ea typeface="HGP明朝E" pitchFamily="18" charset="-128"/>
                        </a:rPr>
                        <a:t>*</a:t>
                      </a: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ここでごみを置いたら</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635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書く</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10</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1</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　（で）　　</a:t>
                      </a:r>
                      <a:r>
                        <a:rPr kumimoji="0" lang="en-US" sz="2000" b="0" i="0" u="none" strike="noStrike" cap="none" normalizeH="0" baseline="0" smtClean="0">
                          <a:ln>
                            <a:noFill/>
                          </a:ln>
                          <a:solidFill>
                            <a:srgbClr val="000000"/>
                          </a:solidFill>
                          <a:effectLst/>
                          <a:latin typeface="Candara" pitchFamily="34" charset="0"/>
                          <a:ea typeface="HGP明朝E" pitchFamily="18" charset="-128"/>
                        </a:rPr>
                        <a:t>*</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調査紙で書く</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3905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集まる</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6</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3</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　（で）　　</a:t>
                      </a:r>
                      <a:r>
                        <a:rPr kumimoji="0" lang="en-US" sz="2000" b="0" i="0" u="none" strike="noStrike" cap="none" normalizeH="0" baseline="0" smtClean="0">
                          <a:ln>
                            <a:noFill/>
                          </a:ln>
                          <a:solidFill>
                            <a:srgbClr val="000000"/>
                          </a:solidFill>
                          <a:effectLst/>
                          <a:latin typeface="Candara" pitchFamily="34" charset="0"/>
                          <a:ea typeface="HGP明朝E" pitchFamily="18" charset="-128"/>
                        </a:rPr>
                        <a:t>*</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タハリール広場で集まる</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3635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止まる</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2</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1</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　（で）　　*車を道で止める</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2730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閉じ込める</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1</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1</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　（で）　　</a:t>
                      </a:r>
                      <a:r>
                        <a:rPr kumimoji="0" lang="en-US" sz="2000" b="0" i="0" u="none" strike="noStrike" cap="none" normalizeH="0" baseline="0" smtClean="0">
                          <a:ln>
                            <a:noFill/>
                          </a:ln>
                          <a:solidFill>
                            <a:srgbClr val="000000"/>
                          </a:solidFill>
                          <a:effectLst/>
                          <a:latin typeface="Candara" pitchFamily="34" charset="0"/>
                          <a:ea typeface="HGP明朝E" pitchFamily="18" charset="-128"/>
                        </a:rPr>
                        <a:t>*</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人を教会で閉じ込める</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3635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試合に出る</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1</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1</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　（で）　　</a:t>
                      </a:r>
                      <a:r>
                        <a:rPr kumimoji="0" lang="en-US" sz="2000" b="0" i="0" u="none" strike="noStrike" cap="none" normalizeH="0" baseline="0" smtClean="0">
                          <a:ln>
                            <a:noFill/>
                          </a:ln>
                          <a:solidFill>
                            <a:srgbClr val="000000"/>
                          </a:solidFill>
                          <a:effectLst/>
                          <a:latin typeface="Candara" pitchFamily="34" charset="0"/>
                          <a:ea typeface="HGP明朝E" pitchFamily="18" charset="-128"/>
                        </a:rPr>
                        <a:t>*</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試合で出る</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25241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残す・残る</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5</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mj-lt"/>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1</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　（で）　　</a:t>
                      </a:r>
                      <a:r>
                        <a:rPr kumimoji="0" lang="en-US" sz="2000" b="0" i="0" u="none" strike="noStrike" cap="none" normalizeH="0" baseline="0" smtClean="0">
                          <a:ln>
                            <a:noFill/>
                          </a:ln>
                          <a:solidFill>
                            <a:srgbClr val="000000"/>
                          </a:solidFill>
                          <a:effectLst/>
                          <a:latin typeface="Candara" pitchFamily="34" charset="0"/>
                          <a:ea typeface="HGP明朝E" pitchFamily="18" charset="-128"/>
                        </a:rPr>
                        <a:t>*</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タハリール広場で残る</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3635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乗る</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17</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1</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　（を）　　</a:t>
                      </a:r>
                      <a:r>
                        <a:rPr kumimoji="0" lang="en-US" sz="2000" b="0" i="0" u="none" strike="noStrike" cap="none" normalizeH="0" baseline="0" smtClean="0">
                          <a:ln>
                            <a:noFill/>
                          </a:ln>
                          <a:solidFill>
                            <a:srgbClr val="000000"/>
                          </a:solidFill>
                          <a:effectLst/>
                          <a:latin typeface="Candara" pitchFamily="34" charset="0"/>
                          <a:ea typeface="HGP明朝E" pitchFamily="18" charset="-128"/>
                        </a:rPr>
                        <a:t>*</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車を乗る</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3048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出席する</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5</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4</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　（を）　　</a:t>
                      </a:r>
                      <a:r>
                        <a:rPr kumimoji="0" lang="en-US" sz="2000" b="0" i="0" u="none" strike="noStrike" cap="none" normalizeH="0" baseline="0" smtClean="0">
                          <a:ln>
                            <a:noFill/>
                          </a:ln>
                          <a:solidFill>
                            <a:srgbClr val="000000"/>
                          </a:solidFill>
                          <a:effectLst/>
                          <a:latin typeface="Candara" pitchFamily="34" charset="0"/>
                          <a:ea typeface="HGP明朝E" pitchFamily="18" charset="-128"/>
                        </a:rPr>
                        <a:t>*</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会議を出席する</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647700">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638175" algn="l"/>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入る</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638175" algn="l"/>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30</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638175" algn="l"/>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1</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　　脱落　　</a:t>
                      </a:r>
                      <a:r>
                        <a:rPr kumimoji="0" lang="en-US" sz="2000" b="0" i="0" u="none" strike="noStrike" cap="none" normalizeH="0" baseline="0" smtClean="0">
                          <a:ln>
                            <a:noFill/>
                          </a:ln>
                          <a:solidFill>
                            <a:srgbClr val="000000"/>
                          </a:solidFill>
                          <a:effectLst/>
                          <a:latin typeface="Candara" pitchFamily="34" charset="0"/>
                          <a:ea typeface="HGP明朝E" pitchFamily="18" charset="-128"/>
                        </a:rPr>
                        <a:t>*</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日本語学科入る</a:t>
                      </a:r>
                      <a:endParaRPr kumimoji="0" lang="en-US" altLang="ja-JP" sz="2000" b="0" i="0" u="none" strike="noStrike" cap="none" normalizeH="0" baseline="0" smtClean="0">
                        <a:ln>
                          <a:noFill/>
                        </a:ln>
                        <a:solidFill>
                          <a:srgbClr val="000000"/>
                        </a:solidFill>
                        <a:effectLst/>
                        <a:latin typeface="Candara" pitchFamily="34" charset="0"/>
                        <a:ea typeface="HGP明朝E" pitchFamily="18" charset="-128"/>
                      </a:endParaRPr>
                    </a:p>
                    <a:p>
                      <a:pPr marL="0" marR="0" lvl="0" indent="0" algn="just" defTabSz="914400" rtl="0" eaLnBrk="1" fontAlgn="base" latinLnBrk="0" hangingPunct="1">
                        <a:lnSpc>
                          <a:spcPct val="100000"/>
                        </a:lnSpc>
                        <a:spcBef>
                          <a:spcPct val="0"/>
                        </a:spcBef>
                        <a:spcAft>
                          <a:spcPct val="0"/>
                        </a:spcAft>
                        <a:buClrTx/>
                        <a:buSzTx/>
                        <a:buFontTx/>
                        <a:buNone/>
                        <a:tabLst>
                          <a:tab pos="638175" algn="l"/>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4</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　「を」　　</a:t>
                      </a:r>
                      <a:r>
                        <a:rPr kumimoji="0" lang="en-US" sz="2000" b="0" i="0" u="none" strike="noStrike" cap="none" normalizeH="0" baseline="0" smtClean="0">
                          <a:ln>
                            <a:noFill/>
                          </a:ln>
                          <a:solidFill>
                            <a:srgbClr val="000000"/>
                          </a:solidFill>
                          <a:effectLst/>
                          <a:latin typeface="Candara" pitchFamily="34" charset="0"/>
                          <a:ea typeface="HGP明朝E" pitchFamily="18" charset="-128"/>
                        </a:rPr>
                        <a:t>*</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家を入る</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DFB5DC9-1F02-4E8B-BB3F-EA0505170E5E}" type="slidenum">
              <a:rPr lang="ja-JP" altLang="en-US"/>
              <a:pPr/>
              <a:t>13</a:t>
            </a:fld>
            <a:endParaRPr lang="en-US" altLang="ja-JP"/>
          </a:p>
        </p:txBody>
      </p:sp>
      <p:sp>
        <p:nvSpPr>
          <p:cNvPr id="25601" name="コンテンツ プレースホルダー 2"/>
          <p:cNvSpPr>
            <a:spLocks noGrp="1"/>
          </p:cNvSpPr>
          <p:nvPr>
            <p:ph idx="1"/>
          </p:nvPr>
        </p:nvSpPr>
        <p:spPr/>
        <p:txBody>
          <a:bodyPr/>
          <a:lstStyle/>
          <a:p>
            <a:pPr marL="0" indent="0">
              <a:buFont typeface="Symbol" pitchFamily="18" charset="2"/>
              <a:buNone/>
            </a:pPr>
            <a:r>
              <a:rPr lang="ja-JP" altLang="ja-JP" smtClean="0"/>
              <a:t>　</a:t>
            </a:r>
            <a:endParaRPr lang="ja-JP" altLang="en-US" smtClean="0"/>
          </a:p>
        </p:txBody>
      </p:sp>
      <p:sp>
        <p:nvSpPr>
          <p:cNvPr id="2" name="タイトル 1"/>
          <p:cNvSpPr>
            <a:spLocks noGrp="1"/>
          </p:cNvSpPr>
          <p:nvPr>
            <p:ph type="title"/>
          </p:nvPr>
        </p:nvSpPr>
        <p:spPr>
          <a:xfrm>
            <a:off x="457200" y="338138"/>
            <a:ext cx="8229600" cy="1577975"/>
          </a:xfrm>
        </p:spPr>
        <p:txBody>
          <a:bodyPr rtlCol="0">
            <a:normAutofit fontScale="90000"/>
          </a:bodyPr>
          <a:lstStyle/>
          <a:p>
            <a:pPr algn="l" fontAlgn="auto">
              <a:spcAft>
                <a:spcPts val="0"/>
              </a:spcAft>
              <a:defRPr/>
            </a:pPr>
            <a:r>
              <a:rPr lang="en-US" altLang="ja-JP" sz="2800" b="1" dirty="0" smtClean="0"/>
              <a:t/>
            </a:r>
            <a:br>
              <a:rPr lang="en-US" altLang="ja-JP" sz="2800" b="1" dirty="0" smtClean="0"/>
            </a:br>
            <a:r>
              <a:rPr lang="en-US" altLang="ja-JP" sz="2800" b="1" dirty="0" smtClean="0"/>
              <a:t/>
            </a:r>
            <a:br>
              <a:rPr lang="en-US" altLang="ja-JP" sz="2800" b="1" dirty="0" smtClean="0"/>
            </a:br>
            <a:r>
              <a:rPr lang="en-US" altLang="ja-JP" sz="2800" b="1" dirty="0" smtClean="0"/>
              <a:t/>
            </a:r>
            <a:br>
              <a:rPr lang="en-US" altLang="ja-JP" sz="2800" b="1" dirty="0" smtClean="0"/>
            </a:br>
            <a:r>
              <a:rPr lang="ja-JP" altLang="ja-JP" sz="2800" b="1" dirty="0" smtClean="0"/>
              <a:t>理解調査の結果と考察</a:t>
            </a:r>
            <a:r>
              <a:rPr lang="en-US" altLang="ja-JP" sz="2800" b="1" dirty="0"/>
              <a:t/>
            </a:r>
            <a:br>
              <a:rPr lang="en-US" altLang="ja-JP" sz="2800" b="1" dirty="0"/>
            </a:br>
            <a:r>
              <a:rPr lang="ja-JP" altLang="en-US" sz="2800" dirty="0">
                <a:solidFill>
                  <a:schemeClr val="bg1"/>
                </a:solidFill>
              </a:rPr>
              <a:t>①　</a:t>
            </a:r>
            <a:r>
              <a:rPr lang="ja-JP" altLang="ja-JP" sz="2800" dirty="0">
                <a:solidFill>
                  <a:schemeClr val="bg1"/>
                </a:solidFill>
              </a:rPr>
              <a:t>あなたが考える「に」「で」の違い</a:t>
            </a:r>
            <a:r>
              <a:rPr lang="ja-JP" altLang="en-US" sz="2800" dirty="0" smtClean="0">
                <a:solidFill>
                  <a:schemeClr val="bg1"/>
                </a:solidFill>
              </a:rPr>
              <a:t>。</a:t>
            </a:r>
            <a:r>
              <a:rPr lang="en-US" altLang="ja-JP" sz="2800" dirty="0" smtClean="0">
                <a:solidFill>
                  <a:schemeClr val="bg1"/>
                </a:solidFill>
              </a:rPr>
              <a:t/>
            </a:r>
            <a:br>
              <a:rPr lang="en-US" altLang="ja-JP" sz="2800" dirty="0" smtClean="0">
                <a:solidFill>
                  <a:schemeClr val="bg1"/>
                </a:solidFill>
              </a:rPr>
            </a:br>
            <a:r>
              <a:rPr lang="ja-JP" altLang="en-US" sz="2800" dirty="0">
                <a:solidFill>
                  <a:schemeClr val="bg1"/>
                </a:solidFill>
              </a:rPr>
              <a:t>表</a:t>
            </a:r>
            <a:r>
              <a:rPr lang="en-US" altLang="ja-JP" sz="2800" dirty="0" smtClean="0">
                <a:solidFill>
                  <a:schemeClr val="bg1"/>
                </a:solidFill>
              </a:rPr>
              <a:t>4</a:t>
            </a:r>
            <a:r>
              <a:rPr lang="ja-JP" altLang="en-US" sz="2800" dirty="0" smtClean="0">
                <a:solidFill>
                  <a:schemeClr val="bg1"/>
                </a:solidFill>
              </a:rPr>
              <a:t>：</a:t>
            </a:r>
            <a:r>
              <a:rPr lang="en-US" altLang="ja-JP" sz="2800" dirty="0">
                <a:solidFill>
                  <a:schemeClr val="bg1"/>
                </a:solidFill>
              </a:rPr>
              <a:t/>
            </a:r>
            <a:br>
              <a:rPr lang="en-US" altLang="ja-JP" sz="2800" dirty="0">
                <a:solidFill>
                  <a:schemeClr val="bg1"/>
                </a:solidFill>
              </a:rPr>
            </a:br>
            <a:r>
              <a:rPr lang="en-US" altLang="ja-JP" sz="2800" b="1" dirty="0" smtClean="0">
                <a:solidFill>
                  <a:schemeClr val="bg1"/>
                </a:solidFill>
              </a:rPr>
              <a:t/>
            </a:r>
            <a:br>
              <a:rPr lang="en-US" altLang="ja-JP" sz="2800" b="1" dirty="0" smtClean="0">
                <a:solidFill>
                  <a:schemeClr val="bg1"/>
                </a:solidFill>
              </a:rPr>
            </a:br>
            <a:r>
              <a:rPr lang="en-US" altLang="ja-JP" sz="2800" b="1" dirty="0" smtClean="0"/>
              <a:t/>
            </a:r>
            <a:br>
              <a:rPr lang="en-US" altLang="ja-JP" sz="2800" b="1" dirty="0" smtClean="0"/>
            </a:br>
            <a:r>
              <a:rPr lang="ja-JP" altLang="ja-JP" sz="2800" dirty="0" smtClean="0"/>
              <a:t/>
            </a:r>
            <a:br>
              <a:rPr lang="ja-JP" altLang="ja-JP" sz="2800" dirty="0" smtClean="0"/>
            </a:br>
            <a:endParaRPr lang="ja-JP" altLang="en-US" sz="2800" dirty="0"/>
          </a:p>
        </p:txBody>
      </p:sp>
      <p:graphicFrame>
        <p:nvGraphicFramePr>
          <p:cNvPr id="8" name="表 7"/>
          <p:cNvGraphicFramePr>
            <a:graphicFrameLocks noGrp="1"/>
          </p:cNvGraphicFramePr>
          <p:nvPr/>
        </p:nvGraphicFramePr>
        <p:xfrm>
          <a:off x="323850" y="2303463"/>
          <a:ext cx="8280400" cy="3832225"/>
        </p:xfrm>
        <a:graphic>
          <a:graphicData uri="http://schemas.openxmlformats.org/drawingml/2006/table">
            <a:tbl>
              <a:tblPr firstRow="1" bandRow="1">
                <a:tableStyleId>{5C22544A-7EE6-4342-B048-85BDC9FD1C3A}</a:tableStyleId>
              </a:tblPr>
              <a:tblGrid>
                <a:gridCol w="3744416"/>
                <a:gridCol w="432048"/>
                <a:gridCol w="3672408"/>
                <a:gridCol w="432048"/>
              </a:tblGrid>
              <a:tr h="974274">
                <a:tc>
                  <a:txBody>
                    <a:bodyPr/>
                    <a:lstStyle/>
                    <a:p>
                      <a:pPr algn="ctr"/>
                      <a:r>
                        <a:rPr kumimoji="1" lang="ja-JP" altLang="en-US" sz="2000" dirty="0" smtClean="0"/>
                        <a:t>「に」</a:t>
                      </a:r>
                      <a:endParaRPr kumimoji="1" lang="ja-JP" altLang="en-US" sz="2000" dirty="0"/>
                    </a:p>
                  </a:txBody>
                  <a:tcPr/>
                </a:tc>
                <a:tc>
                  <a:txBody>
                    <a:bodyPr/>
                    <a:lstStyle/>
                    <a:p>
                      <a:pPr algn="ctr"/>
                      <a:r>
                        <a:rPr kumimoji="1" lang="ja-JP" altLang="en-US" sz="2000" dirty="0" smtClean="0"/>
                        <a:t>人数</a:t>
                      </a:r>
                      <a:endParaRPr kumimoji="1" lang="en-US" altLang="ja-JP" sz="2000" dirty="0" smtClean="0"/>
                    </a:p>
                    <a:p>
                      <a:pPr algn="ctr"/>
                      <a:endParaRPr kumimoji="1" lang="ja-JP" altLang="en-US" sz="2000" dirty="0"/>
                    </a:p>
                  </a:txBody>
                  <a:tcPr/>
                </a:tc>
                <a:tc>
                  <a:txBody>
                    <a:bodyPr/>
                    <a:lstStyle/>
                    <a:p>
                      <a:pPr algn="ctr"/>
                      <a:r>
                        <a:rPr kumimoji="1" lang="ja-JP" altLang="en-US" sz="2000" dirty="0" smtClean="0"/>
                        <a:t>「で」</a:t>
                      </a:r>
                      <a:endParaRPr kumimoji="1" lang="ja-JP" altLang="en-US" sz="2000" dirty="0"/>
                    </a:p>
                  </a:txBody>
                  <a:tcPr/>
                </a:tc>
                <a:tc>
                  <a:txBody>
                    <a:bodyPr/>
                    <a:lstStyle/>
                    <a:p>
                      <a:pPr algn="ctr"/>
                      <a:r>
                        <a:rPr kumimoji="1" lang="ja-JP" altLang="en-US" sz="2000" dirty="0" smtClean="0"/>
                        <a:t>人数</a:t>
                      </a:r>
                      <a:endParaRPr kumimoji="1" lang="ja-JP" altLang="en-US" sz="2000" dirty="0"/>
                    </a:p>
                  </a:txBody>
                  <a:tcPr/>
                </a:tc>
              </a:tr>
              <a:tr h="383805">
                <a:tc>
                  <a:txBody>
                    <a:bodyPr/>
                    <a:lstStyle/>
                    <a:p>
                      <a:r>
                        <a:rPr kumimoji="1" lang="ja-JP" altLang="ja-JP" sz="2000" kern="1200" dirty="0" smtClean="0">
                          <a:solidFill>
                            <a:schemeClr val="dk1"/>
                          </a:solidFill>
                          <a:effectLst/>
                          <a:latin typeface="+mn-lt"/>
                          <a:ea typeface="+mn-ea"/>
                          <a:cs typeface="+mn-cs"/>
                        </a:rPr>
                        <a:t>（動き、動詞）（存在）ある・いる</a:t>
                      </a:r>
                    </a:p>
                  </a:txBody>
                  <a:tcPr/>
                </a:tc>
                <a:tc>
                  <a:txBody>
                    <a:bodyPr/>
                    <a:lstStyle/>
                    <a:p>
                      <a:pPr algn="ctr"/>
                      <a:r>
                        <a:rPr kumimoji="1" lang="en-US" altLang="ja-JP" sz="2000" dirty="0" smtClean="0"/>
                        <a:t>12</a:t>
                      </a:r>
                      <a:endParaRPr kumimoji="1" lang="ja-JP" altLang="en-US" sz="2000" dirty="0"/>
                    </a:p>
                  </a:txBody>
                  <a:tcPr/>
                </a:tc>
                <a:tc>
                  <a:txBody>
                    <a:bodyPr/>
                    <a:lstStyle/>
                    <a:p>
                      <a:r>
                        <a:rPr kumimoji="1" lang="ja-JP" altLang="ja-JP" sz="2000" kern="1200" dirty="0" smtClean="0">
                          <a:solidFill>
                            <a:schemeClr val="dk1"/>
                          </a:solidFill>
                          <a:effectLst/>
                          <a:latin typeface="+mn-lt"/>
                          <a:ea typeface="+mn-ea"/>
                          <a:cs typeface="+mn-cs"/>
                        </a:rPr>
                        <a:t>動作、出来事のある動詞</a:t>
                      </a:r>
                      <a:endParaRPr kumimoji="1" lang="ja-JP" altLang="en-US" sz="2000" dirty="0"/>
                    </a:p>
                  </a:txBody>
                  <a:tcPr/>
                </a:tc>
                <a:tc>
                  <a:txBody>
                    <a:bodyPr/>
                    <a:lstStyle/>
                    <a:p>
                      <a:pPr algn="ctr"/>
                      <a:r>
                        <a:rPr kumimoji="1" lang="en-US" altLang="ja-JP" sz="2000" dirty="0" smtClean="0"/>
                        <a:t>16</a:t>
                      </a:r>
                      <a:endParaRPr kumimoji="1" lang="ja-JP" altLang="en-US" sz="2000" dirty="0"/>
                    </a:p>
                  </a:txBody>
                  <a:tcPr/>
                </a:tc>
              </a:tr>
              <a:tr h="4571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2000" kern="1200" dirty="0" smtClean="0">
                          <a:solidFill>
                            <a:schemeClr val="dk1"/>
                          </a:solidFill>
                          <a:effectLst/>
                          <a:latin typeface="+mn-lt"/>
                          <a:ea typeface="+mn-ea"/>
                          <a:cs typeface="+mn-cs"/>
                        </a:rPr>
                        <a:t>「ある」「いる」と共起する助詞</a:t>
                      </a:r>
                    </a:p>
                  </a:txBody>
                  <a:tcPr/>
                </a:tc>
                <a:tc>
                  <a:txBody>
                    <a:bodyPr/>
                    <a:lstStyle/>
                    <a:p>
                      <a:pPr algn="ctr"/>
                      <a:r>
                        <a:rPr kumimoji="1" lang="en-US" altLang="ja-JP" sz="2000" dirty="0" smtClean="0"/>
                        <a:t>8</a:t>
                      </a:r>
                      <a:endParaRPr kumimoji="1" lang="ja-JP" altLang="en-US" sz="2000" dirty="0"/>
                    </a:p>
                  </a:txBody>
                  <a:tcPr/>
                </a:tc>
                <a:tc>
                  <a:txBody>
                    <a:bodyPr/>
                    <a:lstStyle/>
                    <a:p>
                      <a:r>
                        <a:rPr kumimoji="1" lang="en-US" altLang="ja-JP" sz="2000" dirty="0" smtClean="0"/>
                        <a:t>――――――――――</a:t>
                      </a:r>
                      <a:endParaRPr kumimoji="1" lang="ja-JP" altLang="en-US" sz="2000" dirty="0"/>
                    </a:p>
                  </a:txBody>
                  <a:tcPr/>
                </a:tc>
                <a:tc>
                  <a:txBody>
                    <a:bodyPr/>
                    <a:lstStyle/>
                    <a:p>
                      <a:pPr algn="ctr"/>
                      <a:endParaRPr kumimoji="1" lang="ja-JP" altLang="en-US" sz="2000" dirty="0"/>
                    </a:p>
                  </a:txBody>
                  <a:tcPr/>
                </a:tc>
              </a:tr>
              <a:tr h="4649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2000" kern="1200" dirty="0" smtClean="0">
                          <a:solidFill>
                            <a:schemeClr val="dk1"/>
                          </a:solidFill>
                          <a:effectLst/>
                          <a:latin typeface="+mn-lt"/>
                          <a:ea typeface="+mn-ea"/>
                          <a:cs typeface="+mn-cs"/>
                        </a:rPr>
                        <a:t>特定の時間</a:t>
                      </a:r>
                      <a:endParaRPr kumimoji="1" lang="en-US" altLang="ja-JP" sz="2000" kern="1200" dirty="0" smtClean="0">
                        <a:solidFill>
                          <a:schemeClr val="dk1"/>
                        </a:solidFill>
                        <a:effectLst/>
                        <a:latin typeface="+mn-lt"/>
                        <a:ea typeface="+mn-ea"/>
                        <a:cs typeface="+mn-cs"/>
                      </a:endParaRPr>
                    </a:p>
                  </a:txBody>
                  <a:tcPr/>
                </a:tc>
                <a:tc>
                  <a:txBody>
                    <a:bodyPr/>
                    <a:lstStyle/>
                    <a:p>
                      <a:pPr algn="ctr"/>
                      <a:r>
                        <a:rPr kumimoji="1" lang="en-US" altLang="ja-JP" sz="2000" dirty="0" smtClean="0"/>
                        <a:t>19</a:t>
                      </a:r>
                      <a:endParaRPr kumimoji="1" lang="ja-JP" altLang="en-US" sz="2000" dirty="0"/>
                    </a:p>
                  </a:txBody>
                  <a:tcPr/>
                </a:tc>
                <a:tc>
                  <a:txBody>
                    <a:bodyPr/>
                    <a:lstStyle/>
                    <a:p>
                      <a:r>
                        <a:rPr kumimoji="1" lang="ja-JP" altLang="ja-JP" sz="2000" kern="1200" dirty="0" smtClean="0">
                          <a:solidFill>
                            <a:schemeClr val="dk1"/>
                          </a:solidFill>
                          <a:effectLst/>
                          <a:latin typeface="+mn-lt"/>
                          <a:ea typeface="+mn-ea"/>
                          <a:cs typeface="+mn-cs"/>
                        </a:rPr>
                        <a:t>（「明日」「時代」等の不逞の時間</a:t>
                      </a:r>
                      <a:endParaRPr kumimoji="1" lang="ja-JP" altLang="en-US" sz="2000" dirty="0"/>
                    </a:p>
                  </a:txBody>
                  <a:tcPr/>
                </a:tc>
                <a:tc>
                  <a:txBody>
                    <a:bodyPr/>
                    <a:lstStyle/>
                    <a:p>
                      <a:pPr algn="ctr"/>
                      <a:r>
                        <a:rPr kumimoji="1" lang="en-US" altLang="ja-JP" sz="2000" dirty="0" smtClean="0"/>
                        <a:t>5</a:t>
                      </a:r>
                      <a:endParaRPr kumimoji="1" lang="ja-JP" altLang="en-US" sz="2000" dirty="0"/>
                    </a:p>
                  </a:txBody>
                  <a:tcPr/>
                </a:tc>
              </a:tr>
              <a:tr h="6790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2000" kern="1200" dirty="0" smtClean="0">
                          <a:solidFill>
                            <a:schemeClr val="dk1"/>
                          </a:solidFill>
                          <a:effectLst/>
                          <a:latin typeface="+mn-lt"/>
                          <a:ea typeface="+mn-ea"/>
                          <a:cs typeface="+mn-cs"/>
                        </a:rPr>
                        <a:t>「泊まる」「座る」「寝る」動きがない動詞</a:t>
                      </a:r>
                    </a:p>
                  </a:txBody>
                  <a:tcPr/>
                </a:tc>
                <a:tc>
                  <a:txBody>
                    <a:bodyPr/>
                    <a:lstStyle/>
                    <a:p>
                      <a:pPr algn="ctr"/>
                      <a:r>
                        <a:rPr kumimoji="1" lang="en-US" altLang="ja-JP" sz="2000" dirty="0" smtClean="0"/>
                        <a:t>13</a:t>
                      </a:r>
                      <a:endParaRPr kumimoji="1" lang="ja-JP" altLang="en-US" sz="2000" dirty="0"/>
                    </a:p>
                  </a:txBody>
                  <a:tcPr/>
                </a:tc>
                <a:tc>
                  <a:txBody>
                    <a:bodyPr/>
                    <a:lstStyle/>
                    <a:p>
                      <a:r>
                        <a:rPr kumimoji="1" lang="ja-JP" altLang="ja-JP" sz="2000" kern="1200" dirty="0" smtClean="0">
                          <a:solidFill>
                            <a:schemeClr val="dk1"/>
                          </a:solidFill>
                          <a:effectLst/>
                          <a:latin typeface="+mn-lt"/>
                          <a:ea typeface="+mn-ea"/>
                          <a:cs typeface="+mn-cs"/>
                        </a:rPr>
                        <a:t>動作の伴う時間</a:t>
                      </a:r>
                      <a:endParaRPr kumimoji="1" lang="en-US" altLang="ja-JP" sz="2000" kern="1200" dirty="0" smtClean="0">
                        <a:solidFill>
                          <a:schemeClr val="dk1"/>
                        </a:solidFill>
                        <a:effectLst/>
                        <a:latin typeface="+mn-lt"/>
                        <a:ea typeface="+mn-ea"/>
                        <a:cs typeface="+mn-cs"/>
                      </a:endParaRPr>
                    </a:p>
                    <a:p>
                      <a:r>
                        <a:rPr kumimoji="1" lang="ja-JP" altLang="en-US" sz="2000" kern="1200" dirty="0" smtClean="0">
                          <a:solidFill>
                            <a:schemeClr val="dk1"/>
                          </a:solidFill>
                          <a:effectLst/>
                          <a:latin typeface="+mn-lt"/>
                          <a:ea typeface="+mn-ea"/>
                          <a:cs typeface="+mn-cs"/>
                        </a:rPr>
                        <a:t>「</a:t>
                      </a:r>
                      <a:r>
                        <a:rPr kumimoji="1" lang="en-US" altLang="ja-JP" sz="2000" kern="1200" dirty="0" smtClean="0">
                          <a:solidFill>
                            <a:schemeClr val="dk1"/>
                          </a:solidFill>
                          <a:effectLst/>
                          <a:latin typeface="+mn-lt"/>
                          <a:ea typeface="+mn-ea"/>
                          <a:cs typeface="+mn-cs"/>
                        </a:rPr>
                        <a:t>10</a:t>
                      </a:r>
                      <a:r>
                        <a:rPr kumimoji="1" lang="ja-JP" altLang="en-US" sz="2000" kern="1200" dirty="0" smtClean="0">
                          <a:solidFill>
                            <a:schemeClr val="dk1"/>
                          </a:solidFill>
                          <a:effectLst/>
                          <a:latin typeface="+mn-lt"/>
                          <a:ea typeface="+mn-ea"/>
                          <a:cs typeface="+mn-cs"/>
                        </a:rPr>
                        <a:t>分で行ける」</a:t>
                      </a:r>
                      <a:endParaRPr kumimoji="1" lang="ja-JP" altLang="en-US" sz="2000" dirty="0"/>
                    </a:p>
                  </a:txBody>
                  <a:tcPr/>
                </a:tc>
                <a:tc>
                  <a:txBody>
                    <a:bodyPr/>
                    <a:lstStyle/>
                    <a:p>
                      <a:pPr algn="ctr"/>
                      <a:r>
                        <a:rPr kumimoji="1" lang="en-US" altLang="ja-JP" sz="2000" dirty="0" smtClean="0"/>
                        <a:t>3</a:t>
                      </a:r>
                      <a:endParaRPr kumimoji="1" lang="ja-JP" altLang="en-US" sz="2000" dirty="0"/>
                    </a:p>
                  </a:txBody>
                  <a:tcPr/>
                </a:tc>
              </a:tr>
              <a:tr h="4106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2000" kern="1200" dirty="0" smtClean="0">
                          <a:solidFill>
                            <a:schemeClr val="dk1"/>
                          </a:solidFill>
                          <a:effectLst/>
                          <a:latin typeface="+mn-lt"/>
                          <a:ea typeface="+mn-ea"/>
                          <a:cs typeface="+mn-cs"/>
                        </a:rPr>
                        <a:t>限られた空間</a:t>
                      </a:r>
                    </a:p>
                  </a:txBody>
                  <a:tcPr/>
                </a:tc>
                <a:tc>
                  <a:txBody>
                    <a:bodyPr/>
                    <a:lstStyle/>
                    <a:p>
                      <a:pPr algn="ctr"/>
                      <a:r>
                        <a:rPr kumimoji="1" lang="en-US" altLang="ja-JP" sz="2000" dirty="0" smtClean="0"/>
                        <a:t>4</a:t>
                      </a:r>
                      <a:endParaRPr kumimoji="1" lang="ja-JP" altLang="en-US" sz="2000" dirty="0"/>
                    </a:p>
                  </a:txBody>
                  <a:tcPr/>
                </a:tc>
                <a:tc>
                  <a:txBody>
                    <a:bodyPr/>
                    <a:lstStyle/>
                    <a:p>
                      <a:r>
                        <a:rPr kumimoji="1" lang="ja-JP" altLang="ja-JP" sz="2000" kern="1200" dirty="0" smtClean="0">
                          <a:solidFill>
                            <a:schemeClr val="dk1"/>
                          </a:solidFill>
                          <a:effectLst/>
                          <a:latin typeface="+mn-lt"/>
                          <a:ea typeface="+mn-ea"/>
                          <a:cs typeface="+mn-cs"/>
                        </a:rPr>
                        <a:t>（国等の広い空間）</a:t>
                      </a:r>
                      <a:endParaRPr kumimoji="1" lang="ja-JP" altLang="en-US" sz="2000" dirty="0"/>
                    </a:p>
                  </a:txBody>
                  <a:tcPr/>
                </a:tc>
                <a:tc>
                  <a:txBody>
                    <a:bodyPr/>
                    <a:lstStyle/>
                    <a:p>
                      <a:pPr algn="ctr"/>
                      <a:r>
                        <a:rPr kumimoji="1" lang="en-US" altLang="ja-JP" sz="2000" dirty="0" smtClean="0"/>
                        <a:t>8</a:t>
                      </a:r>
                      <a:endParaRPr kumimoji="1" lang="ja-JP" altLang="en-US" sz="2000" dirty="0"/>
                    </a:p>
                  </a:txBody>
                  <a:tcPr/>
                </a:tc>
              </a:tr>
              <a:tr h="3805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2000" kern="1200" dirty="0" smtClean="0">
                          <a:solidFill>
                            <a:schemeClr val="dk1"/>
                          </a:solidFill>
                          <a:effectLst/>
                          <a:latin typeface="+mn-lt"/>
                          <a:ea typeface="+mn-ea"/>
                          <a:cs typeface="+mn-cs"/>
                        </a:rPr>
                        <a:t>場所に重点</a:t>
                      </a:r>
                    </a:p>
                  </a:txBody>
                  <a:tcPr/>
                </a:tc>
                <a:tc>
                  <a:txBody>
                    <a:bodyPr/>
                    <a:lstStyle/>
                    <a:p>
                      <a:pPr algn="ctr"/>
                      <a:r>
                        <a:rPr kumimoji="1" lang="en-US" altLang="ja-JP" sz="2000" dirty="0" smtClean="0"/>
                        <a:t>2</a:t>
                      </a:r>
                      <a:endParaRPr kumimoji="1" lang="ja-JP" altLang="en-US" sz="2000" dirty="0"/>
                    </a:p>
                  </a:txBody>
                  <a:tcPr/>
                </a:tc>
                <a:tc>
                  <a:txBody>
                    <a:bodyPr/>
                    <a:lstStyle/>
                    <a:p>
                      <a:r>
                        <a:rPr kumimoji="1" lang="ja-JP" altLang="ja-JP" sz="2000" kern="1200" dirty="0" smtClean="0">
                          <a:solidFill>
                            <a:schemeClr val="dk1"/>
                          </a:solidFill>
                          <a:effectLst/>
                          <a:latin typeface="+mn-lt"/>
                          <a:ea typeface="+mn-ea"/>
                          <a:cs typeface="+mn-cs"/>
                        </a:rPr>
                        <a:t>動作に重点</a:t>
                      </a:r>
                      <a:endParaRPr kumimoji="1" lang="ja-JP" altLang="en-US" sz="2000" dirty="0"/>
                    </a:p>
                  </a:txBody>
                  <a:tcPr/>
                </a:tc>
                <a:tc>
                  <a:txBody>
                    <a:bodyPr/>
                    <a:lstStyle/>
                    <a:p>
                      <a:pPr algn="ctr"/>
                      <a:r>
                        <a:rPr kumimoji="1" lang="en-US" altLang="ja-JP" sz="2000" dirty="0" smtClean="0"/>
                        <a:t>2</a:t>
                      </a:r>
                      <a:endParaRPr kumimoji="1" lang="ja-JP" altLang="en-US" sz="2000"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7074115-0303-4DA7-B5EF-064F88959011}" type="slidenum">
              <a:rPr lang="ja-JP" altLang="en-US"/>
              <a:pPr/>
              <a:t>14</a:t>
            </a:fld>
            <a:endParaRPr lang="en-US" altLang="ja-JP"/>
          </a:p>
        </p:txBody>
      </p:sp>
      <p:sp>
        <p:nvSpPr>
          <p:cNvPr id="2" name="コンテンツ プレースホルダー 1"/>
          <p:cNvSpPr>
            <a:spLocks noGrp="1"/>
          </p:cNvSpPr>
          <p:nvPr>
            <p:ph idx="1"/>
          </p:nvPr>
        </p:nvSpPr>
        <p:spPr>
          <a:xfrm>
            <a:off x="827088" y="2565400"/>
            <a:ext cx="7408862" cy="3743325"/>
          </a:xfrm>
        </p:spPr>
        <p:txBody>
          <a:bodyPr rtlCol="0">
            <a:normAutofit fontScale="25000" lnSpcReduction="20000"/>
          </a:bodyPr>
          <a:lstStyle/>
          <a:p>
            <a:pPr marL="0" indent="0" fontAlgn="auto">
              <a:spcAft>
                <a:spcPts val="0"/>
              </a:spcAft>
              <a:buFont typeface="Symbol" pitchFamily="18" charset="2"/>
              <a:buNone/>
              <a:defRPr/>
            </a:pPr>
            <a:r>
              <a:rPr lang="ja-JP" altLang="ja-JP" sz="8000" dirty="0" smtClean="0">
                <a:solidFill>
                  <a:schemeClr val="tx1"/>
                </a:solidFill>
              </a:rPr>
              <a:t>「</a:t>
            </a:r>
            <a:r>
              <a:rPr lang="ja-JP" altLang="ja-JP" sz="8000" dirty="0">
                <a:solidFill>
                  <a:schemeClr val="tx1"/>
                </a:solidFill>
              </a:rPr>
              <a:t>に</a:t>
            </a:r>
            <a:r>
              <a:rPr lang="ja-JP" altLang="ja-JP" sz="8000" dirty="0" smtClean="0">
                <a:solidFill>
                  <a:schemeClr val="tx1"/>
                </a:solidFill>
              </a:rPr>
              <a:t>」</a:t>
            </a:r>
            <a:r>
              <a:rPr lang="ja-JP" altLang="en-US" sz="8000" dirty="0">
                <a:solidFill>
                  <a:schemeClr val="tx1"/>
                </a:solidFill>
              </a:rPr>
              <a:t>：</a:t>
            </a:r>
            <a:r>
              <a:rPr lang="ja-JP" altLang="ja-JP" sz="8000" dirty="0" smtClean="0">
                <a:solidFill>
                  <a:schemeClr val="tx1"/>
                </a:solidFill>
              </a:rPr>
              <a:t>「</a:t>
            </a:r>
            <a:r>
              <a:rPr lang="ja-JP" altLang="ja-JP" sz="8000" dirty="0">
                <a:solidFill>
                  <a:schemeClr val="tx1"/>
                </a:solidFill>
              </a:rPr>
              <a:t>動き」「動作」の伴わない動詞、「存在</a:t>
            </a:r>
            <a:r>
              <a:rPr lang="ja-JP" altLang="ja-JP" sz="8000" dirty="0" smtClean="0">
                <a:solidFill>
                  <a:schemeClr val="tx1"/>
                </a:solidFill>
              </a:rPr>
              <a:t>」</a:t>
            </a:r>
            <a:r>
              <a:rPr lang="ja-JP" altLang="en-US" sz="8000" dirty="0" smtClean="0">
                <a:solidFill>
                  <a:schemeClr val="tx1"/>
                </a:solidFill>
              </a:rPr>
              <a:t>　　</a:t>
            </a:r>
            <a:r>
              <a:rPr lang="en-US" altLang="ja-JP" sz="8000" dirty="0" smtClean="0">
                <a:solidFill>
                  <a:schemeClr val="tx1"/>
                </a:solidFill>
              </a:rPr>
              <a:t>12</a:t>
            </a:r>
            <a:r>
              <a:rPr lang="ja-JP" altLang="en-US" sz="8000" dirty="0" smtClean="0">
                <a:solidFill>
                  <a:schemeClr val="tx1"/>
                </a:solidFill>
              </a:rPr>
              <a:t>名</a:t>
            </a:r>
            <a:endParaRPr lang="en-US" altLang="ja-JP" sz="8000" dirty="0" smtClean="0">
              <a:solidFill>
                <a:schemeClr val="tx1"/>
              </a:solidFill>
            </a:endParaRPr>
          </a:p>
          <a:p>
            <a:pPr marL="0" indent="0" fontAlgn="auto">
              <a:spcAft>
                <a:spcPts val="0"/>
              </a:spcAft>
              <a:buFont typeface="Symbol" pitchFamily="18" charset="2"/>
              <a:buNone/>
              <a:defRPr/>
            </a:pPr>
            <a:endParaRPr lang="en-US" altLang="ja-JP" sz="8000" dirty="0" smtClean="0">
              <a:solidFill>
                <a:schemeClr val="tx1"/>
              </a:solidFill>
            </a:endParaRPr>
          </a:p>
          <a:p>
            <a:pPr marL="0" indent="0" fontAlgn="auto">
              <a:spcAft>
                <a:spcPts val="0"/>
              </a:spcAft>
              <a:buFont typeface="Symbol" pitchFamily="18" charset="2"/>
              <a:buNone/>
              <a:defRPr/>
            </a:pPr>
            <a:r>
              <a:rPr lang="ja-JP" altLang="ja-JP" sz="8000" dirty="0" smtClean="0">
                <a:solidFill>
                  <a:schemeClr val="tx1"/>
                </a:solidFill>
              </a:rPr>
              <a:t>「</a:t>
            </a:r>
            <a:r>
              <a:rPr lang="ja-JP" altLang="ja-JP" sz="8000" dirty="0">
                <a:solidFill>
                  <a:schemeClr val="tx1"/>
                </a:solidFill>
              </a:rPr>
              <a:t>に</a:t>
            </a:r>
            <a:r>
              <a:rPr lang="ja-JP" altLang="ja-JP" sz="8000" dirty="0" smtClean="0">
                <a:solidFill>
                  <a:schemeClr val="tx1"/>
                </a:solidFill>
              </a:rPr>
              <a:t>」</a:t>
            </a:r>
            <a:r>
              <a:rPr lang="ja-JP" altLang="en-US" sz="8000" dirty="0" smtClean="0">
                <a:solidFill>
                  <a:schemeClr val="tx1"/>
                </a:solidFill>
              </a:rPr>
              <a:t>：</a:t>
            </a:r>
            <a:r>
              <a:rPr lang="ja-JP" altLang="ja-JP" sz="8000" dirty="0" smtClean="0">
                <a:solidFill>
                  <a:schemeClr val="tx1"/>
                </a:solidFill>
              </a:rPr>
              <a:t>「</a:t>
            </a:r>
            <a:r>
              <a:rPr lang="ja-JP" altLang="ja-JP" sz="8000" dirty="0">
                <a:solidFill>
                  <a:schemeClr val="tx1"/>
                </a:solidFill>
              </a:rPr>
              <a:t>ある」「いる」動詞と結び付けている</a:t>
            </a:r>
            <a:r>
              <a:rPr lang="ja-JP" altLang="ja-JP" sz="8000" dirty="0" smtClean="0">
                <a:solidFill>
                  <a:schemeClr val="tx1"/>
                </a:solidFill>
              </a:rPr>
              <a:t>。</a:t>
            </a:r>
            <a:r>
              <a:rPr lang="ja-JP" altLang="en-US" sz="8000" dirty="0" smtClean="0">
                <a:solidFill>
                  <a:schemeClr val="tx1"/>
                </a:solidFill>
              </a:rPr>
              <a:t>　　　</a:t>
            </a:r>
            <a:r>
              <a:rPr lang="en-US" altLang="ja-JP" sz="8000" dirty="0" smtClean="0">
                <a:solidFill>
                  <a:schemeClr val="tx1"/>
                </a:solidFill>
              </a:rPr>
              <a:t>8</a:t>
            </a:r>
            <a:r>
              <a:rPr lang="ja-JP" altLang="en-US" sz="8000" dirty="0" smtClean="0">
                <a:solidFill>
                  <a:schemeClr val="tx1"/>
                </a:solidFill>
              </a:rPr>
              <a:t>名</a:t>
            </a:r>
            <a:endParaRPr lang="en-US" altLang="ja-JP" sz="8000" dirty="0" smtClean="0">
              <a:solidFill>
                <a:schemeClr val="tx1"/>
              </a:solidFill>
            </a:endParaRPr>
          </a:p>
          <a:p>
            <a:pPr marL="0" indent="0" fontAlgn="auto">
              <a:spcAft>
                <a:spcPts val="0"/>
              </a:spcAft>
              <a:buFont typeface="Symbol" pitchFamily="18" charset="2"/>
              <a:buNone/>
              <a:defRPr/>
            </a:pPr>
            <a:endParaRPr lang="en-US" altLang="ja-JP" sz="8000" dirty="0" smtClean="0">
              <a:solidFill>
                <a:schemeClr val="tx1"/>
              </a:solidFill>
            </a:endParaRPr>
          </a:p>
          <a:p>
            <a:pPr marL="0" indent="0" fontAlgn="auto">
              <a:spcAft>
                <a:spcPts val="0"/>
              </a:spcAft>
              <a:buFont typeface="Symbol" pitchFamily="18" charset="2"/>
              <a:buNone/>
              <a:defRPr/>
            </a:pPr>
            <a:r>
              <a:rPr lang="ja-JP" altLang="ja-JP" sz="8000" dirty="0" smtClean="0">
                <a:solidFill>
                  <a:schemeClr val="tx1"/>
                </a:solidFill>
              </a:rPr>
              <a:t>「</a:t>
            </a:r>
            <a:r>
              <a:rPr lang="ja-JP" altLang="ja-JP" sz="8000" dirty="0">
                <a:solidFill>
                  <a:schemeClr val="tx1"/>
                </a:solidFill>
              </a:rPr>
              <a:t>に」を「ある」「いる」と結び付けている者とそうでない者が</a:t>
            </a:r>
            <a:r>
              <a:rPr lang="ja-JP" altLang="ja-JP" sz="8000" dirty="0" smtClean="0">
                <a:solidFill>
                  <a:schemeClr val="tx1"/>
                </a:solidFill>
              </a:rPr>
              <a:t>いる</a:t>
            </a:r>
            <a:r>
              <a:rPr lang="ja-JP" altLang="en-US" sz="8000" dirty="0" smtClean="0">
                <a:solidFill>
                  <a:schemeClr val="tx1"/>
                </a:solidFill>
              </a:rPr>
              <a:t>。</a:t>
            </a:r>
            <a:endParaRPr lang="en-US" altLang="ja-JP" sz="8000" dirty="0" smtClean="0">
              <a:solidFill>
                <a:schemeClr val="tx1"/>
              </a:solidFill>
            </a:endParaRPr>
          </a:p>
          <a:p>
            <a:pPr marL="0" indent="0" fontAlgn="auto">
              <a:spcAft>
                <a:spcPts val="0"/>
              </a:spcAft>
              <a:buFont typeface="Symbol" pitchFamily="18" charset="2"/>
              <a:buNone/>
              <a:defRPr/>
            </a:pPr>
            <a:r>
              <a:rPr lang="ja-JP" altLang="en-US" sz="8000" dirty="0" smtClean="0">
                <a:solidFill>
                  <a:schemeClr val="tx1"/>
                </a:solidFill>
              </a:rPr>
              <a:t>　　　　</a:t>
            </a:r>
            <a:r>
              <a:rPr lang="ja-JP" altLang="ja-JP" sz="8000" dirty="0" smtClean="0">
                <a:solidFill>
                  <a:schemeClr val="tx1"/>
                </a:solidFill>
              </a:rPr>
              <a:t>母語</a:t>
            </a:r>
            <a:r>
              <a:rPr lang="ja-JP" altLang="en-US" sz="8000" dirty="0" smtClean="0">
                <a:solidFill>
                  <a:schemeClr val="tx1"/>
                </a:solidFill>
              </a:rPr>
              <a:t>干渉　　　　</a:t>
            </a:r>
            <a:r>
              <a:rPr lang="en-US" altLang="ja-JP" sz="8000" dirty="0" smtClean="0">
                <a:solidFill>
                  <a:schemeClr val="tx1"/>
                </a:solidFill>
              </a:rPr>
              <a:t>×</a:t>
            </a:r>
            <a:r>
              <a:rPr lang="ja-JP" altLang="en-US" sz="8000" dirty="0" smtClean="0">
                <a:solidFill>
                  <a:schemeClr val="tx1"/>
                </a:solidFill>
              </a:rPr>
              <a:t>　　　　　</a:t>
            </a:r>
            <a:endParaRPr lang="en-US" altLang="ja-JP" sz="8000" dirty="0" smtClean="0">
              <a:solidFill>
                <a:schemeClr val="tx1"/>
              </a:solidFill>
            </a:endParaRPr>
          </a:p>
          <a:p>
            <a:pPr marL="0" indent="0" fontAlgn="auto">
              <a:spcAft>
                <a:spcPts val="0"/>
              </a:spcAft>
              <a:buFont typeface="Symbol" pitchFamily="18" charset="2"/>
              <a:buNone/>
              <a:defRPr/>
            </a:pPr>
            <a:r>
              <a:rPr lang="ja-JP" altLang="en-US" sz="8000" dirty="0" smtClean="0">
                <a:solidFill>
                  <a:schemeClr val="tx1"/>
                </a:solidFill>
              </a:rPr>
              <a:t>　　　　導入順序　　　　○</a:t>
            </a:r>
            <a:endParaRPr lang="en-US" altLang="ja-JP" sz="8000" dirty="0" smtClean="0">
              <a:solidFill>
                <a:schemeClr val="tx1"/>
              </a:solidFill>
            </a:endParaRPr>
          </a:p>
          <a:p>
            <a:pPr marL="0" indent="0" fontAlgn="auto">
              <a:spcAft>
                <a:spcPts val="0"/>
              </a:spcAft>
              <a:buFont typeface="Symbol" pitchFamily="18" charset="2"/>
              <a:buNone/>
              <a:defRPr/>
            </a:pPr>
            <a:r>
              <a:rPr lang="ja-JP" altLang="ja-JP" sz="8000" dirty="0" smtClean="0">
                <a:solidFill>
                  <a:schemeClr val="tx1"/>
                </a:solidFill>
              </a:rPr>
              <a:t>「</a:t>
            </a:r>
            <a:r>
              <a:rPr lang="ja-JP" altLang="ja-JP" sz="8000" dirty="0">
                <a:solidFill>
                  <a:schemeClr val="tx1"/>
                </a:solidFill>
              </a:rPr>
              <a:t>存在」動詞として導入されたことが影響していると考えられる</a:t>
            </a:r>
            <a:r>
              <a:rPr lang="ja-JP" altLang="ja-JP" sz="8000" dirty="0" smtClean="0">
                <a:solidFill>
                  <a:schemeClr val="tx1"/>
                </a:solidFill>
              </a:rPr>
              <a:t>。</a:t>
            </a:r>
            <a:endParaRPr lang="en-US" altLang="ja-JP" sz="8000" dirty="0" smtClean="0">
              <a:solidFill>
                <a:schemeClr val="tx1"/>
              </a:solidFill>
            </a:endParaRPr>
          </a:p>
          <a:p>
            <a:pPr marL="0" indent="0" fontAlgn="auto">
              <a:spcAft>
                <a:spcPts val="0"/>
              </a:spcAft>
              <a:buFont typeface="Symbol" pitchFamily="18" charset="2"/>
              <a:buNone/>
              <a:defRPr/>
            </a:pPr>
            <a:r>
              <a:rPr lang="ja-JP" altLang="ja-JP" sz="8000" dirty="0" smtClean="0">
                <a:solidFill>
                  <a:schemeClr val="tx1"/>
                </a:solidFill>
              </a:rPr>
              <a:t>『</a:t>
            </a:r>
            <a:r>
              <a:rPr lang="ja-JP" altLang="ja-JP" sz="8000" dirty="0">
                <a:solidFill>
                  <a:schemeClr val="tx1"/>
                </a:solidFill>
              </a:rPr>
              <a:t>みんなの日本語</a:t>
            </a:r>
            <a:r>
              <a:rPr lang="ja-JP" altLang="ja-JP" sz="8000" dirty="0" smtClean="0">
                <a:solidFill>
                  <a:schemeClr val="tx1"/>
                </a:solidFill>
              </a:rPr>
              <a:t>』</a:t>
            </a:r>
            <a:r>
              <a:rPr lang="ja-JP" altLang="en-US" sz="8000" dirty="0" smtClean="0">
                <a:solidFill>
                  <a:schemeClr val="tx1"/>
                </a:solidFill>
              </a:rPr>
              <a:t>：</a:t>
            </a:r>
            <a:r>
              <a:rPr lang="ja-JP" altLang="ja-JP" sz="8000" dirty="0" smtClean="0">
                <a:solidFill>
                  <a:schemeClr val="tx1"/>
                </a:solidFill>
              </a:rPr>
              <a:t>「</a:t>
            </a:r>
            <a:r>
              <a:rPr lang="ja-JP" altLang="ja-JP" sz="8000" dirty="0">
                <a:solidFill>
                  <a:schemeClr val="tx1"/>
                </a:solidFill>
              </a:rPr>
              <a:t>ある」「いる」が初めて導入される</a:t>
            </a:r>
            <a:r>
              <a:rPr lang="en-US" altLang="ja-JP" sz="8000" dirty="0">
                <a:solidFill>
                  <a:schemeClr val="tx1"/>
                </a:solidFill>
              </a:rPr>
              <a:t>10</a:t>
            </a:r>
            <a:r>
              <a:rPr lang="ja-JP" altLang="ja-JP" sz="8000" dirty="0">
                <a:solidFill>
                  <a:schemeClr val="tx1"/>
                </a:solidFill>
              </a:rPr>
              <a:t>課、</a:t>
            </a:r>
            <a:r>
              <a:rPr lang="en-US" altLang="ja-JP" sz="8000" dirty="0">
                <a:solidFill>
                  <a:schemeClr val="tx1"/>
                </a:solidFill>
              </a:rPr>
              <a:t>11</a:t>
            </a:r>
            <a:r>
              <a:rPr lang="ja-JP" altLang="ja-JP" sz="8000" dirty="0">
                <a:solidFill>
                  <a:schemeClr val="tx1"/>
                </a:solidFill>
              </a:rPr>
              <a:t>課で</a:t>
            </a:r>
            <a:r>
              <a:rPr lang="ja-JP" altLang="ja-JP" sz="8000" dirty="0" smtClean="0">
                <a:solidFill>
                  <a:schemeClr val="tx1"/>
                </a:solidFill>
              </a:rPr>
              <a:t>は</a:t>
            </a:r>
            <a:r>
              <a:rPr lang="ja-JP" altLang="en-US" sz="8000" dirty="0" smtClean="0">
                <a:solidFill>
                  <a:schemeClr val="tx1"/>
                </a:solidFill>
              </a:rPr>
              <a:t>　　</a:t>
            </a:r>
            <a:endParaRPr lang="en-US" altLang="ja-JP" sz="8000" dirty="0" smtClean="0">
              <a:solidFill>
                <a:schemeClr val="tx1"/>
              </a:solidFill>
            </a:endParaRPr>
          </a:p>
          <a:p>
            <a:pPr marL="0" indent="0" fontAlgn="auto">
              <a:spcAft>
                <a:spcPts val="0"/>
              </a:spcAft>
              <a:buFont typeface="Symbol" pitchFamily="18" charset="2"/>
              <a:buNone/>
              <a:defRPr/>
            </a:pPr>
            <a:r>
              <a:rPr lang="ja-JP" altLang="en-US" sz="8000" dirty="0">
                <a:solidFill>
                  <a:schemeClr val="tx1"/>
                </a:solidFill>
              </a:rPr>
              <a:t>　</a:t>
            </a:r>
            <a:r>
              <a:rPr lang="ja-JP" altLang="en-US" sz="8000" dirty="0" smtClean="0">
                <a:solidFill>
                  <a:schemeClr val="tx1"/>
                </a:solidFill>
              </a:rPr>
              <a:t>　　　　　　　　　　　　</a:t>
            </a:r>
            <a:r>
              <a:rPr lang="ja-JP" altLang="ja-JP" sz="8000" dirty="0" smtClean="0">
                <a:solidFill>
                  <a:schemeClr val="tx1"/>
                </a:solidFill>
              </a:rPr>
              <a:t>「</a:t>
            </a:r>
            <a:r>
              <a:rPr lang="ja-JP" altLang="ja-JP" sz="8000" dirty="0">
                <a:solidFill>
                  <a:schemeClr val="tx1"/>
                </a:solidFill>
              </a:rPr>
              <a:t>存在</a:t>
            </a:r>
            <a:r>
              <a:rPr lang="ja-JP" altLang="ja-JP" sz="8000" dirty="0" smtClean="0">
                <a:solidFill>
                  <a:schemeClr val="tx1"/>
                </a:solidFill>
              </a:rPr>
              <a:t>」</a:t>
            </a:r>
            <a:r>
              <a:rPr lang="ja-JP" altLang="en-US" sz="8000" dirty="0" smtClean="0">
                <a:solidFill>
                  <a:schemeClr val="tx1"/>
                </a:solidFill>
              </a:rPr>
              <a:t>のみ。</a:t>
            </a:r>
            <a:endParaRPr lang="en-US" altLang="ja-JP" sz="8000" dirty="0" smtClean="0">
              <a:solidFill>
                <a:schemeClr val="tx1"/>
              </a:solidFill>
            </a:endParaRPr>
          </a:p>
          <a:p>
            <a:pPr marL="0" indent="0" fontAlgn="auto">
              <a:spcAft>
                <a:spcPts val="0"/>
              </a:spcAft>
              <a:buFont typeface="Symbol" pitchFamily="18" charset="2"/>
              <a:buNone/>
              <a:defRPr/>
            </a:pPr>
            <a:endParaRPr lang="en-US" altLang="ja-JP" sz="8000" dirty="0" smtClean="0">
              <a:solidFill>
                <a:schemeClr val="tx1"/>
              </a:solidFill>
            </a:endParaRPr>
          </a:p>
          <a:p>
            <a:pPr marL="0" indent="0" fontAlgn="auto">
              <a:spcAft>
                <a:spcPts val="0"/>
              </a:spcAft>
              <a:buFont typeface="Symbol" pitchFamily="18" charset="2"/>
              <a:buNone/>
              <a:defRPr/>
            </a:pPr>
            <a:r>
              <a:rPr lang="ja-JP" altLang="ja-JP" sz="8000" dirty="0" smtClean="0">
                <a:solidFill>
                  <a:schemeClr val="tx1"/>
                </a:solidFill>
              </a:rPr>
              <a:t>学習者</a:t>
            </a:r>
            <a:r>
              <a:rPr lang="ja-JP" altLang="en-US" sz="8000" dirty="0" smtClean="0">
                <a:solidFill>
                  <a:schemeClr val="tx1"/>
                </a:solidFill>
              </a:rPr>
              <a:t>：</a:t>
            </a:r>
            <a:r>
              <a:rPr lang="ja-JP" altLang="ja-JP" sz="8000" dirty="0" smtClean="0">
                <a:solidFill>
                  <a:schemeClr val="tx1"/>
                </a:solidFill>
              </a:rPr>
              <a:t>「</a:t>
            </a:r>
            <a:r>
              <a:rPr lang="ja-JP" altLang="ja-JP" sz="8000" dirty="0">
                <a:solidFill>
                  <a:schemeClr val="tx1"/>
                </a:solidFill>
              </a:rPr>
              <a:t>存在」しか表せないと理解している可能性が高い</a:t>
            </a:r>
            <a:r>
              <a:rPr lang="ja-JP" altLang="ja-JP" sz="8000" dirty="0" smtClean="0">
                <a:solidFill>
                  <a:schemeClr val="tx1"/>
                </a:solidFill>
              </a:rPr>
              <a:t>。</a:t>
            </a:r>
            <a:endParaRPr lang="en-US" altLang="ja-JP" sz="8000" dirty="0" smtClean="0">
              <a:solidFill>
                <a:schemeClr val="tx1"/>
              </a:solidFill>
            </a:endParaRPr>
          </a:p>
          <a:p>
            <a:pPr marL="274320" indent="-274320" fontAlgn="auto">
              <a:spcAft>
                <a:spcPts val="0"/>
              </a:spcAft>
              <a:defRPr/>
            </a:pPr>
            <a:endParaRPr lang="ja-JP" altLang="ja-JP" sz="8000" dirty="0">
              <a:solidFill>
                <a:schemeClr val="tx1"/>
              </a:solidFill>
            </a:endParaRPr>
          </a:p>
          <a:p>
            <a:pPr marL="0" indent="0" fontAlgn="auto">
              <a:spcAft>
                <a:spcPts val="0"/>
              </a:spcAft>
              <a:buFont typeface="Symbol" pitchFamily="18" charset="2"/>
              <a:buNone/>
              <a:defRPr/>
            </a:pPr>
            <a:endParaRPr lang="ja-JP" altLang="en-US" dirty="0"/>
          </a:p>
        </p:txBody>
      </p:sp>
      <p:sp>
        <p:nvSpPr>
          <p:cNvPr id="26626" name="タイトル 2"/>
          <p:cNvSpPr>
            <a:spLocks noGrp="1"/>
          </p:cNvSpPr>
          <p:nvPr>
            <p:ph type="title"/>
          </p:nvPr>
        </p:nvSpPr>
        <p:spPr/>
        <p:txBody>
          <a:bodyPr/>
          <a:lstStyle/>
          <a:p>
            <a:pPr algn="l"/>
            <a:r>
              <a:rPr lang="ja-JP" altLang="ja-JP" sz="2800" smtClean="0"/>
              <a:t>「ある」「いる」と「に」との関係</a:t>
            </a:r>
            <a:br>
              <a:rPr lang="ja-JP" altLang="ja-JP" sz="2800" smtClean="0"/>
            </a:br>
            <a:endParaRPr lang="ja-JP" altLang="en-US" sz="28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7432622-AC15-4E94-AD26-DEF2FBEFDD55}" type="slidenum">
              <a:rPr lang="ja-JP" altLang="en-US"/>
              <a:pPr/>
              <a:t>15</a:t>
            </a:fld>
            <a:endParaRPr lang="en-US" altLang="ja-JP"/>
          </a:p>
        </p:txBody>
      </p:sp>
      <p:sp>
        <p:nvSpPr>
          <p:cNvPr id="2" name="コンテンツ プレースホルダー 1"/>
          <p:cNvSpPr>
            <a:spLocks noGrp="1"/>
          </p:cNvSpPr>
          <p:nvPr>
            <p:ph idx="1"/>
          </p:nvPr>
        </p:nvSpPr>
        <p:spPr/>
        <p:txBody>
          <a:bodyPr rtlCol="0">
            <a:normAutofit fontScale="92500" lnSpcReduction="10000"/>
          </a:bodyPr>
          <a:lstStyle/>
          <a:p>
            <a:pPr marL="0" indent="0" fontAlgn="auto">
              <a:spcAft>
                <a:spcPts val="0"/>
              </a:spcAft>
              <a:buFont typeface="Symbol" pitchFamily="18" charset="2"/>
              <a:buNone/>
              <a:defRPr/>
            </a:pPr>
            <a:r>
              <a:rPr lang="ja-JP" altLang="ja-JP" dirty="0"/>
              <a:t>　</a:t>
            </a:r>
            <a:r>
              <a:rPr lang="en-US" altLang="ja-JP" dirty="0" smtClean="0">
                <a:solidFill>
                  <a:schemeClr val="tx1"/>
                </a:solidFill>
              </a:rPr>
              <a:t>7</a:t>
            </a:r>
            <a:r>
              <a:rPr lang="ja-JP" altLang="ja-JP" dirty="0" smtClean="0">
                <a:solidFill>
                  <a:schemeClr val="tx1"/>
                </a:solidFill>
              </a:rPr>
              <a:t>名</a:t>
            </a:r>
            <a:r>
              <a:rPr lang="ja-JP" altLang="en-US" dirty="0" smtClean="0">
                <a:solidFill>
                  <a:schemeClr val="tx1"/>
                </a:solidFill>
              </a:rPr>
              <a:t>の学習者からの「ある」に関するコメント：</a:t>
            </a:r>
            <a:endParaRPr lang="ja-JP" altLang="ja-JP" dirty="0">
              <a:solidFill>
                <a:schemeClr val="tx1"/>
              </a:solidFill>
            </a:endParaRPr>
          </a:p>
          <a:p>
            <a:pPr marL="0" indent="0" fontAlgn="auto">
              <a:spcAft>
                <a:spcPts val="0"/>
              </a:spcAft>
              <a:buFont typeface="Symbol" pitchFamily="18" charset="2"/>
              <a:buNone/>
              <a:defRPr/>
            </a:pPr>
            <a:r>
              <a:rPr lang="ja-JP" altLang="ja-JP" dirty="0">
                <a:solidFill>
                  <a:schemeClr val="tx1"/>
                </a:solidFill>
              </a:rPr>
              <a:t>「家でパーティがある</a:t>
            </a:r>
            <a:r>
              <a:rPr lang="ja-JP" altLang="ja-JP" dirty="0" smtClean="0">
                <a:solidFill>
                  <a:schemeClr val="tx1"/>
                </a:solidFill>
              </a:rPr>
              <a:t>」</a:t>
            </a:r>
            <a:endParaRPr lang="en-US" altLang="ja-JP" dirty="0" smtClean="0">
              <a:solidFill>
                <a:schemeClr val="tx1"/>
              </a:solidFill>
            </a:endParaRPr>
          </a:p>
          <a:p>
            <a:pPr marL="0" indent="0" fontAlgn="auto">
              <a:spcAft>
                <a:spcPts val="0"/>
              </a:spcAft>
              <a:buFont typeface="Symbol" pitchFamily="18" charset="2"/>
              <a:buNone/>
              <a:defRPr/>
            </a:pPr>
            <a:r>
              <a:rPr lang="ja-JP" altLang="en-US" dirty="0" smtClean="0">
                <a:solidFill>
                  <a:schemeClr val="tx1"/>
                </a:solidFill>
              </a:rPr>
              <a:t>　　　</a:t>
            </a:r>
            <a:r>
              <a:rPr lang="ja-JP" altLang="ja-JP" dirty="0" smtClean="0">
                <a:solidFill>
                  <a:schemeClr val="tx1"/>
                </a:solidFill>
              </a:rPr>
              <a:t>（</a:t>
            </a:r>
            <a:r>
              <a:rPr lang="ja-JP" altLang="ja-JP" dirty="0">
                <a:solidFill>
                  <a:schemeClr val="tx1"/>
                </a:solidFill>
              </a:rPr>
              <a:t>「で」の使用理由がわからない　　</a:t>
            </a:r>
            <a:r>
              <a:rPr lang="en-US" altLang="ja-JP" dirty="0">
                <a:solidFill>
                  <a:schemeClr val="tx1"/>
                </a:solidFill>
              </a:rPr>
              <a:t>3</a:t>
            </a:r>
            <a:r>
              <a:rPr lang="ja-JP" altLang="ja-JP" dirty="0">
                <a:solidFill>
                  <a:schemeClr val="tx1"/>
                </a:solidFill>
              </a:rPr>
              <a:t>名）</a:t>
            </a:r>
          </a:p>
          <a:p>
            <a:pPr marL="0" indent="0" fontAlgn="auto">
              <a:spcAft>
                <a:spcPts val="0"/>
              </a:spcAft>
              <a:buFont typeface="Symbol" pitchFamily="18" charset="2"/>
              <a:buNone/>
              <a:defRPr/>
            </a:pPr>
            <a:r>
              <a:rPr lang="ja-JP" altLang="ja-JP" dirty="0">
                <a:solidFill>
                  <a:schemeClr val="tx1"/>
                </a:solidFill>
              </a:rPr>
              <a:t>「市役所で用事がある</a:t>
            </a:r>
            <a:r>
              <a:rPr lang="ja-JP" altLang="ja-JP" dirty="0" smtClean="0">
                <a:solidFill>
                  <a:schemeClr val="tx1"/>
                </a:solidFill>
              </a:rPr>
              <a:t>」</a:t>
            </a:r>
            <a:endParaRPr lang="en-US" altLang="ja-JP" dirty="0" smtClean="0">
              <a:solidFill>
                <a:schemeClr val="tx1"/>
              </a:solidFill>
            </a:endParaRPr>
          </a:p>
          <a:p>
            <a:pPr marL="0" indent="0" fontAlgn="auto">
              <a:spcAft>
                <a:spcPts val="0"/>
              </a:spcAft>
              <a:buFont typeface="Symbol" pitchFamily="18" charset="2"/>
              <a:buNone/>
              <a:defRPr/>
            </a:pPr>
            <a:r>
              <a:rPr lang="ja-JP" altLang="en-US" dirty="0" smtClean="0">
                <a:solidFill>
                  <a:schemeClr val="tx1"/>
                </a:solidFill>
              </a:rPr>
              <a:t>　　　</a:t>
            </a:r>
            <a:r>
              <a:rPr lang="ja-JP" altLang="ja-JP" dirty="0" smtClean="0">
                <a:solidFill>
                  <a:schemeClr val="tx1"/>
                </a:solidFill>
              </a:rPr>
              <a:t>（</a:t>
            </a:r>
            <a:r>
              <a:rPr lang="ja-JP" altLang="ja-JP" dirty="0">
                <a:solidFill>
                  <a:schemeClr val="tx1"/>
                </a:solidFill>
              </a:rPr>
              <a:t>「に」、「で」のどれを使用すべきか判断不可能　</a:t>
            </a:r>
            <a:r>
              <a:rPr lang="en-US" altLang="ja-JP" dirty="0" smtClean="0">
                <a:solidFill>
                  <a:schemeClr val="tx1"/>
                </a:solidFill>
              </a:rPr>
              <a:t>4</a:t>
            </a:r>
            <a:r>
              <a:rPr lang="ja-JP" altLang="ja-JP" dirty="0" smtClean="0">
                <a:solidFill>
                  <a:schemeClr val="tx1"/>
                </a:solidFill>
              </a:rPr>
              <a:t>名</a:t>
            </a:r>
            <a:r>
              <a:rPr lang="ja-JP" altLang="ja-JP" dirty="0">
                <a:solidFill>
                  <a:schemeClr val="tx1"/>
                </a:solidFill>
              </a:rPr>
              <a:t>）</a:t>
            </a:r>
          </a:p>
          <a:p>
            <a:pPr marL="0" indent="0" fontAlgn="auto">
              <a:spcAft>
                <a:spcPts val="0"/>
              </a:spcAft>
              <a:buFont typeface="Symbol" pitchFamily="18" charset="2"/>
              <a:buNone/>
              <a:defRPr/>
            </a:pPr>
            <a:r>
              <a:rPr lang="ja-JP" altLang="ja-JP" dirty="0">
                <a:solidFill>
                  <a:schemeClr val="tx1"/>
                </a:solidFill>
              </a:rPr>
              <a:t>「家でパーティがある</a:t>
            </a:r>
            <a:r>
              <a:rPr lang="ja-JP" altLang="ja-JP" dirty="0" smtClean="0">
                <a:solidFill>
                  <a:schemeClr val="tx1"/>
                </a:solidFill>
              </a:rPr>
              <a:t>」</a:t>
            </a:r>
            <a:endParaRPr lang="en-US" altLang="ja-JP" dirty="0" smtClean="0">
              <a:solidFill>
                <a:schemeClr val="tx1"/>
              </a:solidFill>
            </a:endParaRPr>
          </a:p>
          <a:p>
            <a:pPr marL="0" indent="0" fontAlgn="auto">
              <a:spcAft>
                <a:spcPts val="0"/>
              </a:spcAft>
              <a:buFont typeface="Symbol" pitchFamily="18" charset="2"/>
              <a:buNone/>
              <a:defRPr/>
            </a:pPr>
            <a:r>
              <a:rPr lang="ja-JP" altLang="en-US" dirty="0" smtClean="0">
                <a:solidFill>
                  <a:schemeClr val="tx1"/>
                </a:solidFill>
              </a:rPr>
              <a:t>　　　（</a:t>
            </a:r>
            <a:r>
              <a:rPr lang="ja-JP" altLang="ja-JP" dirty="0" smtClean="0">
                <a:solidFill>
                  <a:schemeClr val="tx1"/>
                </a:solidFill>
              </a:rPr>
              <a:t>最初</a:t>
            </a:r>
            <a:r>
              <a:rPr lang="ja-JP" altLang="ja-JP" dirty="0">
                <a:solidFill>
                  <a:schemeClr val="tx1"/>
                </a:solidFill>
              </a:rPr>
              <a:t>は理解困難だったが、「パーティ」の動作性が</a:t>
            </a:r>
            <a:r>
              <a:rPr lang="ja-JP" altLang="ja-JP" dirty="0" smtClean="0">
                <a:solidFill>
                  <a:schemeClr val="tx1"/>
                </a:solidFill>
              </a:rPr>
              <a:t>原因</a:t>
            </a:r>
            <a:r>
              <a:rPr lang="ja-JP" altLang="en-US" dirty="0" smtClean="0">
                <a:solidFill>
                  <a:schemeClr val="tx1"/>
                </a:solidFill>
              </a:rPr>
              <a:t>　</a:t>
            </a:r>
            <a:endParaRPr lang="en-US" altLang="ja-JP" dirty="0" smtClean="0">
              <a:solidFill>
                <a:schemeClr val="tx1"/>
              </a:solidFill>
            </a:endParaRPr>
          </a:p>
          <a:p>
            <a:pPr marL="0" indent="0" fontAlgn="auto">
              <a:spcAft>
                <a:spcPts val="0"/>
              </a:spcAft>
              <a:buFont typeface="Symbol" pitchFamily="18" charset="2"/>
              <a:buNone/>
              <a:defRPr/>
            </a:pPr>
            <a:r>
              <a:rPr lang="ja-JP" altLang="en-US" dirty="0">
                <a:solidFill>
                  <a:schemeClr val="tx1"/>
                </a:solidFill>
              </a:rPr>
              <a:t>　</a:t>
            </a:r>
            <a:r>
              <a:rPr lang="ja-JP" altLang="en-US" dirty="0" smtClean="0">
                <a:solidFill>
                  <a:schemeClr val="tx1"/>
                </a:solidFill>
              </a:rPr>
              <a:t>　　　</a:t>
            </a:r>
            <a:r>
              <a:rPr lang="ja-JP" altLang="ja-JP" dirty="0" smtClean="0">
                <a:solidFill>
                  <a:schemeClr val="tx1"/>
                </a:solidFill>
              </a:rPr>
              <a:t>で</a:t>
            </a:r>
            <a:r>
              <a:rPr lang="ja-JP" altLang="ja-JP" dirty="0">
                <a:solidFill>
                  <a:schemeClr val="tx1"/>
                </a:solidFill>
              </a:rPr>
              <a:t>あることがわかった。　　</a:t>
            </a:r>
            <a:r>
              <a:rPr lang="en-US" altLang="ja-JP" dirty="0">
                <a:solidFill>
                  <a:schemeClr val="tx1"/>
                </a:solidFill>
              </a:rPr>
              <a:t>1</a:t>
            </a:r>
            <a:r>
              <a:rPr lang="ja-JP" altLang="ja-JP" dirty="0">
                <a:solidFill>
                  <a:schemeClr val="tx1"/>
                </a:solidFill>
              </a:rPr>
              <a:t>名）</a:t>
            </a:r>
          </a:p>
          <a:p>
            <a:pPr marL="0" indent="0" fontAlgn="auto">
              <a:spcAft>
                <a:spcPts val="0"/>
              </a:spcAft>
              <a:buFont typeface="Symbol" pitchFamily="18" charset="2"/>
              <a:buNone/>
              <a:defRPr/>
            </a:pPr>
            <a:r>
              <a:rPr lang="en-US" altLang="ja-JP" dirty="0">
                <a:solidFill>
                  <a:schemeClr val="tx1"/>
                </a:solidFill>
              </a:rPr>
              <a:t> </a:t>
            </a:r>
            <a:endParaRPr lang="ja-JP" altLang="ja-JP" dirty="0">
              <a:solidFill>
                <a:schemeClr val="tx1"/>
              </a:solidFill>
            </a:endParaRPr>
          </a:p>
          <a:p>
            <a:pPr marL="274320" indent="-274320" fontAlgn="auto">
              <a:spcAft>
                <a:spcPts val="0"/>
              </a:spcAft>
              <a:defRPr/>
            </a:pPr>
            <a:endParaRPr lang="ja-JP" altLang="en-US" dirty="0"/>
          </a:p>
        </p:txBody>
      </p:sp>
      <p:sp>
        <p:nvSpPr>
          <p:cNvPr id="27650" name="タイトル 2"/>
          <p:cNvSpPr>
            <a:spLocks noGrp="1"/>
          </p:cNvSpPr>
          <p:nvPr>
            <p:ph type="title"/>
          </p:nvPr>
        </p:nvSpPr>
        <p:spPr/>
        <p:txBody>
          <a:bodyPr/>
          <a:lstStyle/>
          <a:p>
            <a:pPr algn="l"/>
            <a:r>
              <a:rPr lang="ja-JP" altLang="en-US" smtClean="0"/>
              <a:t>学習者の「ある」に関するコメント</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7164F7D-3E7C-4209-8823-AE364F4D1F71}" type="slidenum">
              <a:rPr lang="ja-JP" altLang="en-US"/>
              <a:pPr/>
              <a:t>16</a:t>
            </a:fld>
            <a:endParaRPr lang="en-US" altLang="ja-JP"/>
          </a:p>
        </p:txBody>
      </p:sp>
      <p:sp>
        <p:nvSpPr>
          <p:cNvPr id="2" name="コンテンツ プレースホルダー 1"/>
          <p:cNvSpPr>
            <a:spLocks noGrp="1"/>
          </p:cNvSpPr>
          <p:nvPr>
            <p:ph idx="1"/>
          </p:nvPr>
        </p:nvSpPr>
        <p:spPr>
          <a:xfrm>
            <a:off x="871538" y="2674938"/>
            <a:ext cx="7732712" cy="3451225"/>
          </a:xfrm>
        </p:spPr>
        <p:txBody>
          <a:bodyPr rtlCol="0">
            <a:normAutofit fontScale="92500" lnSpcReduction="10000"/>
          </a:bodyPr>
          <a:lstStyle/>
          <a:p>
            <a:pPr marL="0" indent="0" fontAlgn="auto">
              <a:spcAft>
                <a:spcPts val="0"/>
              </a:spcAft>
              <a:buFont typeface="Symbol" pitchFamily="18" charset="2"/>
              <a:buNone/>
              <a:defRPr/>
            </a:pPr>
            <a:r>
              <a:rPr lang="ja-JP" altLang="ja-JP" dirty="0" smtClean="0">
                <a:solidFill>
                  <a:schemeClr val="tx1"/>
                </a:solidFill>
              </a:rPr>
              <a:t>「</a:t>
            </a:r>
            <a:r>
              <a:rPr lang="ja-JP" altLang="ja-JP" dirty="0">
                <a:solidFill>
                  <a:schemeClr val="tx1"/>
                </a:solidFill>
              </a:rPr>
              <a:t>で</a:t>
            </a:r>
            <a:r>
              <a:rPr lang="ja-JP" altLang="ja-JP" dirty="0" smtClean="0">
                <a:solidFill>
                  <a:schemeClr val="tx1"/>
                </a:solidFill>
              </a:rPr>
              <a:t>」</a:t>
            </a:r>
            <a:r>
              <a:rPr lang="ja-JP" altLang="en-US" dirty="0" smtClean="0">
                <a:solidFill>
                  <a:schemeClr val="tx1"/>
                </a:solidFill>
              </a:rPr>
              <a:t>：</a:t>
            </a:r>
            <a:r>
              <a:rPr lang="ja-JP" altLang="ja-JP" dirty="0" smtClean="0">
                <a:solidFill>
                  <a:schemeClr val="tx1"/>
                </a:solidFill>
              </a:rPr>
              <a:t>「</a:t>
            </a:r>
            <a:r>
              <a:rPr lang="ja-JP" altLang="ja-JP" dirty="0">
                <a:solidFill>
                  <a:schemeClr val="tx1"/>
                </a:solidFill>
              </a:rPr>
              <a:t>国名」のような広い</a:t>
            </a:r>
            <a:r>
              <a:rPr lang="ja-JP" altLang="ja-JP" dirty="0" smtClean="0">
                <a:solidFill>
                  <a:schemeClr val="tx1"/>
                </a:solidFill>
              </a:rPr>
              <a:t>空間</a:t>
            </a:r>
            <a:r>
              <a:rPr lang="ja-JP" altLang="en-US" dirty="0" smtClean="0">
                <a:solidFill>
                  <a:schemeClr val="tx1"/>
                </a:solidFill>
              </a:rPr>
              <a:t>と</a:t>
            </a:r>
            <a:r>
              <a:rPr lang="ja-JP" altLang="ja-JP" dirty="0" smtClean="0">
                <a:solidFill>
                  <a:schemeClr val="tx1"/>
                </a:solidFill>
              </a:rPr>
              <a:t>使用。</a:t>
            </a:r>
            <a:r>
              <a:rPr lang="ja-JP" altLang="en-US" dirty="0" smtClean="0">
                <a:solidFill>
                  <a:schemeClr val="tx1"/>
                </a:solidFill>
              </a:rPr>
              <a:t>　　　</a:t>
            </a:r>
            <a:r>
              <a:rPr lang="en-US" altLang="ja-JP" dirty="0" smtClean="0">
                <a:solidFill>
                  <a:schemeClr val="tx1"/>
                </a:solidFill>
              </a:rPr>
              <a:t>8</a:t>
            </a:r>
            <a:r>
              <a:rPr lang="ja-JP" altLang="en-US" dirty="0" smtClean="0">
                <a:solidFill>
                  <a:schemeClr val="tx1"/>
                </a:solidFill>
              </a:rPr>
              <a:t>名</a:t>
            </a:r>
            <a:endParaRPr lang="en-US" altLang="ja-JP" dirty="0" smtClean="0">
              <a:solidFill>
                <a:schemeClr val="tx1"/>
              </a:solidFill>
            </a:endParaRPr>
          </a:p>
          <a:p>
            <a:pPr marL="0" indent="0" fontAlgn="auto">
              <a:spcAft>
                <a:spcPts val="0"/>
              </a:spcAft>
              <a:buFont typeface="Symbol" pitchFamily="18" charset="2"/>
              <a:buNone/>
              <a:defRPr/>
            </a:pPr>
            <a:endParaRPr lang="en-US" altLang="ja-JP" dirty="0">
              <a:solidFill>
                <a:schemeClr val="tx1"/>
              </a:solidFill>
            </a:endParaRPr>
          </a:p>
          <a:p>
            <a:pPr marL="0" indent="0" fontAlgn="auto">
              <a:spcAft>
                <a:spcPts val="0"/>
              </a:spcAft>
              <a:buFont typeface="Symbol" pitchFamily="18" charset="2"/>
              <a:buNone/>
              <a:defRPr/>
            </a:pPr>
            <a:r>
              <a:rPr lang="ja-JP" altLang="en-US" dirty="0" smtClean="0">
                <a:solidFill>
                  <a:schemeClr val="tx1"/>
                </a:solidFill>
              </a:rPr>
              <a:t>作文における</a:t>
            </a:r>
            <a:r>
              <a:rPr lang="ja-JP" altLang="ja-JP" dirty="0" smtClean="0">
                <a:solidFill>
                  <a:schemeClr val="tx1"/>
                </a:solidFill>
              </a:rPr>
              <a:t>「</a:t>
            </a:r>
            <a:r>
              <a:rPr lang="ja-JP" altLang="ja-JP" dirty="0">
                <a:solidFill>
                  <a:schemeClr val="tx1"/>
                </a:solidFill>
              </a:rPr>
              <a:t>存在」</a:t>
            </a:r>
            <a:r>
              <a:rPr lang="ja-JP" altLang="ja-JP" dirty="0" smtClean="0">
                <a:solidFill>
                  <a:schemeClr val="tx1"/>
                </a:solidFill>
              </a:rPr>
              <a:t>の誤用</a:t>
            </a:r>
            <a:r>
              <a:rPr lang="ja-JP" altLang="en-US" dirty="0" smtClean="0">
                <a:solidFill>
                  <a:schemeClr val="tx1"/>
                </a:solidFill>
              </a:rPr>
              <a:t>：</a:t>
            </a:r>
            <a:r>
              <a:rPr lang="ja-JP" altLang="ja-JP" dirty="0" smtClean="0">
                <a:solidFill>
                  <a:schemeClr val="tx1"/>
                </a:solidFill>
              </a:rPr>
              <a:t>「</a:t>
            </a:r>
            <a:r>
              <a:rPr lang="ja-JP" altLang="ja-JP" dirty="0">
                <a:solidFill>
                  <a:schemeClr val="tx1"/>
                </a:solidFill>
              </a:rPr>
              <a:t>国名</a:t>
            </a:r>
            <a:r>
              <a:rPr lang="en-US" altLang="ja-JP" dirty="0">
                <a:solidFill>
                  <a:schemeClr val="tx1"/>
                </a:solidFill>
              </a:rPr>
              <a:t>+</a:t>
            </a:r>
            <a:r>
              <a:rPr lang="ja-JP" altLang="ja-JP" dirty="0">
                <a:solidFill>
                  <a:schemeClr val="tx1"/>
                </a:solidFill>
              </a:rPr>
              <a:t>で</a:t>
            </a:r>
            <a:r>
              <a:rPr lang="en-US" altLang="ja-JP" dirty="0">
                <a:solidFill>
                  <a:schemeClr val="tx1"/>
                </a:solidFill>
              </a:rPr>
              <a:t>N</a:t>
            </a:r>
            <a:r>
              <a:rPr lang="ja-JP" altLang="ja-JP" dirty="0">
                <a:solidFill>
                  <a:schemeClr val="tx1"/>
                </a:solidFill>
              </a:rPr>
              <a:t>がある</a:t>
            </a:r>
            <a:r>
              <a:rPr lang="ja-JP" altLang="ja-JP" dirty="0" smtClean="0">
                <a:solidFill>
                  <a:schemeClr val="tx1"/>
                </a:solidFill>
              </a:rPr>
              <a:t>」</a:t>
            </a:r>
            <a:r>
              <a:rPr lang="ja-JP" altLang="en-US" dirty="0" smtClean="0">
                <a:solidFill>
                  <a:schemeClr val="tx1"/>
                </a:solidFill>
              </a:rPr>
              <a:t>：</a:t>
            </a:r>
            <a:r>
              <a:rPr lang="en-US" altLang="ja-JP" dirty="0" smtClean="0">
                <a:solidFill>
                  <a:schemeClr val="tx1"/>
                </a:solidFill>
              </a:rPr>
              <a:t>56</a:t>
            </a:r>
            <a:r>
              <a:rPr lang="ja-JP" altLang="en-US" dirty="0" smtClean="0">
                <a:solidFill>
                  <a:schemeClr val="tx1"/>
                </a:solidFill>
              </a:rPr>
              <a:t>％</a:t>
            </a:r>
            <a:endParaRPr lang="en-US" altLang="ja-JP" dirty="0" smtClean="0">
              <a:solidFill>
                <a:schemeClr val="tx1"/>
              </a:solidFill>
            </a:endParaRPr>
          </a:p>
          <a:p>
            <a:pPr marL="0" indent="0" fontAlgn="auto">
              <a:spcAft>
                <a:spcPts val="0"/>
              </a:spcAft>
              <a:buFont typeface="Symbol" pitchFamily="18" charset="2"/>
              <a:buNone/>
              <a:defRPr/>
            </a:pPr>
            <a:endParaRPr lang="en-US" altLang="ja-JP" dirty="0" smtClean="0">
              <a:solidFill>
                <a:schemeClr val="tx1"/>
              </a:solidFill>
            </a:endParaRPr>
          </a:p>
          <a:p>
            <a:pPr marL="0" indent="0" fontAlgn="auto">
              <a:spcAft>
                <a:spcPts val="0"/>
              </a:spcAft>
              <a:buFont typeface="Symbol" pitchFamily="18" charset="2"/>
              <a:buNone/>
              <a:defRPr/>
            </a:pPr>
            <a:endParaRPr lang="en-US" altLang="ja-JP" dirty="0" smtClean="0">
              <a:solidFill>
                <a:schemeClr val="tx1"/>
              </a:solidFill>
            </a:endParaRPr>
          </a:p>
          <a:p>
            <a:pPr marL="0" indent="0" fontAlgn="auto">
              <a:spcAft>
                <a:spcPts val="0"/>
              </a:spcAft>
              <a:buFont typeface="Symbol" pitchFamily="18" charset="2"/>
              <a:buNone/>
              <a:defRPr/>
            </a:pPr>
            <a:endParaRPr lang="en-US" altLang="ja-JP" dirty="0" smtClean="0">
              <a:solidFill>
                <a:schemeClr val="tx1"/>
              </a:solidFill>
            </a:endParaRPr>
          </a:p>
          <a:p>
            <a:pPr marL="0" indent="0" fontAlgn="auto">
              <a:spcAft>
                <a:spcPts val="0"/>
              </a:spcAft>
              <a:buFont typeface="Symbol" pitchFamily="18" charset="2"/>
              <a:buNone/>
              <a:defRPr/>
            </a:pPr>
            <a:endParaRPr lang="en-US" altLang="ja-JP" dirty="0" smtClean="0">
              <a:solidFill>
                <a:schemeClr val="tx1"/>
              </a:solidFill>
            </a:endParaRPr>
          </a:p>
          <a:p>
            <a:pPr marL="0" indent="0" fontAlgn="auto">
              <a:spcAft>
                <a:spcPts val="0"/>
              </a:spcAft>
              <a:buFont typeface="Symbol" pitchFamily="18" charset="2"/>
              <a:buNone/>
              <a:defRPr/>
            </a:pPr>
            <a:r>
              <a:rPr lang="ja-JP" altLang="ja-JP" dirty="0" smtClean="0">
                <a:solidFill>
                  <a:schemeClr val="tx1"/>
                </a:solidFill>
              </a:rPr>
              <a:t>学習者</a:t>
            </a:r>
            <a:r>
              <a:rPr lang="ja-JP" altLang="ja-JP" dirty="0">
                <a:solidFill>
                  <a:schemeClr val="tx1"/>
                </a:solidFill>
              </a:rPr>
              <a:t>は「国名</a:t>
            </a:r>
            <a:r>
              <a:rPr lang="en-US" altLang="ja-JP" dirty="0">
                <a:solidFill>
                  <a:schemeClr val="tx1"/>
                </a:solidFill>
              </a:rPr>
              <a:t>+</a:t>
            </a:r>
            <a:r>
              <a:rPr lang="ja-JP" altLang="ja-JP" dirty="0">
                <a:solidFill>
                  <a:schemeClr val="tx1"/>
                </a:solidFill>
              </a:rPr>
              <a:t>で」というユニット形成ストラテジーを使用していると考えられる。</a:t>
            </a:r>
          </a:p>
          <a:p>
            <a:pPr marL="274320" indent="-274320" fontAlgn="auto">
              <a:spcAft>
                <a:spcPts val="0"/>
              </a:spcAft>
              <a:defRPr/>
            </a:pPr>
            <a:endParaRPr lang="ja-JP" altLang="en-US" dirty="0"/>
          </a:p>
        </p:txBody>
      </p:sp>
      <p:sp>
        <p:nvSpPr>
          <p:cNvPr id="3" name="タイトル 2"/>
          <p:cNvSpPr>
            <a:spLocks noGrp="1"/>
          </p:cNvSpPr>
          <p:nvPr>
            <p:ph type="title"/>
          </p:nvPr>
        </p:nvSpPr>
        <p:spPr/>
        <p:txBody>
          <a:bodyPr rtlCol="0">
            <a:normAutofit fontScale="90000"/>
          </a:bodyPr>
          <a:lstStyle/>
          <a:p>
            <a:pPr algn="l" fontAlgn="auto">
              <a:spcAft>
                <a:spcPts val="0"/>
              </a:spcAft>
              <a:defRPr/>
            </a:pPr>
            <a:r>
              <a:rPr lang="en-US" altLang="ja-JP" dirty="0" smtClean="0"/>
              <a:t/>
            </a:r>
            <a:br>
              <a:rPr lang="en-US" altLang="ja-JP" dirty="0" smtClean="0"/>
            </a:br>
            <a:r>
              <a:rPr lang="ja-JP" altLang="ja-JP" dirty="0" smtClean="0"/>
              <a:t>「</a:t>
            </a:r>
            <a:r>
              <a:rPr lang="ja-JP" altLang="ja-JP" dirty="0"/>
              <a:t>に」「で」と共起する名詞との関係</a:t>
            </a:r>
            <a:br>
              <a:rPr lang="ja-JP" altLang="ja-JP" dirty="0"/>
            </a:br>
            <a:endParaRPr lang="ja-JP" altLang="en-US" dirty="0"/>
          </a:p>
        </p:txBody>
      </p:sp>
      <p:graphicFrame>
        <p:nvGraphicFramePr>
          <p:cNvPr id="28675" name="グラフ 3"/>
          <p:cNvGraphicFramePr>
            <a:graphicFrameLocks/>
          </p:cNvGraphicFramePr>
          <p:nvPr/>
        </p:nvGraphicFramePr>
        <p:xfrm>
          <a:off x="1425575" y="3449638"/>
          <a:ext cx="3917950" cy="2046287"/>
        </p:xfrm>
        <a:graphic>
          <a:graphicData uri="http://schemas.openxmlformats.org/presentationml/2006/ole">
            <p:oleObj spid="_x0000_s28675" r:id="rId3" imgW="3913971" imgH="2048434" progId="Excel.Chart.8">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6BB7DF6-3D50-4C0B-940B-3FC3D53374BE}" type="slidenum">
              <a:rPr lang="ja-JP" altLang="en-US"/>
              <a:pPr/>
              <a:t>17</a:t>
            </a:fld>
            <a:endParaRPr lang="en-US" altLang="ja-JP"/>
          </a:p>
        </p:txBody>
      </p:sp>
      <p:sp>
        <p:nvSpPr>
          <p:cNvPr id="29697" name="コンテンツ プレースホルダー 1"/>
          <p:cNvSpPr>
            <a:spLocks noGrp="1"/>
          </p:cNvSpPr>
          <p:nvPr>
            <p:ph idx="1"/>
          </p:nvPr>
        </p:nvSpPr>
        <p:spPr>
          <a:xfrm>
            <a:off x="827088" y="2276475"/>
            <a:ext cx="7408862" cy="4321175"/>
          </a:xfrm>
        </p:spPr>
        <p:txBody>
          <a:bodyPr/>
          <a:lstStyle/>
          <a:p>
            <a:pPr marL="0" indent="0">
              <a:buFont typeface="Symbol" pitchFamily="18" charset="2"/>
              <a:buNone/>
            </a:pPr>
            <a:r>
              <a:rPr lang="ja-JP" altLang="ja-JP" smtClean="0">
                <a:solidFill>
                  <a:schemeClr val="tx1"/>
                </a:solidFill>
              </a:rPr>
              <a:t>迫田（</a:t>
            </a:r>
            <a:r>
              <a:rPr lang="en-US" altLang="ja-JP" smtClean="0">
                <a:solidFill>
                  <a:schemeClr val="tx1"/>
                </a:solidFill>
              </a:rPr>
              <a:t>2001</a:t>
            </a:r>
            <a:r>
              <a:rPr lang="ja-JP" altLang="en-US" smtClean="0">
                <a:solidFill>
                  <a:schemeClr val="tx1"/>
                </a:solidFill>
              </a:rPr>
              <a:t>）：母語に関係なく、</a:t>
            </a:r>
            <a:r>
              <a:rPr lang="ja-JP" altLang="ja-JP" smtClean="0">
                <a:solidFill>
                  <a:schemeClr val="tx1"/>
                </a:solidFill>
              </a:rPr>
              <a:t>ユニット形成ストラテジー</a:t>
            </a:r>
            <a:endParaRPr lang="en-US" altLang="ja-JP" smtClean="0">
              <a:solidFill>
                <a:schemeClr val="tx1"/>
              </a:solidFill>
            </a:endParaRPr>
          </a:p>
          <a:p>
            <a:pPr marL="0" indent="0">
              <a:buFont typeface="Symbol" pitchFamily="18" charset="2"/>
              <a:buNone/>
            </a:pPr>
            <a:r>
              <a:rPr lang="ja-JP" altLang="ja-JP" smtClean="0">
                <a:solidFill>
                  <a:schemeClr val="tx1"/>
                </a:solidFill>
              </a:rPr>
              <a:t>「地名・建物＋で」</a:t>
            </a:r>
            <a:r>
              <a:rPr lang="ja-JP" altLang="en-US" smtClean="0">
                <a:solidFill>
                  <a:schemeClr val="tx1"/>
                </a:solidFill>
              </a:rPr>
              <a:t>　　　</a:t>
            </a:r>
            <a:r>
              <a:rPr lang="ja-JP" altLang="ja-JP" smtClean="0">
                <a:solidFill>
                  <a:schemeClr val="tx1"/>
                </a:solidFill>
              </a:rPr>
              <a:t>「前」「中」「位置</a:t>
            </a:r>
            <a:r>
              <a:rPr lang="en-US" altLang="ja-JP" smtClean="0">
                <a:solidFill>
                  <a:schemeClr val="tx1"/>
                </a:solidFill>
              </a:rPr>
              <a:t>+</a:t>
            </a:r>
            <a:r>
              <a:rPr lang="ja-JP" altLang="ja-JP" smtClean="0">
                <a:solidFill>
                  <a:schemeClr val="tx1"/>
                </a:solidFill>
              </a:rPr>
              <a:t>に」</a:t>
            </a:r>
            <a:endParaRPr lang="en-US" altLang="ja-JP" smtClean="0">
              <a:solidFill>
                <a:schemeClr val="tx1"/>
              </a:solidFill>
            </a:endParaRPr>
          </a:p>
          <a:p>
            <a:pPr marL="0" indent="0">
              <a:buFont typeface="Symbol" pitchFamily="18" charset="2"/>
              <a:buNone/>
            </a:pPr>
            <a:r>
              <a:rPr lang="ja-JP" altLang="ja-JP" smtClean="0">
                <a:solidFill>
                  <a:schemeClr val="tx1"/>
                </a:solidFill>
              </a:rPr>
              <a:t>迫田</a:t>
            </a:r>
            <a:r>
              <a:rPr lang="ja-JP" altLang="en-US" smtClean="0">
                <a:solidFill>
                  <a:schemeClr val="tx1"/>
                </a:solidFill>
              </a:rPr>
              <a:t>（</a:t>
            </a:r>
            <a:r>
              <a:rPr lang="en-US" altLang="ja-JP" smtClean="0">
                <a:solidFill>
                  <a:schemeClr val="tx1"/>
                </a:solidFill>
              </a:rPr>
              <a:t>2001</a:t>
            </a:r>
            <a:r>
              <a:rPr lang="ja-JP" altLang="en-US" smtClean="0">
                <a:solidFill>
                  <a:schemeClr val="tx1"/>
                </a:solidFill>
              </a:rPr>
              <a:t>）：</a:t>
            </a:r>
            <a:r>
              <a:rPr lang="ja-JP" altLang="ja-JP" smtClean="0">
                <a:solidFill>
                  <a:schemeClr val="tx1"/>
                </a:solidFill>
              </a:rPr>
              <a:t>「建物」「都市名」も分析し、表</a:t>
            </a:r>
            <a:r>
              <a:rPr lang="en-US" altLang="ja-JP" smtClean="0">
                <a:solidFill>
                  <a:schemeClr val="tx1"/>
                </a:solidFill>
              </a:rPr>
              <a:t>5</a:t>
            </a:r>
            <a:r>
              <a:rPr lang="ja-JP" altLang="ja-JP" smtClean="0">
                <a:solidFill>
                  <a:schemeClr val="tx1"/>
                </a:solidFill>
              </a:rPr>
              <a:t>にまとめた。</a:t>
            </a:r>
            <a:endParaRPr lang="en-US" altLang="ja-JP" smtClean="0">
              <a:solidFill>
                <a:schemeClr val="tx1"/>
              </a:solidFill>
            </a:endParaRPr>
          </a:p>
          <a:p>
            <a:pPr marL="0" indent="0">
              <a:buFont typeface="Symbol" pitchFamily="18" charset="2"/>
              <a:buNone/>
            </a:pPr>
            <a:r>
              <a:rPr lang="ja-JP" altLang="en-US" smtClean="0">
                <a:solidFill>
                  <a:schemeClr val="tx1"/>
                </a:solidFill>
              </a:rPr>
              <a:t>表</a:t>
            </a:r>
            <a:r>
              <a:rPr lang="en-US" altLang="ja-JP" smtClean="0">
                <a:solidFill>
                  <a:schemeClr val="tx1"/>
                </a:solidFill>
              </a:rPr>
              <a:t>5</a:t>
            </a:r>
          </a:p>
          <a:p>
            <a:pPr marL="0" indent="0">
              <a:buFont typeface="Symbol" pitchFamily="18" charset="2"/>
              <a:buNone/>
            </a:pPr>
            <a:endParaRPr lang="ja-JP" altLang="en-US" smtClean="0">
              <a:solidFill>
                <a:schemeClr val="tx1"/>
              </a:solidFill>
            </a:endParaRPr>
          </a:p>
        </p:txBody>
      </p:sp>
      <p:sp>
        <p:nvSpPr>
          <p:cNvPr id="3" name="タイトル 2"/>
          <p:cNvSpPr>
            <a:spLocks noGrp="1"/>
          </p:cNvSpPr>
          <p:nvPr>
            <p:ph type="title"/>
          </p:nvPr>
        </p:nvSpPr>
        <p:spPr/>
        <p:txBody>
          <a:bodyPr rtlCol="0">
            <a:normAutofit fontScale="90000"/>
          </a:bodyPr>
          <a:lstStyle/>
          <a:p>
            <a:pPr fontAlgn="auto">
              <a:spcAft>
                <a:spcPts val="0"/>
              </a:spcAft>
              <a:defRPr/>
            </a:pPr>
            <a:r>
              <a:rPr lang="ja-JP" altLang="en-US" dirty="0" smtClean="0"/>
              <a:t>「に」「で」のユニット形成ストラテジー</a:t>
            </a:r>
            <a:r>
              <a:rPr lang="en-US" altLang="ja-JP" dirty="0" smtClean="0"/>
              <a:t/>
            </a:r>
            <a:br>
              <a:rPr lang="en-US" altLang="ja-JP" dirty="0" smtClean="0"/>
            </a:br>
            <a:r>
              <a:rPr lang="ja-JP" altLang="en-US" dirty="0" smtClean="0"/>
              <a:t>「地名</a:t>
            </a:r>
            <a:r>
              <a:rPr lang="en-US" altLang="ja-JP" dirty="0" smtClean="0"/>
              <a:t>+</a:t>
            </a:r>
            <a:r>
              <a:rPr lang="ja-JP" altLang="en-US" dirty="0" smtClean="0"/>
              <a:t>で」</a:t>
            </a:r>
            <a:endParaRPr lang="ja-JP" altLang="en-US" dirty="0"/>
          </a:p>
        </p:txBody>
      </p:sp>
      <p:graphicFrame>
        <p:nvGraphicFramePr>
          <p:cNvPr id="4" name="表 3"/>
          <p:cNvGraphicFramePr>
            <a:graphicFrameLocks noGrp="1"/>
          </p:cNvGraphicFramePr>
          <p:nvPr/>
        </p:nvGraphicFramePr>
        <p:xfrm>
          <a:off x="755650" y="4149725"/>
          <a:ext cx="7416800" cy="2362200"/>
        </p:xfrm>
        <a:graphic>
          <a:graphicData uri="http://schemas.openxmlformats.org/drawingml/2006/table">
            <a:tbl>
              <a:tblPr/>
              <a:tblGrid>
                <a:gridCol w="2736850"/>
                <a:gridCol w="647700"/>
                <a:gridCol w="431800"/>
                <a:gridCol w="3600450"/>
              </a:tblGrid>
              <a:tr h="404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800" b="1" i="0" u="none" strike="noStrike" cap="none" normalizeH="0" baseline="0" smtClean="0">
                          <a:ln>
                            <a:noFill/>
                          </a:ln>
                          <a:solidFill>
                            <a:srgbClr val="FFFFFF"/>
                          </a:solidFill>
                          <a:effectLst/>
                          <a:latin typeface="Candara" pitchFamily="34" charset="0"/>
                          <a:ea typeface="HGP明朝E" pitchFamily="18" charset="-128"/>
                        </a:rPr>
                        <a:t>名詞</a:t>
                      </a:r>
                      <a:endParaRPr kumimoji="0" lang="ja-JP" altLang="en-US" sz="18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800" b="1" i="0" u="none" strike="noStrike" cap="none" normalizeH="0" baseline="0" smtClean="0">
                          <a:ln>
                            <a:noFill/>
                          </a:ln>
                          <a:solidFill>
                            <a:srgbClr val="FFFFFF"/>
                          </a:solidFill>
                          <a:effectLst/>
                          <a:latin typeface="Candara" pitchFamily="34" charset="0"/>
                          <a:ea typeface="HGP明朝E" pitchFamily="18" charset="-128"/>
                        </a:rPr>
                        <a:t>合計</a:t>
                      </a:r>
                      <a:endParaRPr kumimoji="0" lang="ja-JP" altLang="en-US" sz="18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800" b="1" i="0" u="none" strike="noStrike" cap="none" normalizeH="0" baseline="0" smtClean="0">
                          <a:ln>
                            <a:noFill/>
                          </a:ln>
                          <a:solidFill>
                            <a:srgbClr val="FFFFFF"/>
                          </a:solidFill>
                          <a:effectLst/>
                          <a:latin typeface="Candara" pitchFamily="34" charset="0"/>
                          <a:ea typeface="HGP明朝E" pitchFamily="18" charset="-128"/>
                        </a:rPr>
                        <a:t>に</a:t>
                      </a:r>
                      <a:endParaRPr kumimoji="0" lang="ja-JP" altLang="en-US" sz="18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800" b="1" i="0" u="none" strike="noStrike" cap="none" normalizeH="0" baseline="0" smtClean="0">
                          <a:ln>
                            <a:noFill/>
                          </a:ln>
                          <a:solidFill>
                            <a:srgbClr val="FFFFFF"/>
                          </a:solidFill>
                          <a:effectLst/>
                          <a:latin typeface="Candara" pitchFamily="34" charset="0"/>
                          <a:ea typeface="HGP明朝E" pitchFamily="18" charset="-128"/>
                        </a:rPr>
                        <a:t>で</a:t>
                      </a:r>
                      <a:endParaRPr kumimoji="0" lang="ja-JP" altLang="en-US" sz="18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3971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800" b="1" i="0" u="none" strike="noStrike" cap="none" normalizeH="0" baseline="0" smtClean="0">
                          <a:ln>
                            <a:noFill/>
                          </a:ln>
                          <a:solidFill>
                            <a:srgbClr val="FFFFFF"/>
                          </a:solidFill>
                          <a:effectLst/>
                          <a:latin typeface="Candara" pitchFamily="34" charset="0"/>
                          <a:ea typeface="HGP明朝E" pitchFamily="18" charset="-128"/>
                        </a:rPr>
                        <a:t>国名</a:t>
                      </a:r>
                      <a:endParaRPr kumimoji="0" lang="ja-JP" altLang="en-US" sz="18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ndara" pitchFamily="34" charset="0"/>
                          <a:ea typeface="HGP明朝E" pitchFamily="18" charset="-128"/>
                        </a:rPr>
                        <a:t>32</a:t>
                      </a:r>
                      <a:endParaRPr kumimoji="0" lang="ja-JP" altLang="ja-JP" sz="18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ndara" pitchFamily="34" charset="0"/>
                          <a:ea typeface="HGP明朝E" pitchFamily="18" charset="-128"/>
                        </a:rPr>
                        <a:t>14</a:t>
                      </a:r>
                      <a:endParaRPr kumimoji="0" lang="ja-JP" altLang="ja-JP" sz="18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ndara" pitchFamily="34" charset="0"/>
                          <a:ea typeface="HGP明朝E" pitchFamily="18" charset="-128"/>
                        </a:rPr>
                        <a:t>18</a:t>
                      </a:r>
                      <a:r>
                        <a:rPr kumimoji="0" lang="ja-JP" altLang="en-US" sz="1800" b="0" i="0" u="none" strike="noStrike" cap="none" normalizeH="0" baseline="0" smtClean="0">
                          <a:ln>
                            <a:noFill/>
                          </a:ln>
                          <a:solidFill>
                            <a:srgbClr val="000000"/>
                          </a:solidFill>
                          <a:effectLst/>
                          <a:latin typeface="Candara" pitchFamily="34" charset="0"/>
                          <a:ea typeface="HGP明朝E" pitchFamily="18" charset="-128"/>
                        </a:rPr>
                        <a:t>　　（誤用）</a:t>
                      </a:r>
                      <a:endParaRPr kumimoji="0" lang="ja-JP" altLang="en-US" sz="18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23971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800" b="1" i="0" u="none" strike="noStrike" cap="none" normalizeH="0" baseline="0" smtClean="0">
                          <a:ln>
                            <a:noFill/>
                          </a:ln>
                          <a:solidFill>
                            <a:srgbClr val="FFFFFF"/>
                          </a:solidFill>
                          <a:effectLst/>
                          <a:latin typeface="Candara" pitchFamily="34" charset="0"/>
                          <a:ea typeface="HGP明朝E" pitchFamily="18" charset="-128"/>
                        </a:rPr>
                        <a:t>都市名</a:t>
                      </a:r>
                      <a:endParaRPr kumimoji="0" lang="ja-JP" altLang="en-US" sz="18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ndara" pitchFamily="34" charset="0"/>
                          <a:ea typeface="HGP明朝E" pitchFamily="18" charset="-128"/>
                        </a:rPr>
                        <a:t>5</a:t>
                      </a:r>
                      <a:endParaRPr kumimoji="0" lang="ja-JP" altLang="ja-JP" sz="18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ndara" pitchFamily="34" charset="0"/>
                          <a:ea typeface="HGP明朝E" pitchFamily="18" charset="-128"/>
                        </a:rPr>
                        <a:t>5</a:t>
                      </a:r>
                      <a:endParaRPr kumimoji="0" lang="ja-JP" altLang="ja-JP" sz="18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ndara" pitchFamily="34" charset="0"/>
                          <a:ea typeface="HGP明朝E" pitchFamily="18" charset="-128"/>
                        </a:rPr>
                        <a:t>0</a:t>
                      </a:r>
                      <a:endParaRPr kumimoji="0" lang="ja-JP" altLang="ja-JP" sz="18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23971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800" b="1" i="0" u="none" strike="noStrike" cap="none" normalizeH="0" baseline="0" smtClean="0">
                          <a:ln>
                            <a:noFill/>
                          </a:ln>
                          <a:solidFill>
                            <a:srgbClr val="FFFFFF"/>
                          </a:solidFill>
                          <a:effectLst/>
                          <a:latin typeface="Candara" pitchFamily="34" charset="0"/>
                          <a:ea typeface="HGP明朝E" pitchFamily="18" charset="-128"/>
                        </a:rPr>
                        <a:t>世界・世界各国</a:t>
                      </a:r>
                      <a:endParaRPr kumimoji="0" lang="ja-JP" altLang="en-US" sz="18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ndara" pitchFamily="34" charset="0"/>
                          <a:ea typeface="HGP明朝E" pitchFamily="18" charset="-128"/>
                        </a:rPr>
                        <a:t>2</a:t>
                      </a:r>
                      <a:endParaRPr kumimoji="0" lang="ja-JP" altLang="ja-JP" sz="18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ndara" pitchFamily="34" charset="0"/>
                          <a:ea typeface="HGP明朝E" pitchFamily="18" charset="-128"/>
                        </a:rPr>
                        <a:t>0</a:t>
                      </a:r>
                      <a:endParaRPr kumimoji="0" lang="ja-JP" altLang="ja-JP" sz="18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ndara" pitchFamily="34" charset="0"/>
                          <a:ea typeface="HGP明朝E" pitchFamily="18" charset="-128"/>
                        </a:rPr>
                        <a:t>2</a:t>
                      </a:r>
                      <a:r>
                        <a:rPr kumimoji="0" lang="ja-JP" altLang="en-US" sz="1800" b="0" i="0" u="none" strike="noStrike" cap="none" normalizeH="0" baseline="0" smtClean="0">
                          <a:ln>
                            <a:noFill/>
                          </a:ln>
                          <a:solidFill>
                            <a:srgbClr val="000000"/>
                          </a:solidFill>
                          <a:effectLst/>
                          <a:latin typeface="Candara" pitchFamily="34" charset="0"/>
                          <a:ea typeface="HGP明朝E" pitchFamily="18" charset="-128"/>
                        </a:rPr>
                        <a:t>　　　（誤用）</a:t>
                      </a:r>
                      <a:endParaRPr kumimoji="0" lang="ja-JP" altLang="en-US" sz="18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23971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800" b="1" i="0" u="none" strike="noStrike" cap="none" normalizeH="0" baseline="0" smtClean="0">
                          <a:ln>
                            <a:noFill/>
                          </a:ln>
                          <a:solidFill>
                            <a:srgbClr val="FFFFFF"/>
                          </a:solidFill>
                          <a:effectLst/>
                          <a:latin typeface="Candara" pitchFamily="34" charset="0"/>
                          <a:ea typeface="HGP明朝E" pitchFamily="18" charset="-128"/>
                        </a:rPr>
                        <a:t>地方</a:t>
                      </a:r>
                      <a:endParaRPr kumimoji="0" lang="ja-JP" altLang="en-US" sz="18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ndara" pitchFamily="34" charset="0"/>
                          <a:ea typeface="HGP明朝E" pitchFamily="18" charset="-128"/>
                        </a:rPr>
                        <a:t>1</a:t>
                      </a:r>
                      <a:endParaRPr kumimoji="0" lang="ja-JP" altLang="ja-JP" sz="18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ndara" pitchFamily="34" charset="0"/>
                          <a:ea typeface="HGP明朝E" pitchFamily="18" charset="-128"/>
                        </a:rPr>
                        <a:t>0</a:t>
                      </a:r>
                      <a:endParaRPr kumimoji="0" lang="ja-JP" altLang="ja-JP" sz="18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ndara" pitchFamily="34" charset="0"/>
                          <a:ea typeface="HGP明朝E" pitchFamily="18" charset="-128"/>
                        </a:rPr>
                        <a:t>1</a:t>
                      </a:r>
                      <a:r>
                        <a:rPr kumimoji="0" lang="ja-JP" altLang="en-US" sz="1800" b="0" i="0" u="none" strike="noStrike" cap="none" normalizeH="0" baseline="0" smtClean="0">
                          <a:ln>
                            <a:noFill/>
                          </a:ln>
                          <a:solidFill>
                            <a:srgbClr val="000000"/>
                          </a:solidFill>
                          <a:effectLst/>
                          <a:latin typeface="Candara" pitchFamily="34" charset="0"/>
                          <a:ea typeface="HGP明朝E" pitchFamily="18" charset="-128"/>
                        </a:rPr>
                        <a:t>　　　（誤用）</a:t>
                      </a:r>
                      <a:endParaRPr kumimoji="0" lang="ja-JP" altLang="en-US" sz="18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3127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800" b="1" i="0" u="none" strike="noStrike" cap="none" normalizeH="0" baseline="0" smtClean="0">
                          <a:ln>
                            <a:noFill/>
                          </a:ln>
                          <a:solidFill>
                            <a:srgbClr val="FFFFFF"/>
                          </a:solidFill>
                          <a:effectLst/>
                          <a:latin typeface="Candara" pitchFamily="34" charset="0"/>
                          <a:ea typeface="HGP明朝E" pitchFamily="18" charset="-128"/>
                        </a:rPr>
                        <a:t>場所（広場、道、地下鉄、）</a:t>
                      </a:r>
                      <a:endParaRPr kumimoji="0" lang="ja-JP" altLang="en-US" sz="18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ndara" pitchFamily="34" charset="0"/>
                          <a:ea typeface="HGP明朝E" pitchFamily="18" charset="-128"/>
                        </a:rPr>
                        <a:t>11</a:t>
                      </a:r>
                      <a:endParaRPr kumimoji="0" lang="ja-JP" altLang="ja-JP" sz="18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ndara" pitchFamily="34" charset="0"/>
                          <a:ea typeface="HGP明朝E" pitchFamily="18" charset="-128"/>
                        </a:rPr>
                        <a:t>7</a:t>
                      </a:r>
                      <a:endParaRPr kumimoji="0" lang="ja-JP" altLang="ja-JP" sz="18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ndara" pitchFamily="34" charset="0"/>
                          <a:ea typeface="HGP明朝E" pitchFamily="18" charset="-128"/>
                        </a:rPr>
                        <a:t>4</a:t>
                      </a:r>
                      <a:r>
                        <a:rPr kumimoji="0" lang="ja-JP" altLang="en-US" sz="1800" b="0" i="0" u="none" strike="noStrike" cap="none" normalizeH="0" baseline="0" smtClean="0">
                          <a:ln>
                            <a:noFill/>
                          </a:ln>
                          <a:solidFill>
                            <a:srgbClr val="000000"/>
                          </a:solidFill>
                          <a:effectLst/>
                          <a:latin typeface="Candara" pitchFamily="34" charset="0"/>
                          <a:ea typeface="HGP明朝E" pitchFamily="18" charset="-128"/>
                        </a:rPr>
                        <a:t>　　　（誤用）学校、ところ、道、メトロ</a:t>
                      </a:r>
                      <a:endParaRPr kumimoji="0" lang="ja-JP" altLang="en-US" sz="18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23971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800" b="1" i="0" u="none" strike="noStrike" cap="none" normalizeH="0" baseline="0" smtClean="0">
                          <a:ln>
                            <a:noFill/>
                          </a:ln>
                          <a:solidFill>
                            <a:srgbClr val="FFFFFF"/>
                          </a:solidFill>
                          <a:effectLst/>
                          <a:latin typeface="Candara" pitchFamily="34" charset="0"/>
                          <a:ea typeface="HGP明朝E" pitchFamily="18" charset="-128"/>
                        </a:rPr>
                        <a:t>建物（協会、家、学校）</a:t>
                      </a:r>
                      <a:endParaRPr kumimoji="0" lang="ja-JP" altLang="en-US" sz="18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ndara" pitchFamily="34" charset="0"/>
                          <a:ea typeface="HGP明朝E" pitchFamily="18" charset="-128"/>
                        </a:rPr>
                        <a:t>10</a:t>
                      </a:r>
                      <a:endParaRPr kumimoji="0" lang="ja-JP" altLang="ja-JP" sz="18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ndara" pitchFamily="34" charset="0"/>
                          <a:ea typeface="HGP明朝E" pitchFamily="18" charset="-128"/>
                        </a:rPr>
                        <a:t>7</a:t>
                      </a:r>
                      <a:endParaRPr kumimoji="0" lang="ja-JP" altLang="ja-JP" sz="18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ndara" pitchFamily="34" charset="0"/>
                          <a:ea typeface="HGP明朝E" pitchFamily="18" charset="-128"/>
                        </a:rPr>
                        <a:t>3</a:t>
                      </a:r>
                      <a:r>
                        <a:rPr kumimoji="0" lang="ja-JP" altLang="en-US" sz="1800" b="0" i="0" u="none" strike="noStrike" cap="none" normalizeH="0" baseline="0" smtClean="0">
                          <a:ln>
                            <a:noFill/>
                          </a:ln>
                          <a:solidFill>
                            <a:srgbClr val="000000"/>
                          </a:solidFill>
                          <a:effectLst/>
                          <a:latin typeface="Candara" pitchFamily="34" charset="0"/>
                          <a:ea typeface="HGP明朝E" pitchFamily="18" charset="-128"/>
                        </a:rPr>
                        <a:t>　　　（誤用）ホテル、クラス、病院</a:t>
                      </a:r>
                      <a:endParaRPr kumimoji="0" lang="ja-JP" altLang="en-US" sz="18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23971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800" b="1" i="0" u="none" strike="noStrike" cap="none" normalizeH="0" baseline="0" smtClean="0">
                          <a:ln>
                            <a:noFill/>
                          </a:ln>
                          <a:solidFill>
                            <a:srgbClr val="FFFFFF"/>
                          </a:solidFill>
                          <a:effectLst/>
                          <a:latin typeface="Candara" pitchFamily="34" charset="0"/>
                          <a:ea typeface="HGP明朝E" pitchFamily="18" charset="-128"/>
                        </a:rPr>
                        <a:t>各県</a:t>
                      </a:r>
                      <a:endParaRPr kumimoji="0" lang="ja-JP" altLang="en-US" sz="18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ndara" pitchFamily="34" charset="0"/>
                          <a:ea typeface="HGP明朝E" pitchFamily="18" charset="-128"/>
                        </a:rPr>
                        <a:t>1</a:t>
                      </a:r>
                      <a:endParaRPr kumimoji="0" lang="ja-JP" altLang="ja-JP" sz="18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ndara" pitchFamily="34" charset="0"/>
                          <a:ea typeface="HGP明朝E" pitchFamily="18" charset="-128"/>
                        </a:rPr>
                        <a:t>1</a:t>
                      </a:r>
                      <a:endParaRPr kumimoji="0" lang="ja-JP" altLang="ja-JP" sz="18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Candara" pitchFamily="34" charset="0"/>
                          <a:ea typeface="HGP明朝E" pitchFamily="18" charset="-128"/>
                        </a:rPr>
                        <a:t>0</a:t>
                      </a:r>
                      <a:endParaRPr kumimoji="0" lang="ja-JP" altLang="ja-JP" sz="18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8C857CE-5D0D-464A-BD47-ABD190395346}" type="slidenum">
              <a:rPr lang="ja-JP" altLang="en-US"/>
              <a:pPr/>
              <a:t>18</a:t>
            </a:fld>
            <a:endParaRPr lang="en-US" altLang="ja-JP"/>
          </a:p>
        </p:txBody>
      </p:sp>
      <p:graphicFrame>
        <p:nvGraphicFramePr>
          <p:cNvPr id="4" name="コンテンツ プレースホルダー 3"/>
          <p:cNvGraphicFramePr>
            <a:graphicFrameLocks noGrp="1"/>
          </p:cNvGraphicFramePr>
          <p:nvPr>
            <p:ph idx="1"/>
          </p:nvPr>
        </p:nvGraphicFramePr>
        <p:xfrm>
          <a:off x="1331913" y="2636838"/>
          <a:ext cx="7127875" cy="2884487"/>
        </p:xfrm>
        <a:graphic>
          <a:graphicData uri="http://schemas.openxmlformats.org/drawingml/2006/table">
            <a:tbl>
              <a:tblPr/>
              <a:tblGrid>
                <a:gridCol w="936625"/>
                <a:gridCol w="863600"/>
                <a:gridCol w="2663825"/>
                <a:gridCol w="2663825"/>
              </a:tblGrid>
              <a:tr h="4127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400" b="1" i="0" u="none" strike="noStrike" cap="none" normalizeH="0" baseline="0" smtClean="0">
                          <a:ln>
                            <a:noFill/>
                          </a:ln>
                          <a:solidFill>
                            <a:srgbClr val="FFFFFF"/>
                          </a:solidFill>
                          <a:effectLst/>
                          <a:latin typeface="Candara" pitchFamily="34" charset="0"/>
                          <a:ea typeface="HGP明朝E" pitchFamily="18" charset="-128"/>
                        </a:rPr>
                        <a:t> </a:t>
                      </a:r>
                      <a:r>
                        <a:rPr kumimoji="0" lang="ja-JP" altLang="en-US" sz="2400" b="1" i="0" u="none" strike="noStrike" cap="none" normalizeH="0" baseline="0" smtClean="0">
                          <a:ln>
                            <a:noFill/>
                          </a:ln>
                          <a:solidFill>
                            <a:srgbClr val="FFFFFF"/>
                          </a:solidFill>
                          <a:effectLst/>
                          <a:latin typeface="Candara" pitchFamily="34" charset="0"/>
                          <a:ea typeface="HGP明朝E" pitchFamily="18" charset="-128"/>
                        </a:rPr>
                        <a:t>位置</a:t>
                      </a:r>
                      <a:endParaRPr kumimoji="0" lang="ja-JP" altLang="en-US" sz="24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2400" b="1" i="0" u="none" strike="noStrike" cap="none" normalizeH="0" baseline="0" smtClean="0">
                          <a:ln>
                            <a:noFill/>
                          </a:ln>
                          <a:solidFill>
                            <a:srgbClr val="FFFFFF"/>
                          </a:solidFill>
                          <a:effectLst/>
                          <a:latin typeface="Candara" pitchFamily="34" charset="0"/>
                          <a:ea typeface="HGP明朝E" pitchFamily="18" charset="-128"/>
                        </a:rPr>
                        <a:t>合計</a:t>
                      </a:r>
                      <a:endParaRPr kumimoji="0" lang="ja-JP" altLang="en-US" sz="24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2400" b="1" i="0" u="none" strike="noStrike" cap="none" normalizeH="0" baseline="0" smtClean="0">
                          <a:ln>
                            <a:noFill/>
                          </a:ln>
                          <a:solidFill>
                            <a:srgbClr val="FFFFFF"/>
                          </a:solidFill>
                          <a:effectLst/>
                          <a:latin typeface="Candara" pitchFamily="34" charset="0"/>
                          <a:ea typeface="HGP明朝E" pitchFamily="18" charset="-128"/>
                        </a:rPr>
                        <a:t>に</a:t>
                      </a:r>
                      <a:endParaRPr kumimoji="0" lang="ja-JP" altLang="en-US" sz="24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2400" b="1" i="0" u="none" strike="noStrike" cap="none" normalizeH="0" baseline="0" smtClean="0">
                          <a:ln>
                            <a:noFill/>
                          </a:ln>
                          <a:solidFill>
                            <a:srgbClr val="FFFFFF"/>
                          </a:solidFill>
                          <a:effectLst/>
                          <a:latin typeface="Candara" pitchFamily="34" charset="0"/>
                          <a:ea typeface="HGP明朝E" pitchFamily="18" charset="-128"/>
                        </a:rPr>
                        <a:t>で</a:t>
                      </a:r>
                      <a:endParaRPr kumimoji="0" lang="ja-JP" altLang="en-US" sz="24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366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400" b="1" i="0" u="none" strike="noStrike" cap="none" normalizeH="0" baseline="0" smtClean="0">
                          <a:ln>
                            <a:noFill/>
                          </a:ln>
                          <a:solidFill>
                            <a:srgbClr val="FFFFFF"/>
                          </a:solidFill>
                          <a:effectLst/>
                          <a:latin typeface="Candara" pitchFamily="34" charset="0"/>
                          <a:ea typeface="HGP明朝E" pitchFamily="18" charset="-128"/>
                        </a:rPr>
                        <a:t>前</a:t>
                      </a:r>
                      <a:endParaRPr kumimoji="0" lang="ja-JP" altLang="en-US" sz="24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400" b="0" i="0" u="none" strike="noStrike" cap="none" normalizeH="0" baseline="0" smtClean="0">
                          <a:ln>
                            <a:noFill/>
                          </a:ln>
                          <a:solidFill>
                            <a:srgbClr val="000000"/>
                          </a:solidFill>
                          <a:effectLst/>
                          <a:latin typeface="Candara" pitchFamily="34" charset="0"/>
                          <a:ea typeface="HGP明朝E" pitchFamily="18" charset="-128"/>
                        </a:rPr>
                        <a:t>36</a:t>
                      </a:r>
                      <a:endParaRPr kumimoji="0" lang="ja-JP" altLang="ja-JP" sz="24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400" b="0" i="0" u="none" strike="noStrike" cap="none" normalizeH="0" baseline="0" smtClean="0">
                          <a:ln>
                            <a:noFill/>
                          </a:ln>
                          <a:solidFill>
                            <a:srgbClr val="000000"/>
                          </a:solidFill>
                          <a:effectLst/>
                          <a:latin typeface="Candara" pitchFamily="34" charset="0"/>
                          <a:ea typeface="HGP明朝E" pitchFamily="18" charset="-128"/>
                        </a:rPr>
                        <a:t>32</a:t>
                      </a:r>
                      <a:endParaRPr kumimoji="0" lang="ja-JP" altLang="ja-JP" sz="2400" b="0" i="0" u="none" strike="noStrike" cap="none" normalizeH="0" baseline="0" smtClean="0">
                        <a:ln>
                          <a:noFill/>
                        </a:ln>
                        <a:solidFill>
                          <a:srgbClr val="000000"/>
                        </a:solidFill>
                        <a:effectLst/>
                        <a:latin typeface="Candara" pitchFamily="34" charset="0"/>
                        <a:ea typeface="HGP明朝E" pitchFamily="18"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400" b="0" i="0" u="none" strike="noStrike" cap="none" normalizeH="0" baseline="0" smtClean="0">
                          <a:ln>
                            <a:noFill/>
                          </a:ln>
                          <a:solidFill>
                            <a:srgbClr val="000000"/>
                          </a:solidFill>
                          <a:effectLst/>
                          <a:latin typeface="Candara" pitchFamily="34" charset="0"/>
                          <a:ea typeface="HGP明朝E" pitchFamily="18" charset="-128"/>
                        </a:rPr>
                        <a:t>動作：</a:t>
                      </a:r>
                      <a:r>
                        <a:rPr kumimoji="0" lang="en-US" altLang="ja-JP" sz="2400" b="0" i="0" u="none" strike="noStrike" cap="none" normalizeH="0" baseline="0" smtClean="0">
                          <a:ln>
                            <a:noFill/>
                          </a:ln>
                          <a:solidFill>
                            <a:srgbClr val="000000"/>
                          </a:solidFill>
                          <a:effectLst/>
                          <a:latin typeface="Candara" pitchFamily="34" charset="0"/>
                          <a:ea typeface="HGP明朝E" pitchFamily="18" charset="-128"/>
                        </a:rPr>
                        <a:t>8</a:t>
                      </a:r>
                      <a:r>
                        <a:rPr kumimoji="0" lang="ja-JP" altLang="en-US" sz="2400" b="0" i="0" u="none" strike="noStrike" cap="none" normalizeH="0" baseline="0" smtClean="0">
                          <a:ln>
                            <a:noFill/>
                          </a:ln>
                          <a:solidFill>
                            <a:srgbClr val="000000"/>
                          </a:solidFill>
                          <a:effectLst/>
                          <a:latin typeface="Candara" pitchFamily="34" charset="0"/>
                          <a:ea typeface="HGP明朝E" pitchFamily="18" charset="-128"/>
                        </a:rPr>
                        <a:t>回（誤用）　</a:t>
                      </a:r>
                      <a:endParaRPr kumimoji="0" lang="ja-JP" altLang="en-US" sz="24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400" b="0" i="0" u="none" strike="noStrike" cap="none" normalizeH="0" baseline="0" smtClean="0">
                          <a:ln>
                            <a:noFill/>
                          </a:ln>
                          <a:solidFill>
                            <a:srgbClr val="000000"/>
                          </a:solidFill>
                          <a:effectLst/>
                          <a:latin typeface="Candara" pitchFamily="34" charset="0"/>
                          <a:ea typeface="HGP明朝E" pitchFamily="18" charset="-128"/>
                        </a:rPr>
                        <a:t>4</a:t>
                      </a:r>
                      <a:endParaRPr kumimoji="0" lang="ja-JP" altLang="ja-JP" sz="2400" b="0" i="0" u="none" strike="noStrike" cap="none" normalizeH="0" baseline="0" smtClean="0">
                        <a:ln>
                          <a:noFill/>
                        </a:ln>
                        <a:solidFill>
                          <a:srgbClr val="000000"/>
                        </a:solidFill>
                        <a:effectLst/>
                        <a:latin typeface="Candara" pitchFamily="34" charset="0"/>
                        <a:ea typeface="HGP明朝E" pitchFamily="18"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400" b="0" i="0" u="none" strike="noStrike" cap="none" normalizeH="0" baseline="0" smtClean="0">
                          <a:ln>
                            <a:noFill/>
                          </a:ln>
                          <a:solidFill>
                            <a:srgbClr val="000000"/>
                          </a:solidFill>
                          <a:effectLst/>
                          <a:latin typeface="Candara" pitchFamily="34" charset="0"/>
                          <a:ea typeface="HGP明朝E" pitchFamily="18" charset="-128"/>
                        </a:rPr>
                        <a:t>動作：</a:t>
                      </a:r>
                      <a:r>
                        <a:rPr kumimoji="0" lang="en-US" altLang="ja-JP" sz="2400" b="0" i="0" u="none" strike="noStrike" cap="none" normalizeH="0" baseline="0" smtClean="0">
                          <a:ln>
                            <a:noFill/>
                          </a:ln>
                          <a:solidFill>
                            <a:srgbClr val="000000"/>
                          </a:solidFill>
                          <a:effectLst/>
                          <a:latin typeface="Candara" pitchFamily="34" charset="0"/>
                          <a:ea typeface="HGP明朝E" pitchFamily="18" charset="-128"/>
                        </a:rPr>
                        <a:t>3</a:t>
                      </a:r>
                      <a:r>
                        <a:rPr kumimoji="0" lang="ja-JP" altLang="en-US" sz="2400" b="0" i="0" u="none" strike="noStrike" cap="none" normalizeH="0" baseline="0" smtClean="0">
                          <a:ln>
                            <a:noFill/>
                          </a:ln>
                          <a:solidFill>
                            <a:srgbClr val="000000"/>
                          </a:solidFill>
                          <a:effectLst/>
                          <a:latin typeface="Candara" pitchFamily="34" charset="0"/>
                          <a:ea typeface="HGP明朝E" pitchFamily="18" charset="-128"/>
                        </a:rPr>
                        <a:t>回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400" b="0" i="0" u="none" strike="noStrike" cap="none" normalizeH="0" baseline="0" smtClean="0">
                          <a:ln>
                            <a:noFill/>
                          </a:ln>
                          <a:solidFill>
                            <a:srgbClr val="000000"/>
                          </a:solidFill>
                          <a:effectLst/>
                          <a:latin typeface="Candara" pitchFamily="34" charset="0"/>
                          <a:ea typeface="HGP明朝E" pitchFamily="18" charset="-128"/>
                        </a:rPr>
                        <a:t>通過点：</a:t>
                      </a:r>
                      <a:r>
                        <a:rPr kumimoji="0" lang="en-US" altLang="ja-JP" sz="2400" b="0" i="0" u="none" strike="noStrike" cap="none" normalizeH="0" baseline="0" smtClean="0">
                          <a:ln>
                            <a:noFill/>
                          </a:ln>
                          <a:solidFill>
                            <a:srgbClr val="000000"/>
                          </a:solidFill>
                          <a:effectLst/>
                          <a:latin typeface="Candara" pitchFamily="34" charset="0"/>
                          <a:ea typeface="HGP明朝E" pitchFamily="18" charset="-128"/>
                        </a:rPr>
                        <a:t>1</a:t>
                      </a:r>
                      <a:r>
                        <a:rPr kumimoji="0" lang="ja-JP" altLang="en-US" sz="2400" b="0" i="0" u="none" strike="noStrike" cap="none" normalizeH="0" baseline="0" smtClean="0">
                          <a:ln>
                            <a:noFill/>
                          </a:ln>
                          <a:solidFill>
                            <a:srgbClr val="000000"/>
                          </a:solidFill>
                          <a:effectLst/>
                          <a:latin typeface="Candara" pitchFamily="34" charset="0"/>
                          <a:ea typeface="HGP明朝E" pitchFamily="18" charset="-128"/>
                        </a:rPr>
                        <a:t>回（誤用）</a:t>
                      </a:r>
                      <a:endParaRPr kumimoji="0" lang="ja-JP" altLang="en-US" sz="24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12366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400" b="1" i="0" u="none" strike="noStrike" cap="none" normalizeH="0" baseline="0" smtClean="0">
                          <a:ln>
                            <a:noFill/>
                          </a:ln>
                          <a:solidFill>
                            <a:srgbClr val="FFFFFF"/>
                          </a:solidFill>
                          <a:effectLst/>
                          <a:latin typeface="Candara" pitchFamily="34" charset="0"/>
                          <a:ea typeface="HGP明朝E" pitchFamily="18" charset="-128"/>
                        </a:rPr>
                        <a:t>中</a:t>
                      </a:r>
                      <a:endParaRPr kumimoji="0" lang="ja-JP" altLang="en-US" sz="24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400" b="0" i="0" u="none" strike="noStrike" cap="none" normalizeH="0" baseline="0" smtClean="0">
                          <a:ln>
                            <a:noFill/>
                          </a:ln>
                          <a:solidFill>
                            <a:srgbClr val="000000"/>
                          </a:solidFill>
                          <a:effectLst/>
                          <a:latin typeface="Candara" pitchFamily="34" charset="0"/>
                          <a:ea typeface="HGP明朝E" pitchFamily="18" charset="-128"/>
                        </a:rPr>
                        <a:t>22</a:t>
                      </a:r>
                      <a:endParaRPr kumimoji="0" lang="ja-JP" altLang="ja-JP" sz="24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400" b="0" i="0" u="none" strike="noStrike" cap="none" normalizeH="0" baseline="0" smtClean="0">
                          <a:ln>
                            <a:noFill/>
                          </a:ln>
                          <a:solidFill>
                            <a:srgbClr val="000000"/>
                          </a:solidFill>
                          <a:effectLst/>
                          <a:latin typeface="Candara" pitchFamily="34" charset="0"/>
                          <a:ea typeface="HGP明朝E" pitchFamily="18" charset="-128"/>
                        </a:rPr>
                        <a:t>6</a:t>
                      </a:r>
                      <a:r>
                        <a:rPr kumimoji="0" lang="ja-JP" altLang="en-US" sz="2400" b="0" i="0" u="none" strike="noStrike" cap="none" normalizeH="0" baseline="0" smtClean="0">
                          <a:ln>
                            <a:noFill/>
                          </a:ln>
                          <a:solidFill>
                            <a:srgbClr val="000000"/>
                          </a:solidFill>
                          <a:effectLst/>
                          <a:latin typeface="Candara" pitchFamily="34" charset="0"/>
                          <a:ea typeface="HGP明朝E" pitchFamily="18" charset="-128"/>
                        </a:rPr>
                        <a:t>（</a:t>
                      </a:r>
                      <a:r>
                        <a:rPr kumimoji="0" lang="en-US" altLang="ja-JP" sz="2400" b="0" i="0" u="none" strike="noStrike" cap="none" normalizeH="0" baseline="0" smtClean="0">
                          <a:ln>
                            <a:noFill/>
                          </a:ln>
                          <a:solidFill>
                            <a:srgbClr val="000000"/>
                          </a:solidFill>
                          <a:effectLst/>
                          <a:latin typeface="Candara" pitchFamily="34" charset="0"/>
                          <a:ea typeface="HGP明朝E" pitchFamily="18" charset="-128"/>
                        </a:rPr>
                        <a:t>1</a:t>
                      </a:r>
                      <a:r>
                        <a:rPr kumimoji="0" lang="ja-JP" altLang="en-US" sz="2400" b="0" i="0" u="none" strike="noStrike" cap="none" normalizeH="0" baseline="0" smtClean="0">
                          <a:ln>
                            <a:noFill/>
                          </a:ln>
                          <a:solidFill>
                            <a:srgbClr val="000000"/>
                          </a:solidFill>
                          <a:effectLst/>
                          <a:latin typeface="Candara" pitchFamily="34" charset="0"/>
                          <a:ea typeface="HGP明朝E" pitchFamily="18" charset="-128"/>
                        </a:rPr>
                        <a:t>誤用）</a:t>
                      </a:r>
                      <a:endParaRPr kumimoji="0" lang="ja-JP" altLang="en-US" sz="24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400" b="0" i="0" u="none" strike="noStrike" cap="none" normalizeH="0" baseline="0" smtClean="0">
                          <a:ln>
                            <a:noFill/>
                          </a:ln>
                          <a:solidFill>
                            <a:srgbClr val="000000"/>
                          </a:solidFill>
                          <a:effectLst/>
                          <a:latin typeface="Candara" pitchFamily="34" charset="0"/>
                          <a:ea typeface="HGP明朝E" pitchFamily="18" charset="-128"/>
                        </a:rPr>
                        <a:t>16</a:t>
                      </a:r>
                      <a:endParaRPr kumimoji="0" lang="ja-JP" altLang="ja-JP" sz="2400" b="0" i="0" u="none" strike="noStrike" cap="none" normalizeH="0" baseline="0" smtClean="0">
                        <a:ln>
                          <a:noFill/>
                        </a:ln>
                        <a:solidFill>
                          <a:srgbClr val="000000"/>
                        </a:solidFill>
                        <a:effectLst/>
                        <a:latin typeface="Candara" pitchFamily="34" charset="0"/>
                        <a:ea typeface="HGP明朝E" pitchFamily="18"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400" b="0" i="0" u="none" strike="noStrike" cap="none" normalizeH="0" baseline="0" smtClean="0">
                          <a:ln>
                            <a:noFill/>
                          </a:ln>
                          <a:solidFill>
                            <a:srgbClr val="000000"/>
                          </a:solidFill>
                          <a:effectLst/>
                          <a:latin typeface="Candara" pitchFamily="34" charset="0"/>
                          <a:ea typeface="HGP明朝E" pitchFamily="18" charset="-128"/>
                        </a:rPr>
                        <a:t>動作、範囲：</a:t>
                      </a:r>
                      <a:r>
                        <a:rPr kumimoji="0" lang="en-US" altLang="ja-JP" sz="2400" b="0" i="0" u="none" strike="noStrike" cap="none" normalizeH="0" baseline="0" smtClean="0">
                          <a:ln>
                            <a:noFill/>
                          </a:ln>
                          <a:solidFill>
                            <a:srgbClr val="000000"/>
                          </a:solidFill>
                          <a:effectLst/>
                          <a:latin typeface="Candara" pitchFamily="34" charset="0"/>
                          <a:ea typeface="HGP明朝E" pitchFamily="18" charset="-128"/>
                        </a:rPr>
                        <a:t>13</a:t>
                      </a:r>
                      <a:r>
                        <a:rPr kumimoji="0" lang="ja-JP" altLang="en-US" sz="2400" b="0" i="0" u="none" strike="noStrike" cap="none" normalizeH="0" baseline="0" smtClean="0">
                          <a:ln>
                            <a:noFill/>
                          </a:ln>
                          <a:solidFill>
                            <a:srgbClr val="000000"/>
                          </a:solidFill>
                          <a:effectLst/>
                          <a:latin typeface="Candara" pitchFamily="34" charset="0"/>
                          <a:ea typeface="HGP明朝E" pitchFamily="18" charset="-128"/>
                        </a:rPr>
                        <a:t>回</a:t>
                      </a: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400" b="0" i="0" u="none" strike="noStrike" cap="none" normalizeH="0" baseline="0" smtClean="0">
                          <a:ln>
                            <a:noFill/>
                          </a:ln>
                          <a:solidFill>
                            <a:srgbClr val="000000"/>
                          </a:solidFill>
                          <a:effectLst/>
                          <a:latin typeface="Candara" pitchFamily="34" charset="0"/>
                          <a:ea typeface="HGP明朝E" pitchFamily="18" charset="-128"/>
                        </a:rPr>
                        <a:t>存在：</a:t>
                      </a:r>
                      <a:r>
                        <a:rPr kumimoji="0" lang="en-US" altLang="ja-JP" sz="2400" b="0" i="0" u="none" strike="noStrike" cap="none" normalizeH="0" baseline="0" smtClean="0">
                          <a:ln>
                            <a:noFill/>
                          </a:ln>
                          <a:solidFill>
                            <a:srgbClr val="000000"/>
                          </a:solidFill>
                          <a:effectLst/>
                          <a:latin typeface="Candara" pitchFamily="34" charset="0"/>
                          <a:ea typeface="HGP明朝E" pitchFamily="18" charset="-128"/>
                        </a:rPr>
                        <a:t>3</a:t>
                      </a:r>
                      <a:r>
                        <a:rPr kumimoji="0" lang="ja-JP" altLang="en-US" sz="2400" b="0" i="0" u="none" strike="noStrike" cap="none" normalizeH="0" baseline="0" smtClean="0">
                          <a:ln>
                            <a:noFill/>
                          </a:ln>
                          <a:solidFill>
                            <a:srgbClr val="000000"/>
                          </a:solidFill>
                          <a:effectLst/>
                          <a:latin typeface="Candara" pitchFamily="34" charset="0"/>
                          <a:ea typeface="HGP明朝E" pitchFamily="18" charset="-128"/>
                        </a:rPr>
                        <a:t>回</a:t>
                      </a:r>
                      <a:endParaRPr kumimoji="0" lang="ja-JP" altLang="en-US" sz="24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bl>
          </a:graphicData>
        </a:graphic>
      </p:graphicFrame>
      <p:sp>
        <p:nvSpPr>
          <p:cNvPr id="3" name="タイトル 2"/>
          <p:cNvSpPr>
            <a:spLocks noGrp="1"/>
          </p:cNvSpPr>
          <p:nvPr>
            <p:ph type="title"/>
          </p:nvPr>
        </p:nvSpPr>
        <p:spPr>
          <a:xfrm>
            <a:off x="457200" y="338138"/>
            <a:ext cx="8229600" cy="1577975"/>
          </a:xfrm>
        </p:spPr>
        <p:txBody>
          <a:bodyPr rtlCol="0">
            <a:normAutofit fontScale="90000"/>
          </a:bodyPr>
          <a:lstStyle/>
          <a:p>
            <a:pPr algn="l" fontAlgn="auto">
              <a:spcAft>
                <a:spcPts val="0"/>
              </a:spcAft>
              <a:defRPr/>
            </a:pPr>
            <a:r>
              <a:rPr lang="ja-JP" altLang="en-US" dirty="0"/>
              <a:t>「に」「で」のユニット形成ストラテジー</a:t>
            </a:r>
            <a:r>
              <a:rPr lang="en-US" altLang="ja-JP" dirty="0"/>
              <a:t/>
            </a:r>
            <a:br>
              <a:rPr lang="en-US" altLang="ja-JP" dirty="0"/>
            </a:br>
            <a:r>
              <a:rPr lang="ja-JP" altLang="en-US" dirty="0" smtClean="0"/>
              <a:t>　　　　　　「</a:t>
            </a:r>
            <a:r>
              <a:rPr lang="ja-JP" altLang="en-US" dirty="0"/>
              <a:t>位置</a:t>
            </a:r>
            <a:r>
              <a:rPr lang="en-US" altLang="ja-JP" dirty="0" smtClean="0"/>
              <a:t>+</a:t>
            </a:r>
            <a:r>
              <a:rPr lang="ja-JP" altLang="en-US" dirty="0" smtClean="0"/>
              <a:t>に」</a:t>
            </a:r>
            <a:r>
              <a:rPr lang="en-US" altLang="ja-JP" dirty="0"/>
              <a:t/>
            </a:r>
            <a:br>
              <a:rPr lang="en-US" altLang="ja-JP" dirty="0"/>
            </a:br>
            <a:r>
              <a:rPr lang="ja-JP" altLang="en-US" dirty="0" smtClean="0">
                <a:solidFill>
                  <a:schemeClr val="tx1"/>
                </a:solidFill>
              </a:rPr>
              <a:t>表</a:t>
            </a:r>
            <a:r>
              <a:rPr lang="en-US" altLang="ja-JP" dirty="0" smtClean="0">
                <a:solidFill>
                  <a:schemeClr val="tx1"/>
                </a:solidFill>
              </a:rPr>
              <a:t>6</a:t>
            </a:r>
            <a:endParaRPr lang="ja-JP" altLang="en-US" dirty="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5D6F864-3995-4434-9869-40C2B9B1D712}" type="slidenum">
              <a:rPr lang="ja-JP" altLang="en-US"/>
              <a:pPr/>
              <a:t>19</a:t>
            </a:fld>
            <a:endParaRPr lang="en-US" altLang="ja-JP"/>
          </a:p>
        </p:txBody>
      </p:sp>
      <p:sp>
        <p:nvSpPr>
          <p:cNvPr id="2" name="コンテンツ プレースホルダー 1"/>
          <p:cNvSpPr>
            <a:spLocks noGrp="1"/>
          </p:cNvSpPr>
          <p:nvPr>
            <p:ph idx="1"/>
          </p:nvPr>
        </p:nvSpPr>
        <p:spPr>
          <a:xfrm>
            <a:off x="871538" y="2674938"/>
            <a:ext cx="7661275" cy="3451225"/>
          </a:xfrm>
        </p:spPr>
        <p:txBody>
          <a:bodyPr rtlCol="0">
            <a:normAutofit lnSpcReduction="10000"/>
          </a:bodyPr>
          <a:lstStyle/>
          <a:p>
            <a:pPr marL="274320" indent="-274320" fontAlgn="auto">
              <a:spcAft>
                <a:spcPts val="0"/>
              </a:spcAft>
              <a:buFont typeface="Wingdings" pitchFamily="2" charset="2"/>
              <a:buChar char="l"/>
              <a:defRPr/>
            </a:pPr>
            <a:r>
              <a:rPr lang="ja-JP" altLang="ja-JP" dirty="0" smtClean="0">
                <a:solidFill>
                  <a:schemeClr val="tx1"/>
                </a:solidFill>
              </a:rPr>
              <a:t>「</a:t>
            </a:r>
            <a:r>
              <a:rPr lang="ja-JP" altLang="ja-JP" dirty="0">
                <a:solidFill>
                  <a:schemeClr val="tx1"/>
                </a:solidFill>
              </a:rPr>
              <a:t>止める</a:t>
            </a:r>
            <a:r>
              <a:rPr lang="ja-JP" altLang="ja-JP" dirty="0" smtClean="0">
                <a:solidFill>
                  <a:schemeClr val="tx1"/>
                </a:solidFill>
              </a:rPr>
              <a:t>」「</a:t>
            </a:r>
            <a:r>
              <a:rPr lang="ja-JP" altLang="ja-JP" dirty="0">
                <a:solidFill>
                  <a:schemeClr val="tx1"/>
                </a:solidFill>
              </a:rPr>
              <a:t>寝る</a:t>
            </a:r>
            <a:r>
              <a:rPr lang="ja-JP" altLang="ja-JP" dirty="0" smtClean="0">
                <a:solidFill>
                  <a:schemeClr val="tx1"/>
                </a:solidFill>
              </a:rPr>
              <a:t>」</a:t>
            </a:r>
            <a:r>
              <a:rPr lang="ja-JP" altLang="en-US" dirty="0" smtClean="0">
                <a:solidFill>
                  <a:schemeClr val="tx1"/>
                </a:solidFill>
              </a:rPr>
              <a:t>等における「に」の使用理由：　　　（</a:t>
            </a:r>
            <a:r>
              <a:rPr lang="en-US" altLang="ja-JP" dirty="0" smtClean="0">
                <a:solidFill>
                  <a:schemeClr val="tx1"/>
                </a:solidFill>
              </a:rPr>
              <a:t>13</a:t>
            </a:r>
            <a:r>
              <a:rPr lang="ja-JP" altLang="en-US" dirty="0" smtClean="0">
                <a:solidFill>
                  <a:schemeClr val="tx1"/>
                </a:solidFill>
              </a:rPr>
              <a:t>名）</a:t>
            </a:r>
            <a:endParaRPr lang="en-US" altLang="ja-JP" dirty="0" smtClean="0">
              <a:solidFill>
                <a:schemeClr val="tx1"/>
              </a:solidFill>
            </a:endParaRPr>
          </a:p>
          <a:p>
            <a:pPr marL="0" indent="0" fontAlgn="auto">
              <a:spcAft>
                <a:spcPts val="0"/>
              </a:spcAft>
              <a:buFont typeface="Symbol" pitchFamily="18" charset="2"/>
              <a:buNone/>
              <a:defRPr/>
            </a:pPr>
            <a:r>
              <a:rPr lang="ja-JP" altLang="en-US" dirty="0" smtClean="0">
                <a:solidFill>
                  <a:schemeClr val="tx1"/>
                </a:solidFill>
              </a:rPr>
              <a:t>　</a:t>
            </a:r>
            <a:r>
              <a:rPr lang="ja-JP" altLang="ja-JP" dirty="0" smtClean="0">
                <a:solidFill>
                  <a:schemeClr val="tx1"/>
                </a:solidFill>
              </a:rPr>
              <a:t>「</a:t>
            </a:r>
            <a:r>
              <a:rPr lang="ja-JP" altLang="en-US" dirty="0">
                <a:solidFill>
                  <a:schemeClr val="tx1"/>
                </a:solidFill>
              </a:rPr>
              <a:t>動詞</a:t>
            </a:r>
            <a:r>
              <a:rPr lang="ja-JP" altLang="ja-JP" dirty="0" smtClean="0">
                <a:solidFill>
                  <a:schemeClr val="tx1"/>
                </a:solidFill>
              </a:rPr>
              <a:t>が</a:t>
            </a:r>
            <a:r>
              <a:rPr lang="ja-JP" altLang="ja-JP" dirty="0">
                <a:solidFill>
                  <a:schemeClr val="tx1"/>
                </a:solidFill>
              </a:rPr>
              <a:t>完了すると動きが</a:t>
            </a:r>
            <a:r>
              <a:rPr lang="ja-JP" altLang="ja-JP" dirty="0" smtClean="0">
                <a:solidFill>
                  <a:schemeClr val="tx1"/>
                </a:solidFill>
              </a:rPr>
              <a:t>なくなる</a:t>
            </a:r>
            <a:r>
              <a:rPr lang="ja-JP" altLang="en-US" dirty="0" smtClean="0">
                <a:solidFill>
                  <a:schemeClr val="tx1"/>
                </a:solidFill>
              </a:rPr>
              <a:t>と説明。</a:t>
            </a:r>
            <a:r>
              <a:rPr lang="ja-JP" altLang="ja-JP" dirty="0" smtClean="0">
                <a:solidFill>
                  <a:schemeClr val="tx1"/>
                </a:solidFill>
              </a:rPr>
              <a:t>「</a:t>
            </a:r>
            <a:r>
              <a:rPr lang="ja-JP" altLang="ja-JP" dirty="0">
                <a:solidFill>
                  <a:schemeClr val="tx1"/>
                </a:solidFill>
              </a:rPr>
              <a:t>車が止まると、動かなくなる」「人が寝たら動かない」</a:t>
            </a:r>
            <a:r>
              <a:rPr lang="ja-JP" altLang="ja-JP" dirty="0" smtClean="0">
                <a:solidFill>
                  <a:schemeClr val="tx1"/>
                </a:solidFill>
              </a:rPr>
              <a:t>など</a:t>
            </a:r>
            <a:endParaRPr lang="en-US" altLang="ja-JP" dirty="0">
              <a:solidFill>
                <a:schemeClr val="tx1"/>
              </a:solidFill>
            </a:endParaRPr>
          </a:p>
          <a:p>
            <a:pPr marL="0" indent="0" fontAlgn="auto">
              <a:spcAft>
                <a:spcPts val="0"/>
              </a:spcAft>
              <a:buFont typeface="Symbol" pitchFamily="18" charset="2"/>
              <a:buNone/>
              <a:defRPr/>
            </a:pPr>
            <a:r>
              <a:rPr lang="ja-JP" altLang="en-US" dirty="0" smtClean="0">
                <a:solidFill>
                  <a:schemeClr val="tx1"/>
                </a:solidFill>
              </a:rPr>
              <a:t>　</a:t>
            </a:r>
            <a:r>
              <a:rPr lang="ja-JP" altLang="en-US" dirty="0">
                <a:solidFill>
                  <a:schemeClr val="tx1"/>
                </a:solidFill>
              </a:rPr>
              <a:t>　</a:t>
            </a:r>
            <a:r>
              <a:rPr lang="ja-JP" altLang="ja-JP" dirty="0" smtClean="0">
                <a:solidFill>
                  <a:schemeClr val="tx1"/>
                </a:solidFill>
              </a:rPr>
              <a:t>「</a:t>
            </a:r>
            <a:r>
              <a:rPr lang="ja-JP" altLang="ja-JP" dirty="0">
                <a:solidFill>
                  <a:schemeClr val="tx1"/>
                </a:solidFill>
              </a:rPr>
              <a:t>に」の使用理由は、動詞の</a:t>
            </a:r>
            <a:r>
              <a:rPr lang="ja-JP" altLang="ja-JP" dirty="0" smtClean="0">
                <a:solidFill>
                  <a:schemeClr val="tx1"/>
                </a:solidFill>
              </a:rPr>
              <a:t>完了後</a:t>
            </a:r>
            <a:r>
              <a:rPr lang="ja-JP" altLang="ja-JP" dirty="0">
                <a:solidFill>
                  <a:schemeClr val="tx1"/>
                </a:solidFill>
              </a:rPr>
              <a:t>に動作がなくなる</a:t>
            </a:r>
            <a:r>
              <a:rPr lang="ja-JP" altLang="ja-JP" dirty="0" smtClean="0">
                <a:solidFill>
                  <a:schemeClr val="tx1"/>
                </a:solidFill>
              </a:rPr>
              <a:t>こと</a:t>
            </a:r>
            <a:endParaRPr lang="en-US" altLang="ja-JP" dirty="0" smtClean="0">
              <a:solidFill>
                <a:schemeClr val="tx1"/>
              </a:solidFill>
            </a:endParaRPr>
          </a:p>
          <a:p>
            <a:pPr marL="0" indent="0" fontAlgn="auto">
              <a:spcAft>
                <a:spcPts val="0"/>
              </a:spcAft>
              <a:buFont typeface="Symbol" pitchFamily="18" charset="2"/>
              <a:buNone/>
              <a:defRPr/>
            </a:pPr>
            <a:r>
              <a:rPr lang="ja-JP" altLang="en-US" dirty="0">
                <a:solidFill>
                  <a:schemeClr val="tx1"/>
                </a:solidFill>
              </a:rPr>
              <a:t>　</a:t>
            </a:r>
            <a:r>
              <a:rPr lang="ja-JP" altLang="en-US" dirty="0" smtClean="0">
                <a:solidFill>
                  <a:schemeClr val="tx1"/>
                </a:solidFill>
              </a:rPr>
              <a:t>　　</a:t>
            </a:r>
            <a:r>
              <a:rPr lang="ja-JP" altLang="ja-JP" dirty="0" smtClean="0">
                <a:solidFill>
                  <a:schemeClr val="tx1"/>
                </a:solidFill>
              </a:rPr>
              <a:t>に</a:t>
            </a:r>
            <a:r>
              <a:rPr lang="ja-JP" altLang="ja-JP" dirty="0">
                <a:solidFill>
                  <a:schemeClr val="tx1"/>
                </a:solidFill>
              </a:rPr>
              <a:t>着目していると考えられる</a:t>
            </a:r>
            <a:r>
              <a:rPr lang="ja-JP" altLang="ja-JP" dirty="0" smtClean="0">
                <a:solidFill>
                  <a:schemeClr val="tx1"/>
                </a:solidFill>
              </a:rPr>
              <a:t>。</a:t>
            </a:r>
            <a:endParaRPr lang="en-US" altLang="ja-JP" dirty="0" smtClean="0">
              <a:solidFill>
                <a:schemeClr val="tx1"/>
              </a:solidFill>
            </a:endParaRPr>
          </a:p>
          <a:p>
            <a:pPr marL="274320" indent="-274320" fontAlgn="auto">
              <a:spcAft>
                <a:spcPts val="0"/>
              </a:spcAft>
              <a:buFont typeface="Wingdings" pitchFamily="2" charset="2"/>
              <a:buChar char="l"/>
              <a:defRPr/>
            </a:pPr>
            <a:r>
              <a:rPr lang="ja-JP" altLang="ja-JP" dirty="0" smtClean="0">
                <a:solidFill>
                  <a:schemeClr val="tx1"/>
                </a:solidFill>
              </a:rPr>
              <a:t>「</a:t>
            </a:r>
            <a:r>
              <a:rPr lang="ja-JP" altLang="ja-JP" dirty="0">
                <a:solidFill>
                  <a:schemeClr val="tx1"/>
                </a:solidFill>
              </a:rPr>
              <a:t>座る</a:t>
            </a:r>
            <a:r>
              <a:rPr lang="ja-JP" altLang="ja-JP" dirty="0" smtClean="0">
                <a:solidFill>
                  <a:schemeClr val="tx1"/>
                </a:solidFill>
              </a:rPr>
              <a:t>」</a:t>
            </a:r>
            <a:r>
              <a:rPr lang="ja-JP" altLang="en-US" dirty="0">
                <a:solidFill>
                  <a:schemeClr val="tx1"/>
                </a:solidFill>
              </a:rPr>
              <a:t>：</a:t>
            </a:r>
            <a:r>
              <a:rPr lang="ja-JP" altLang="ja-JP" dirty="0" smtClean="0">
                <a:solidFill>
                  <a:schemeClr val="tx1"/>
                </a:solidFill>
              </a:rPr>
              <a:t>「</a:t>
            </a:r>
            <a:r>
              <a:rPr lang="ja-JP" altLang="ja-JP" dirty="0">
                <a:solidFill>
                  <a:schemeClr val="tx1"/>
                </a:solidFill>
              </a:rPr>
              <a:t>何もしないで、ただその場にいることを</a:t>
            </a:r>
            <a:r>
              <a:rPr lang="ja-JP" altLang="ja-JP" dirty="0" smtClean="0">
                <a:solidFill>
                  <a:schemeClr val="tx1"/>
                </a:solidFill>
              </a:rPr>
              <a:t>表す</a:t>
            </a:r>
            <a:endParaRPr lang="en-US" altLang="ja-JP" dirty="0" smtClean="0">
              <a:solidFill>
                <a:schemeClr val="tx1"/>
              </a:solidFill>
            </a:endParaRPr>
          </a:p>
          <a:p>
            <a:pPr marL="0" indent="0" fontAlgn="auto">
              <a:spcAft>
                <a:spcPts val="0"/>
              </a:spcAft>
              <a:buFont typeface="Symbol" pitchFamily="18" charset="2"/>
              <a:buNone/>
              <a:defRPr/>
            </a:pPr>
            <a:r>
              <a:rPr lang="ja-JP" altLang="en-US" dirty="0">
                <a:solidFill>
                  <a:schemeClr val="tx1"/>
                </a:solidFill>
              </a:rPr>
              <a:t>　</a:t>
            </a:r>
            <a:r>
              <a:rPr lang="ja-JP" altLang="en-US" dirty="0" smtClean="0">
                <a:solidFill>
                  <a:schemeClr val="tx1"/>
                </a:solidFill>
              </a:rPr>
              <a:t>　ため</a:t>
            </a:r>
            <a:r>
              <a:rPr lang="ja-JP" altLang="ja-JP" dirty="0" smtClean="0">
                <a:solidFill>
                  <a:schemeClr val="tx1"/>
                </a:solidFill>
              </a:rPr>
              <a:t>、</a:t>
            </a:r>
            <a:r>
              <a:rPr lang="ja-JP" altLang="ja-JP" dirty="0">
                <a:solidFill>
                  <a:schemeClr val="tx1"/>
                </a:solidFill>
              </a:rPr>
              <a:t>「いる」と同じように「に」が共起</a:t>
            </a:r>
            <a:r>
              <a:rPr lang="ja-JP" altLang="ja-JP" dirty="0" smtClean="0">
                <a:solidFill>
                  <a:schemeClr val="tx1"/>
                </a:solidFill>
              </a:rPr>
              <a:t>する</a:t>
            </a:r>
            <a:r>
              <a:rPr lang="ja-JP" altLang="en-US" dirty="0" smtClean="0">
                <a:solidFill>
                  <a:schemeClr val="tx1"/>
                </a:solidFill>
              </a:rPr>
              <a:t>。　　　　（</a:t>
            </a:r>
            <a:r>
              <a:rPr lang="en-US" altLang="ja-JP" dirty="0" smtClean="0">
                <a:solidFill>
                  <a:schemeClr val="tx1"/>
                </a:solidFill>
              </a:rPr>
              <a:t>5</a:t>
            </a:r>
            <a:r>
              <a:rPr lang="ja-JP" altLang="en-US" dirty="0" smtClean="0">
                <a:solidFill>
                  <a:schemeClr val="tx1"/>
                </a:solidFill>
              </a:rPr>
              <a:t>名）</a:t>
            </a:r>
            <a:endParaRPr lang="en-US" altLang="ja-JP" dirty="0" smtClean="0">
              <a:solidFill>
                <a:schemeClr val="tx1"/>
              </a:solidFill>
            </a:endParaRPr>
          </a:p>
          <a:p>
            <a:pPr marL="274320" indent="-274320" fontAlgn="auto">
              <a:spcAft>
                <a:spcPts val="0"/>
              </a:spcAft>
              <a:buFont typeface="Wingdings" pitchFamily="2" charset="2"/>
              <a:buChar char="l"/>
              <a:defRPr/>
            </a:pPr>
            <a:r>
              <a:rPr lang="ja-JP" altLang="en-US" dirty="0" smtClean="0">
                <a:solidFill>
                  <a:schemeClr val="tx1"/>
                </a:solidFill>
              </a:rPr>
              <a:t>「待つ」「休む」：「で」の使用理由がわからない。　　（</a:t>
            </a:r>
            <a:r>
              <a:rPr lang="en-US" altLang="ja-JP" dirty="0" smtClean="0">
                <a:solidFill>
                  <a:schemeClr val="tx1"/>
                </a:solidFill>
              </a:rPr>
              <a:t>3</a:t>
            </a:r>
            <a:r>
              <a:rPr lang="ja-JP" altLang="en-US" dirty="0" smtClean="0">
                <a:solidFill>
                  <a:schemeClr val="tx1"/>
                </a:solidFill>
              </a:rPr>
              <a:t>名）</a:t>
            </a:r>
            <a:endParaRPr lang="ja-JP" altLang="en-US" dirty="0">
              <a:solidFill>
                <a:schemeClr val="tx1"/>
              </a:solidFill>
            </a:endParaRPr>
          </a:p>
        </p:txBody>
      </p:sp>
      <p:sp>
        <p:nvSpPr>
          <p:cNvPr id="3" name="タイトル 2"/>
          <p:cNvSpPr>
            <a:spLocks noGrp="1"/>
          </p:cNvSpPr>
          <p:nvPr>
            <p:ph type="title"/>
          </p:nvPr>
        </p:nvSpPr>
        <p:spPr/>
        <p:txBody>
          <a:bodyPr rtlCol="0">
            <a:normAutofit fontScale="90000"/>
          </a:bodyPr>
          <a:lstStyle/>
          <a:p>
            <a:pPr algn="l" fontAlgn="auto">
              <a:spcAft>
                <a:spcPts val="0"/>
              </a:spcAft>
              <a:defRPr/>
            </a:pPr>
            <a:r>
              <a:rPr lang="ja-JP" altLang="ja-JP" dirty="0"/>
              <a:t>「着点」に関する</a:t>
            </a:r>
            <a:r>
              <a:rPr lang="ja-JP" altLang="ja-JP" dirty="0" smtClean="0"/>
              <a:t>理解</a:t>
            </a:r>
            <a:r>
              <a:rPr lang="ja-JP" altLang="en-US" dirty="0" smtClean="0"/>
              <a:t>①</a:t>
            </a:r>
            <a:r>
              <a:rPr lang="ja-JP" altLang="ja-JP" dirty="0"/>
              <a:t/>
            </a:r>
            <a:br>
              <a:rPr lang="ja-JP" altLang="ja-JP" dirty="0"/>
            </a:br>
            <a:endParaRPr lang="ja-JP" altLang="en-US" dirty="0"/>
          </a:p>
        </p:txBody>
      </p:sp>
      <p:sp>
        <p:nvSpPr>
          <p:cNvPr id="4" name="右矢印 3"/>
          <p:cNvSpPr/>
          <p:nvPr/>
        </p:nvSpPr>
        <p:spPr>
          <a:xfrm>
            <a:off x="985838" y="3884613"/>
            <a:ext cx="369887" cy="2413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1D19788-E9DA-4937-A983-13573C7D85EC}" type="slidenum">
              <a:rPr lang="ja-JP" altLang="en-US"/>
              <a:pPr/>
              <a:t>2</a:t>
            </a:fld>
            <a:endParaRPr lang="en-US" altLang="ja-JP"/>
          </a:p>
        </p:txBody>
      </p:sp>
      <p:sp>
        <p:nvSpPr>
          <p:cNvPr id="3" name="コンテンツ プレースホルダー 2"/>
          <p:cNvSpPr>
            <a:spLocks noGrp="1"/>
          </p:cNvSpPr>
          <p:nvPr>
            <p:ph idx="1"/>
          </p:nvPr>
        </p:nvSpPr>
        <p:spPr>
          <a:xfrm>
            <a:off x="539750" y="2674938"/>
            <a:ext cx="8424863" cy="4138612"/>
          </a:xfrm>
        </p:spPr>
        <p:txBody>
          <a:bodyPr rtlCol="0">
            <a:noAutofit/>
          </a:bodyPr>
          <a:lstStyle/>
          <a:p>
            <a:pPr marL="274320" indent="-274320" fontAlgn="auto">
              <a:spcAft>
                <a:spcPts val="0"/>
              </a:spcAft>
              <a:buFont typeface="Wingdings" pitchFamily="2" charset="2"/>
              <a:buChar char="Ø"/>
              <a:defRPr/>
            </a:pPr>
            <a:endParaRPr lang="en-US" altLang="ja-JP" sz="2800" dirty="0" smtClean="0">
              <a:solidFill>
                <a:schemeClr val="bg2">
                  <a:lumMod val="10000"/>
                </a:schemeClr>
              </a:solidFill>
            </a:endParaRPr>
          </a:p>
          <a:p>
            <a:pPr marL="274320" indent="-274320" fontAlgn="auto">
              <a:spcAft>
                <a:spcPts val="0"/>
              </a:spcAft>
              <a:buFont typeface="Wingdings" pitchFamily="2" charset="2"/>
              <a:buChar char="Ø"/>
              <a:defRPr/>
            </a:pPr>
            <a:r>
              <a:rPr lang="ja-JP" altLang="ja-JP" sz="2800" dirty="0" smtClean="0">
                <a:solidFill>
                  <a:schemeClr val="bg2">
                    <a:lumMod val="10000"/>
                  </a:schemeClr>
                </a:solidFill>
              </a:rPr>
              <a:t>「</a:t>
            </a:r>
            <a:r>
              <a:rPr lang="ja-JP" altLang="ja-JP" sz="2800" dirty="0">
                <a:solidFill>
                  <a:schemeClr val="bg2">
                    <a:lumMod val="10000"/>
                  </a:schemeClr>
                </a:solidFill>
              </a:rPr>
              <a:t>に</a:t>
            </a:r>
            <a:r>
              <a:rPr lang="ja-JP" altLang="ja-JP" sz="2800" dirty="0" smtClean="0">
                <a:solidFill>
                  <a:schemeClr val="bg2">
                    <a:lumMod val="10000"/>
                  </a:schemeClr>
                </a:solidFill>
              </a:rPr>
              <a:t>」の習得困難</a:t>
            </a:r>
            <a:r>
              <a:rPr lang="ja-JP" altLang="en-US" sz="2800" dirty="0" smtClean="0">
                <a:solidFill>
                  <a:schemeClr val="bg2">
                    <a:lumMod val="10000"/>
                  </a:schemeClr>
                </a:solidFill>
              </a:rPr>
              <a:t>さ</a:t>
            </a:r>
            <a:r>
              <a:rPr lang="ja-JP" altLang="ja-JP" sz="2800" dirty="0" smtClean="0">
                <a:solidFill>
                  <a:schemeClr val="bg2">
                    <a:lumMod val="10000"/>
                  </a:schemeClr>
                </a:solidFill>
              </a:rPr>
              <a:t>は</a:t>
            </a:r>
            <a:r>
              <a:rPr lang="ja-JP" altLang="en-US" sz="2800" dirty="0" smtClean="0">
                <a:solidFill>
                  <a:schemeClr val="bg2">
                    <a:lumMod val="10000"/>
                  </a:schemeClr>
                </a:solidFill>
              </a:rPr>
              <a:t>数</a:t>
            </a:r>
            <a:r>
              <a:rPr lang="ja-JP" altLang="ja-JP" sz="2800" dirty="0" smtClean="0">
                <a:solidFill>
                  <a:schemeClr val="bg2">
                    <a:lumMod val="10000"/>
                  </a:schemeClr>
                </a:solidFill>
              </a:rPr>
              <a:t>多く</a:t>
            </a:r>
            <a:r>
              <a:rPr lang="ja-JP" altLang="ja-JP" sz="2800" dirty="0">
                <a:solidFill>
                  <a:schemeClr val="bg2">
                    <a:lumMod val="10000"/>
                  </a:schemeClr>
                </a:solidFill>
              </a:rPr>
              <a:t>の先行</a:t>
            </a:r>
            <a:r>
              <a:rPr lang="ja-JP" altLang="ja-JP" sz="2800" dirty="0" smtClean="0">
                <a:solidFill>
                  <a:schemeClr val="bg2">
                    <a:lumMod val="10000"/>
                  </a:schemeClr>
                </a:solidFill>
              </a:rPr>
              <a:t>研究</a:t>
            </a:r>
            <a:r>
              <a:rPr lang="ja-JP" altLang="en-US" sz="2800" dirty="0" smtClean="0">
                <a:solidFill>
                  <a:schemeClr val="bg2">
                    <a:lumMod val="10000"/>
                  </a:schemeClr>
                </a:solidFill>
              </a:rPr>
              <a:t>により</a:t>
            </a:r>
            <a:r>
              <a:rPr lang="ja-JP" altLang="ja-JP" sz="2800" dirty="0" smtClean="0">
                <a:solidFill>
                  <a:schemeClr val="bg2">
                    <a:lumMod val="10000"/>
                  </a:schemeClr>
                </a:solidFill>
              </a:rPr>
              <a:t>報告</a:t>
            </a:r>
            <a:r>
              <a:rPr lang="ja-JP" altLang="ja-JP" sz="2800" dirty="0">
                <a:solidFill>
                  <a:schemeClr val="bg2">
                    <a:lumMod val="10000"/>
                  </a:schemeClr>
                </a:solidFill>
              </a:rPr>
              <a:t>されている</a:t>
            </a:r>
            <a:r>
              <a:rPr lang="ja-JP" altLang="ja-JP" sz="2800" dirty="0" smtClean="0">
                <a:solidFill>
                  <a:schemeClr val="bg2">
                    <a:lumMod val="10000"/>
                  </a:schemeClr>
                </a:solidFill>
              </a:rPr>
              <a:t>。</a:t>
            </a:r>
            <a:endParaRPr lang="en-US" altLang="ja-JP" sz="2800" dirty="0" smtClean="0">
              <a:solidFill>
                <a:schemeClr val="bg2">
                  <a:lumMod val="10000"/>
                </a:schemeClr>
              </a:solidFill>
            </a:endParaRPr>
          </a:p>
          <a:p>
            <a:pPr marL="274320" indent="-274320" fontAlgn="auto">
              <a:spcAft>
                <a:spcPts val="0"/>
              </a:spcAft>
              <a:buFont typeface="Wingdings" pitchFamily="2" charset="2"/>
              <a:buChar char="Ø"/>
              <a:defRPr/>
            </a:pPr>
            <a:r>
              <a:rPr lang="ja-JP" altLang="en-US" sz="2800" dirty="0" smtClean="0">
                <a:solidFill>
                  <a:schemeClr val="bg2">
                    <a:lumMod val="10000"/>
                  </a:schemeClr>
                </a:solidFill>
              </a:rPr>
              <a:t>「に」「で」：</a:t>
            </a:r>
            <a:r>
              <a:rPr lang="ja-JP" altLang="ja-JP" sz="2800" dirty="0" smtClean="0">
                <a:solidFill>
                  <a:schemeClr val="bg2">
                    <a:lumMod val="10000"/>
                  </a:schemeClr>
                </a:solidFill>
              </a:rPr>
              <a:t>迫田</a:t>
            </a:r>
            <a:r>
              <a:rPr lang="ja-JP" altLang="en-US" sz="2800" dirty="0" smtClean="0">
                <a:solidFill>
                  <a:schemeClr val="bg2">
                    <a:lumMod val="10000"/>
                  </a:schemeClr>
                </a:solidFill>
              </a:rPr>
              <a:t>（</a:t>
            </a:r>
            <a:r>
              <a:rPr lang="en-US" altLang="ja-JP" sz="2800" dirty="0" smtClean="0">
                <a:solidFill>
                  <a:schemeClr val="bg2">
                    <a:lumMod val="10000"/>
                  </a:schemeClr>
                </a:solidFill>
              </a:rPr>
              <a:t>2001</a:t>
            </a:r>
            <a:r>
              <a:rPr lang="ja-JP" altLang="en-US" sz="2800" dirty="0" smtClean="0">
                <a:solidFill>
                  <a:schemeClr val="bg2">
                    <a:lumMod val="10000"/>
                  </a:schemeClr>
                </a:solidFill>
              </a:rPr>
              <a:t>）、</a:t>
            </a:r>
            <a:r>
              <a:rPr lang="ja-JP" altLang="ja-JP" sz="2800" dirty="0" smtClean="0">
                <a:solidFill>
                  <a:schemeClr val="bg2">
                    <a:lumMod val="10000"/>
                  </a:schemeClr>
                </a:solidFill>
              </a:rPr>
              <a:t>岩崎</a:t>
            </a:r>
            <a:r>
              <a:rPr lang="ja-JP" altLang="en-US" sz="2800" dirty="0" smtClean="0">
                <a:solidFill>
                  <a:schemeClr val="bg2">
                    <a:lumMod val="10000"/>
                  </a:schemeClr>
                </a:solidFill>
              </a:rPr>
              <a:t>（</a:t>
            </a:r>
            <a:r>
              <a:rPr lang="en-US" altLang="ja-JP" sz="2800" dirty="0" smtClean="0">
                <a:solidFill>
                  <a:schemeClr val="bg2">
                    <a:lumMod val="10000"/>
                  </a:schemeClr>
                </a:solidFill>
              </a:rPr>
              <a:t>2001</a:t>
            </a:r>
            <a:r>
              <a:rPr lang="ja-JP" altLang="en-US" sz="2800" dirty="0" smtClean="0">
                <a:solidFill>
                  <a:schemeClr val="bg2">
                    <a:lumMod val="10000"/>
                  </a:schemeClr>
                </a:solidFill>
              </a:rPr>
              <a:t>）、</a:t>
            </a:r>
            <a:r>
              <a:rPr lang="ja-JP" altLang="ja-JP" sz="2800" dirty="0" smtClean="0">
                <a:solidFill>
                  <a:schemeClr val="bg2">
                    <a:lumMod val="10000"/>
                  </a:schemeClr>
                </a:solidFill>
              </a:rPr>
              <a:t>久保田</a:t>
            </a:r>
            <a:r>
              <a:rPr lang="ja-JP" altLang="en-US" sz="2800" dirty="0" smtClean="0">
                <a:solidFill>
                  <a:schemeClr val="bg2">
                    <a:lumMod val="10000"/>
                  </a:schemeClr>
                </a:solidFill>
              </a:rPr>
              <a:t>（</a:t>
            </a:r>
            <a:r>
              <a:rPr lang="en-US" altLang="ja-JP" sz="2800" dirty="0" smtClean="0">
                <a:solidFill>
                  <a:schemeClr val="bg2">
                    <a:lumMod val="10000"/>
                  </a:schemeClr>
                </a:solidFill>
              </a:rPr>
              <a:t>1994</a:t>
            </a:r>
            <a:r>
              <a:rPr lang="ja-JP" altLang="en-US" sz="2800" dirty="0" smtClean="0">
                <a:solidFill>
                  <a:schemeClr val="bg2">
                    <a:lumMod val="10000"/>
                  </a:schemeClr>
                </a:solidFill>
              </a:rPr>
              <a:t>）</a:t>
            </a:r>
            <a:r>
              <a:rPr lang="ja-JP" altLang="ja-JP" sz="2800" dirty="0" smtClean="0">
                <a:solidFill>
                  <a:schemeClr val="bg2">
                    <a:lumMod val="10000"/>
                  </a:schemeClr>
                </a:solidFill>
              </a:rPr>
              <a:t>、</a:t>
            </a:r>
            <a:r>
              <a:rPr lang="ja-JP" altLang="en-US" sz="2800" dirty="0" smtClean="0">
                <a:solidFill>
                  <a:schemeClr val="bg2">
                    <a:lumMod val="10000"/>
                  </a:schemeClr>
                </a:solidFill>
              </a:rPr>
              <a:t>　　</a:t>
            </a:r>
            <a:endParaRPr lang="en-US" altLang="ja-JP" sz="2800" dirty="0" smtClean="0">
              <a:solidFill>
                <a:schemeClr val="bg2">
                  <a:lumMod val="10000"/>
                </a:schemeClr>
              </a:solidFill>
            </a:endParaRPr>
          </a:p>
          <a:p>
            <a:pPr marL="0" indent="0" fontAlgn="auto">
              <a:spcAft>
                <a:spcPts val="0"/>
              </a:spcAft>
              <a:buFont typeface="Symbol" pitchFamily="18" charset="2"/>
              <a:buNone/>
              <a:defRPr/>
            </a:pPr>
            <a:r>
              <a:rPr lang="ja-JP" altLang="en-US" sz="2800" dirty="0" smtClean="0">
                <a:solidFill>
                  <a:schemeClr val="bg2">
                    <a:lumMod val="10000"/>
                  </a:schemeClr>
                </a:solidFill>
              </a:rPr>
              <a:t>　　　　　　　　蓮池（</a:t>
            </a:r>
            <a:r>
              <a:rPr lang="en-US" altLang="ja-JP" sz="2800" dirty="0" smtClean="0">
                <a:solidFill>
                  <a:schemeClr val="bg2">
                    <a:lumMod val="10000"/>
                  </a:schemeClr>
                </a:solidFill>
              </a:rPr>
              <a:t>2004</a:t>
            </a:r>
            <a:r>
              <a:rPr lang="ja-JP" altLang="en-US" sz="2800" dirty="0" smtClean="0">
                <a:solidFill>
                  <a:schemeClr val="bg2">
                    <a:lumMod val="10000"/>
                  </a:schemeClr>
                </a:solidFill>
              </a:rPr>
              <a:t>）等</a:t>
            </a:r>
            <a:endParaRPr lang="en-US" altLang="ja-JP" sz="2800" dirty="0">
              <a:solidFill>
                <a:schemeClr val="bg2">
                  <a:lumMod val="10000"/>
                </a:schemeClr>
              </a:solidFill>
            </a:endParaRPr>
          </a:p>
          <a:p>
            <a:pPr marL="274320" indent="-274320" fontAlgn="auto">
              <a:spcAft>
                <a:spcPts val="0"/>
              </a:spcAft>
              <a:buFont typeface="Wingdings" pitchFamily="2" charset="2"/>
              <a:buChar char="Ø"/>
              <a:defRPr/>
            </a:pPr>
            <a:r>
              <a:rPr lang="ja-JP" altLang="ja-JP" sz="2800" dirty="0" smtClean="0">
                <a:solidFill>
                  <a:schemeClr val="bg2">
                    <a:lumMod val="10000"/>
                  </a:schemeClr>
                </a:solidFill>
              </a:rPr>
              <a:t>「</a:t>
            </a:r>
            <a:r>
              <a:rPr lang="ja-JP" altLang="ja-JP" sz="2800" dirty="0">
                <a:solidFill>
                  <a:schemeClr val="bg2">
                    <a:lumMod val="10000"/>
                  </a:schemeClr>
                </a:solidFill>
              </a:rPr>
              <a:t>に</a:t>
            </a:r>
            <a:r>
              <a:rPr lang="ja-JP" altLang="ja-JP" sz="2800" dirty="0" smtClean="0">
                <a:solidFill>
                  <a:schemeClr val="bg2">
                    <a:lumMod val="10000"/>
                  </a:schemeClr>
                </a:solidFill>
              </a:rPr>
              <a:t>」「</a:t>
            </a:r>
            <a:r>
              <a:rPr lang="ja-JP" altLang="ja-JP" sz="2800" dirty="0">
                <a:solidFill>
                  <a:schemeClr val="bg2">
                    <a:lumMod val="10000"/>
                  </a:schemeClr>
                </a:solidFill>
              </a:rPr>
              <a:t>を</a:t>
            </a:r>
            <a:r>
              <a:rPr lang="ja-JP" altLang="ja-JP" sz="2800" dirty="0" smtClean="0">
                <a:solidFill>
                  <a:schemeClr val="bg2">
                    <a:lumMod val="10000"/>
                  </a:schemeClr>
                </a:solidFill>
              </a:rPr>
              <a:t>」</a:t>
            </a:r>
            <a:r>
              <a:rPr lang="ja-JP" altLang="en-US" sz="2800" dirty="0" smtClean="0">
                <a:solidFill>
                  <a:schemeClr val="bg2">
                    <a:lumMod val="10000"/>
                  </a:schemeClr>
                </a:solidFill>
              </a:rPr>
              <a:t>：</a:t>
            </a:r>
            <a:r>
              <a:rPr lang="ja-JP" altLang="ja-JP" sz="2800" dirty="0" smtClean="0">
                <a:solidFill>
                  <a:schemeClr val="bg2">
                    <a:lumMod val="10000"/>
                  </a:schemeClr>
                </a:solidFill>
              </a:rPr>
              <a:t>岩崎</a:t>
            </a:r>
            <a:r>
              <a:rPr lang="ja-JP" altLang="en-US" sz="2800" dirty="0" smtClean="0">
                <a:solidFill>
                  <a:schemeClr val="bg2">
                    <a:lumMod val="10000"/>
                  </a:schemeClr>
                </a:solidFill>
              </a:rPr>
              <a:t>（</a:t>
            </a:r>
            <a:r>
              <a:rPr lang="en-US" altLang="ja-JP" sz="2800" dirty="0" smtClean="0">
                <a:solidFill>
                  <a:schemeClr val="bg2">
                    <a:lumMod val="10000"/>
                  </a:schemeClr>
                </a:solidFill>
              </a:rPr>
              <a:t>2004</a:t>
            </a:r>
            <a:r>
              <a:rPr lang="ja-JP" altLang="en-US" sz="2800" dirty="0" smtClean="0">
                <a:solidFill>
                  <a:schemeClr val="bg2">
                    <a:lumMod val="10000"/>
                  </a:schemeClr>
                </a:solidFill>
              </a:rPr>
              <a:t>）、</a:t>
            </a:r>
            <a:r>
              <a:rPr lang="ja-JP" altLang="ja-JP" sz="2800" dirty="0" smtClean="0">
                <a:solidFill>
                  <a:schemeClr val="bg2">
                    <a:lumMod val="10000"/>
                  </a:schemeClr>
                </a:solidFill>
              </a:rPr>
              <a:t>久保田</a:t>
            </a:r>
            <a:r>
              <a:rPr lang="ja-JP" altLang="en-US" sz="2800" dirty="0" smtClean="0">
                <a:solidFill>
                  <a:schemeClr val="bg2">
                    <a:lumMod val="10000"/>
                  </a:schemeClr>
                </a:solidFill>
              </a:rPr>
              <a:t>（</a:t>
            </a:r>
            <a:r>
              <a:rPr lang="en-US" altLang="ja-JP" sz="2800" dirty="0" smtClean="0">
                <a:solidFill>
                  <a:schemeClr val="bg2">
                    <a:lumMod val="10000"/>
                  </a:schemeClr>
                </a:solidFill>
              </a:rPr>
              <a:t>1994</a:t>
            </a:r>
            <a:r>
              <a:rPr lang="ja-JP" altLang="en-US" sz="2800" dirty="0" smtClean="0">
                <a:solidFill>
                  <a:schemeClr val="bg2">
                    <a:lumMod val="10000"/>
                  </a:schemeClr>
                </a:solidFill>
              </a:rPr>
              <a:t>）</a:t>
            </a:r>
            <a:r>
              <a:rPr lang="ja-JP" altLang="ja-JP" sz="2800" dirty="0" smtClean="0">
                <a:solidFill>
                  <a:schemeClr val="bg2">
                    <a:lumMod val="10000"/>
                  </a:schemeClr>
                </a:solidFill>
              </a:rPr>
              <a:t>、</a:t>
            </a:r>
            <a:r>
              <a:rPr lang="ja-JP" altLang="en-US" sz="2800" dirty="0" smtClean="0">
                <a:solidFill>
                  <a:schemeClr val="bg2">
                    <a:lumMod val="10000"/>
                  </a:schemeClr>
                </a:solidFill>
              </a:rPr>
              <a:t>下野（</a:t>
            </a:r>
            <a:r>
              <a:rPr lang="en-US" altLang="ja-JP" sz="2800" dirty="0" smtClean="0">
                <a:solidFill>
                  <a:schemeClr val="bg2">
                    <a:lumMod val="10000"/>
                  </a:schemeClr>
                </a:solidFill>
              </a:rPr>
              <a:t>2005</a:t>
            </a:r>
            <a:r>
              <a:rPr lang="ja-JP" altLang="en-US" sz="2800" dirty="0" smtClean="0">
                <a:solidFill>
                  <a:schemeClr val="bg2">
                    <a:lumMod val="10000"/>
                  </a:schemeClr>
                </a:solidFill>
              </a:rPr>
              <a:t>）、　</a:t>
            </a:r>
            <a:endParaRPr lang="en-US" altLang="ja-JP" sz="2800" dirty="0" smtClean="0">
              <a:solidFill>
                <a:schemeClr val="bg2">
                  <a:lumMod val="10000"/>
                </a:schemeClr>
              </a:solidFill>
            </a:endParaRPr>
          </a:p>
          <a:p>
            <a:pPr marL="0" indent="0" fontAlgn="auto">
              <a:spcAft>
                <a:spcPts val="0"/>
              </a:spcAft>
              <a:buFont typeface="Symbol" pitchFamily="18" charset="2"/>
              <a:buNone/>
              <a:defRPr/>
            </a:pPr>
            <a:r>
              <a:rPr lang="ja-JP" altLang="en-US" sz="2800" dirty="0" smtClean="0">
                <a:solidFill>
                  <a:schemeClr val="bg2">
                    <a:lumMod val="10000"/>
                  </a:schemeClr>
                </a:solidFill>
              </a:rPr>
              <a:t>　　　　　　　　今井（</a:t>
            </a:r>
            <a:r>
              <a:rPr lang="en-US" altLang="ja-JP" sz="2800" dirty="0" smtClean="0">
                <a:solidFill>
                  <a:schemeClr val="bg2">
                    <a:lumMod val="10000"/>
                  </a:schemeClr>
                </a:solidFill>
              </a:rPr>
              <a:t>2000</a:t>
            </a:r>
            <a:r>
              <a:rPr lang="ja-JP" altLang="en-US" sz="2800" dirty="0" smtClean="0">
                <a:solidFill>
                  <a:schemeClr val="bg2">
                    <a:lumMod val="10000"/>
                  </a:schemeClr>
                </a:solidFill>
              </a:rPr>
              <a:t>）等</a:t>
            </a:r>
            <a:endParaRPr lang="en-US" altLang="ja-JP" sz="2800" dirty="0" smtClean="0">
              <a:solidFill>
                <a:schemeClr val="bg2">
                  <a:lumMod val="10000"/>
                </a:schemeClr>
              </a:solidFill>
            </a:endParaRPr>
          </a:p>
          <a:p>
            <a:pPr marL="274320" indent="-274320" fontAlgn="auto">
              <a:spcAft>
                <a:spcPts val="0"/>
              </a:spcAft>
              <a:buFont typeface="Wingdings" pitchFamily="2" charset="2"/>
              <a:buChar char="Ø"/>
              <a:defRPr/>
            </a:pPr>
            <a:endParaRPr lang="en-US" altLang="ja-JP" sz="2800" dirty="0">
              <a:solidFill>
                <a:schemeClr val="bg2">
                  <a:lumMod val="10000"/>
                </a:schemeClr>
              </a:solidFill>
            </a:endParaRPr>
          </a:p>
          <a:p>
            <a:pPr marL="0" indent="0" fontAlgn="auto">
              <a:spcAft>
                <a:spcPts val="0"/>
              </a:spcAft>
              <a:buFont typeface="Symbol" pitchFamily="18" charset="2"/>
              <a:buNone/>
              <a:defRPr/>
            </a:pPr>
            <a:endParaRPr lang="ja-JP" altLang="ja-JP" sz="2800" dirty="0">
              <a:solidFill>
                <a:schemeClr val="bg2">
                  <a:lumMod val="10000"/>
                </a:schemeClr>
              </a:solidFill>
            </a:endParaRPr>
          </a:p>
          <a:p>
            <a:pPr marL="274320" indent="-274320" fontAlgn="auto">
              <a:spcAft>
                <a:spcPts val="0"/>
              </a:spcAft>
              <a:defRPr/>
            </a:pPr>
            <a:r>
              <a:rPr lang="ja-JP" altLang="ja-JP" sz="2800" dirty="0">
                <a:solidFill>
                  <a:schemeClr val="bg2">
                    <a:lumMod val="10000"/>
                  </a:schemeClr>
                </a:solidFill>
              </a:rPr>
              <a:t>　</a:t>
            </a:r>
            <a:endParaRPr lang="ja-JP" altLang="en-US" sz="2800" dirty="0">
              <a:solidFill>
                <a:schemeClr val="bg2">
                  <a:lumMod val="10000"/>
                </a:schemeClr>
              </a:solidFill>
            </a:endParaRPr>
          </a:p>
        </p:txBody>
      </p:sp>
      <p:sp>
        <p:nvSpPr>
          <p:cNvPr id="14338" name="タイトル 1"/>
          <p:cNvSpPr>
            <a:spLocks noGrp="1"/>
          </p:cNvSpPr>
          <p:nvPr>
            <p:ph type="title"/>
          </p:nvPr>
        </p:nvSpPr>
        <p:spPr/>
        <p:txBody>
          <a:bodyPr/>
          <a:lstStyle/>
          <a:p>
            <a:pPr algn="l"/>
            <a:r>
              <a:rPr lang="ja-JP" altLang="en-US" smtClean="0"/>
              <a:t>はじめに</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D6BCAF6-78BD-4D78-8167-9A634E8F8C6C}" type="slidenum">
              <a:rPr lang="ja-JP" altLang="en-US"/>
              <a:pPr/>
              <a:t>20</a:t>
            </a:fld>
            <a:endParaRPr lang="en-US" altLang="ja-JP"/>
          </a:p>
        </p:txBody>
      </p:sp>
      <p:sp>
        <p:nvSpPr>
          <p:cNvPr id="2" name="コンテンツ プレースホルダー 1"/>
          <p:cNvSpPr>
            <a:spLocks noGrp="1"/>
          </p:cNvSpPr>
          <p:nvPr>
            <p:ph idx="1"/>
          </p:nvPr>
        </p:nvSpPr>
        <p:spPr>
          <a:xfrm>
            <a:off x="871538" y="2420938"/>
            <a:ext cx="7408862" cy="3705225"/>
          </a:xfrm>
        </p:spPr>
        <p:txBody>
          <a:bodyPr rtlCol="0">
            <a:normAutofit lnSpcReduction="10000"/>
          </a:bodyPr>
          <a:lstStyle/>
          <a:p>
            <a:pPr marL="0" indent="0" fontAlgn="auto">
              <a:spcAft>
                <a:spcPts val="0"/>
              </a:spcAft>
              <a:buFont typeface="Symbol" pitchFamily="18" charset="2"/>
              <a:buNone/>
              <a:defRPr/>
            </a:pPr>
            <a:r>
              <a:rPr lang="ja-JP" altLang="ja-JP" dirty="0">
                <a:solidFill>
                  <a:schemeClr val="tx1"/>
                </a:solidFill>
              </a:rPr>
              <a:t>「住む」「試合に出る</a:t>
            </a:r>
            <a:r>
              <a:rPr lang="ja-JP" altLang="ja-JP" dirty="0" smtClean="0">
                <a:solidFill>
                  <a:schemeClr val="tx1"/>
                </a:solidFill>
              </a:rPr>
              <a:t>」</a:t>
            </a:r>
            <a:r>
              <a:rPr lang="ja-JP" altLang="en-US" dirty="0" smtClean="0">
                <a:solidFill>
                  <a:schemeClr val="tx1"/>
                </a:solidFill>
              </a:rPr>
              <a:t>：</a:t>
            </a:r>
            <a:r>
              <a:rPr lang="ja-JP" altLang="ja-JP" dirty="0" smtClean="0">
                <a:solidFill>
                  <a:schemeClr val="tx1"/>
                </a:solidFill>
              </a:rPr>
              <a:t>「</a:t>
            </a:r>
            <a:r>
              <a:rPr lang="ja-JP" altLang="ja-JP" dirty="0">
                <a:solidFill>
                  <a:schemeClr val="tx1"/>
                </a:solidFill>
              </a:rPr>
              <a:t>動作」が伴うのに「に」が使用される理由が</a:t>
            </a:r>
            <a:r>
              <a:rPr lang="ja-JP" altLang="ja-JP" dirty="0" smtClean="0">
                <a:solidFill>
                  <a:schemeClr val="tx1"/>
                </a:solidFill>
              </a:rPr>
              <a:t>わからない。</a:t>
            </a:r>
            <a:r>
              <a:rPr lang="ja-JP" altLang="en-US" dirty="0" smtClean="0">
                <a:solidFill>
                  <a:schemeClr val="tx1"/>
                </a:solidFill>
              </a:rPr>
              <a:t>　　　　（</a:t>
            </a:r>
            <a:r>
              <a:rPr lang="en-US" altLang="ja-JP" dirty="0" smtClean="0">
                <a:solidFill>
                  <a:schemeClr val="tx1"/>
                </a:solidFill>
              </a:rPr>
              <a:t>13</a:t>
            </a:r>
            <a:r>
              <a:rPr lang="ja-JP" altLang="en-US" dirty="0" smtClean="0">
                <a:solidFill>
                  <a:schemeClr val="tx1"/>
                </a:solidFill>
              </a:rPr>
              <a:t>名）</a:t>
            </a:r>
            <a:endParaRPr lang="ja-JP" altLang="ja-JP" dirty="0">
              <a:solidFill>
                <a:schemeClr val="tx1"/>
              </a:solidFill>
            </a:endParaRPr>
          </a:p>
          <a:p>
            <a:pPr marL="0" indent="0" fontAlgn="auto">
              <a:spcAft>
                <a:spcPts val="0"/>
              </a:spcAft>
              <a:buFont typeface="Symbol" pitchFamily="18" charset="2"/>
              <a:buNone/>
              <a:defRPr/>
            </a:pPr>
            <a:endParaRPr lang="en-US" altLang="ja-JP" dirty="0">
              <a:solidFill>
                <a:schemeClr val="tx1"/>
              </a:solidFill>
            </a:endParaRPr>
          </a:p>
          <a:p>
            <a:pPr marL="0" indent="0" fontAlgn="auto">
              <a:spcAft>
                <a:spcPts val="0"/>
              </a:spcAft>
              <a:buFont typeface="Symbol" pitchFamily="18" charset="2"/>
              <a:buNone/>
              <a:defRPr/>
            </a:pPr>
            <a:r>
              <a:rPr lang="ja-JP" altLang="ja-JP" dirty="0" smtClean="0">
                <a:solidFill>
                  <a:schemeClr val="tx1"/>
                </a:solidFill>
              </a:rPr>
              <a:t>学習者</a:t>
            </a:r>
            <a:r>
              <a:rPr lang="ja-JP" altLang="ja-JP" dirty="0">
                <a:solidFill>
                  <a:schemeClr val="tx1"/>
                </a:solidFill>
              </a:rPr>
              <a:t>は「着点」用法を認識</a:t>
            </a:r>
            <a:r>
              <a:rPr lang="ja-JP" altLang="ja-JP" dirty="0" smtClean="0">
                <a:solidFill>
                  <a:schemeClr val="tx1"/>
                </a:solidFill>
              </a:rPr>
              <a:t>して</a:t>
            </a:r>
            <a:r>
              <a:rPr lang="ja-JP" altLang="en-US" dirty="0">
                <a:solidFill>
                  <a:schemeClr val="tx1"/>
                </a:solidFill>
              </a:rPr>
              <a:t>いない</a:t>
            </a:r>
            <a:r>
              <a:rPr lang="ja-JP" altLang="en-US" dirty="0" smtClean="0">
                <a:solidFill>
                  <a:schemeClr val="tx1"/>
                </a:solidFill>
              </a:rPr>
              <a:t>。</a:t>
            </a:r>
            <a:endParaRPr lang="en-US" altLang="ja-JP" dirty="0" smtClean="0">
              <a:solidFill>
                <a:schemeClr val="tx1"/>
              </a:solidFill>
            </a:endParaRPr>
          </a:p>
          <a:p>
            <a:pPr marL="0" indent="0" fontAlgn="auto">
              <a:spcAft>
                <a:spcPts val="0"/>
              </a:spcAft>
              <a:buFont typeface="Symbol" pitchFamily="18" charset="2"/>
              <a:buNone/>
              <a:defRPr/>
            </a:pPr>
            <a:r>
              <a:rPr lang="ja-JP" altLang="ja-JP" dirty="0" smtClean="0">
                <a:solidFill>
                  <a:schemeClr val="tx1"/>
                </a:solidFill>
              </a:rPr>
              <a:t>正用</a:t>
            </a:r>
            <a:r>
              <a:rPr lang="ja-JP" altLang="ja-JP" dirty="0">
                <a:solidFill>
                  <a:schemeClr val="tx1"/>
                </a:solidFill>
              </a:rPr>
              <a:t>は必ずしも習得を表すと限らない</a:t>
            </a:r>
            <a:r>
              <a:rPr lang="ja-JP" altLang="ja-JP" dirty="0" smtClean="0">
                <a:solidFill>
                  <a:schemeClr val="tx1"/>
                </a:solidFill>
              </a:rPr>
              <a:t>。</a:t>
            </a:r>
            <a:endParaRPr lang="en-US" altLang="ja-JP" dirty="0" smtClean="0">
              <a:solidFill>
                <a:schemeClr val="tx1"/>
              </a:solidFill>
            </a:endParaRPr>
          </a:p>
          <a:p>
            <a:pPr marL="0" indent="0" fontAlgn="auto">
              <a:spcAft>
                <a:spcPts val="0"/>
              </a:spcAft>
              <a:buFont typeface="Symbol" pitchFamily="18" charset="2"/>
              <a:buNone/>
              <a:defRPr/>
            </a:pPr>
            <a:r>
              <a:rPr lang="ja-JP" altLang="en-US" dirty="0" smtClean="0">
                <a:solidFill>
                  <a:schemeClr val="tx1"/>
                </a:solidFill>
              </a:rPr>
              <a:t>①</a:t>
            </a:r>
            <a:r>
              <a:rPr lang="ja-JP" altLang="ja-JP" dirty="0" smtClean="0">
                <a:solidFill>
                  <a:schemeClr val="tx1"/>
                </a:solidFill>
              </a:rPr>
              <a:t>暗記</a:t>
            </a:r>
            <a:r>
              <a:rPr lang="ja-JP" altLang="ja-JP" dirty="0">
                <a:solidFill>
                  <a:schemeClr val="tx1"/>
                </a:solidFill>
              </a:rPr>
              <a:t>が成功していることが正用の原因となっている。</a:t>
            </a:r>
          </a:p>
          <a:p>
            <a:pPr marL="0" indent="0" fontAlgn="auto">
              <a:spcAft>
                <a:spcPts val="0"/>
              </a:spcAft>
              <a:buFont typeface="Symbol" pitchFamily="18" charset="2"/>
              <a:buNone/>
              <a:defRPr/>
            </a:pPr>
            <a:r>
              <a:rPr lang="ja-JP" altLang="en-US" dirty="0" smtClean="0">
                <a:solidFill>
                  <a:schemeClr val="tx1"/>
                </a:solidFill>
              </a:rPr>
              <a:t>②</a:t>
            </a:r>
            <a:r>
              <a:rPr lang="ja-JP" altLang="ja-JP" dirty="0" smtClean="0">
                <a:solidFill>
                  <a:schemeClr val="tx1"/>
                </a:solidFill>
              </a:rPr>
              <a:t>学習者</a:t>
            </a:r>
            <a:r>
              <a:rPr lang="ja-JP" altLang="ja-JP" dirty="0">
                <a:solidFill>
                  <a:schemeClr val="tx1"/>
                </a:solidFill>
              </a:rPr>
              <a:t>が独自に解釈している「動作完了後の状態</a:t>
            </a:r>
            <a:r>
              <a:rPr lang="ja-JP" altLang="ja-JP" dirty="0" smtClean="0">
                <a:solidFill>
                  <a:schemeClr val="tx1"/>
                </a:solidFill>
              </a:rPr>
              <a:t>」</a:t>
            </a:r>
            <a:endParaRPr lang="en-US" altLang="ja-JP" dirty="0" smtClean="0">
              <a:solidFill>
                <a:schemeClr val="tx1"/>
              </a:solidFill>
            </a:endParaRPr>
          </a:p>
          <a:p>
            <a:pPr marL="0" indent="0" fontAlgn="auto">
              <a:spcAft>
                <a:spcPts val="0"/>
              </a:spcAft>
              <a:buFont typeface="Symbol" pitchFamily="18" charset="2"/>
              <a:buNone/>
              <a:defRPr/>
            </a:pPr>
            <a:r>
              <a:rPr lang="ja-JP" altLang="en-US" dirty="0" smtClean="0">
                <a:solidFill>
                  <a:schemeClr val="tx1"/>
                </a:solidFill>
              </a:rPr>
              <a:t>　</a:t>
            </a:r>
            <a:r>
              <a:rPr lang="ja-JP" altLang="ja-JP" dirty="0" smtClean="0">
                <a:solidFill>
                  <a:schemeClr val="tx1"/>
                </a:solidFill>
              </a:rPr>
              <a:t>「</a:t>
            </a:r>
            <a:r>
              <a:rPr lang="ja-JP" altLang="ja-JP" dirty="0">
                <a:solidFill>
                  <a:schemeClr val="tx1"/>
                </a:solidFill>
              </a:rPr>
              <a:t>泊まる」「止める」「座る」「寝る」の誤用が少なかった背景</a:t>
            </a:r>
            <a:r>
              <a:rPr lang="ja-JP" altLang="ja-JP" dirty="0" smtClean="0">
                <a:solidFill>
                  <a:schemeClr val="tx1"/>
                </a:solidFill>
              </a:rPr>
              <a:t>に</a:t>
            </a:r>
            <a:r>
              <a:rPr lang="ja-JP" altLang="en-US" dirty="0" smtClean="0">
                <a:solidFill>
                  <a:schemeClr val="tx1"/>
                </a:solidFill>
              </a:rPr>
              <a:t>こ</a:t>
            </a:r>
            <a:r>
              <a:rPr lang="ja-JP" altLang="ja-JP" dirty="0" smtClean="0">
                <a:solidFill>
                  <a:schemeClr val="tx1"/>
                </a:solidFill>
              </a:rPr>
              <a:t>の</a:t>
            </a:r>
            <a:r>
              <a:rPr lang="ja-JP" altLang="ja-JP" dirty="0">
                <a:solidFill>
                  <a:schemeClr val="tx1"/>
                </a:solidFill>
              </a:rPr>
              <a:t>解釈が影響していると考えられる。</a:t>
            </a:r>
          </a:p>
          <a:p>
            <a:pPr marL="0" indent="0" fontAlgn="auto">
              <a:spcAft>
                <a:spcPts val="0"/>
              </a:spcAft>
              <a:buFont typeface="Symbol" pitchFamily="18" charset="2"/>
              <a:buNone/>
              <a:defRPr/>
            </a:pPr>
            <a:endParaRPr lang="ja-JP" altLang="en-US" dirty="0"/>
          </a:p>
        </p:txBody>
      </p:sp>
      <p:sp>
        <p:nvSpPr>
          <p:cNvPr id="3" name="タイトル 2"/>
          <p:cNvSpPr>
            <a:spLocks noGrp="1"/>
          </p:cNvSpPr>
          <p:nvPr>
            <p:ph type="title"/>
          </p:nvPr>
        </p:nvSpPr>
        <p:spPr/>
        <p:txBody>
          <a:bodyPr rtlCol="0">
            <a:normAutofit fontScale="90000"/>
          </a:bodyPr>
          <a:lstStyle/>
          <a:p>
            <a:pPr algn="l" fontAlgn="auto">
              <a:spcAft>
                <a:spcPts val="0"/>
              </a:spcAft>
              <a:defRPr/>
            </a:pPr>
            <a:r>
              <a:rPr lang="ja-JP" altLang="ja-JP" dirty="0"/>
              <a:t>「着点」に関する</a:t>
            </a:r>
            <a:r>
              <a:rPr lang="ja-JP" altLang="ja-JP" dirty="0" smtClean="0"/>
              <a:t>理解</a:t>
            </a:r>
            <a:r>
              <a:rPr lang="ja-JP" altLang="en-US" dirty="0" smtClean="0"/>
              <a:t>②</a:t>
            </a:r>
            <a:r>
              <a:rPr lang="ja-JP" altLang="ja-JP" dirty="0"/>
              <a:t/>
            </a:r>
            <a:br>
              <a:rPr lang="ja-JP" altLang="ja-JP" dirty="0"/>
            </a:br>
            <a:endParaRPr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D0EAA12-024E-4FEA-A489-B38F9EEB6803}" type="slidenum">
              <a:rPr lang="ja-JP" altLang="en-US"/>
              <a:pPr/>
              <a:t>21</a:t>
            </a:fld>
            <a:endParaRPr lang="en-US" altLang="ja-JP"/>
          </a:p>
        </p:txBody>
      </p:sp>
      <p:graphicFrame>
        <p:nvGraphicFramePr>
          <p:cNvPr id="4" name="コンテンツ プレースホルダー 3"/>
          <p:cNvGraphicFramePr>
            <a:graphicFrameLocks noGrp="1"/>
          </p:cNvGraphicFramePr>
          <p:nvPr>
            <p:ph idx="1"/>
          </p:nvPr>
        </p:nvGraphicFramePr>
        <p:xfrm>
          <a:off x="684213" y="2852738"/>
          <a:ext cx="7559675" cy="3467100"/>
        </p:xfrm>
        <a:graphic>
          <a:graphicData uri="http://schemas.openxmlformats.org/drawingml/2006/table">
            <a:tbl>
              <a:tblPr/>
              <a:tblGrid>
                <a:gridCol w="7056437"/>
                <a:gridCol w="503238"/>
              </a:tblGrid>
              <a:tr h="2936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chemeClr val="tx1"/>
                          </a:solidFill>
                          <a:effectLst/>
                          <a:latin typeface="Candara" pitchFamily="34" charset="0"/>
                          <a:ea typeface="HGP明朝E" pitchFamily="18" charset="-128"/>
                        </a:rPr>
                        <a:t>（へ）方向・移動　（行く、来る、帰る）</a:t>
                      </a:r>
                      <a:endParaRPr kumimoji="0" lang="ja-JP" altLang="en-US" sz="2000" b="0" i="0" u="none" strike="noStrike" cap="none" normalizeH="0" baseline="0" smtClean="0">
                        <a:ln>
                          <a:noFill/>
                        </a:ln>
                        <a:solidFill>
                          <a:schemeClr val="tx1"/>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20</a:t>
                      </a:r>
                      <a:endParaRPr kumimoji="0" lang="ja-JP" altLang="ja-JP" sz="2000" b="0" i="0" u="none" strike="noStrike" cap="none" normalizeH="0" baseline="0" smtClean="0">
                        <a:ln>
                          <a:noFill/>
                        </a:ln>
                        <a:solidFill>
                          <a:schemeClr val="tx1"/>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6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chemeClr val="tx1"/>
                          </a:solidFill>
                          <a:effectLst/>
                          <a:latin typeface="Candara" pitchFamily="34" charset="0"/>
                          <a:ea typeface="HGP明朝E" pitchFamily="18" charset="-128"/>
                        </a:rPr>
                        <a:t>特定の文型（受け身、使役、もらう、あげる）</a:t>
                      </a:r>
                      <a:endParaRPr kumimoji="0" lang="ja-JP" altLang="en-US" sz="2000" b="0" i="0" u="none" strike="noStrike" cap="none" normalizeH="0" baseline="0" smtClean="0">
                        <a:ln>
                          <a:noFill/>
                        </a:ln>
                        <a:solidFill>
                          <a:schemeClr val="tx1"/>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15</a:t>
                      </a:r>
                      <a:endParaRPr kumimoji="0" lang="ja-JP" altLang="ja-JP" sz="2000" b="0" i="0" u="none" strike="noStrike" cap="none" normalizeH="0" baseline="0" smtClean="0">
                        <a:ln>
                          <a:noFill/>
                        </a:ln>
                        <a:solidFill>
                          <a:schemeClr val="tx1"/>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6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chemeClr val="tx1"/>
                          </a:solidFill>
                          <a:effectLst/>
                          <a:latin typeface="Candara" pitchFamily="34" charset="0"/>
                          <a:ea typeface="HGP明朝E" pitchFamily="18" charset="-128"/>
                        </a:rPr>
                        <a:t>目的</a:t>
                      </a:r>
                      <a:endParaRPr kumimoji="0" lang="ja-JP" altLang="en-US" sz="2000" b="0" i="0" u="none" strike="noStrike" cap="none" normalizeH="0" baseline="0" smtClean="0">
                        <a:ln>
                          <a:noFill/>
                        </a:ln>
                        <a:solidFill>
                          <a:schemeClr val="tx1"/>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19</a:t>
                      </a:r>
                      <a:endParaRPr kumimoji="0" lang="ja-JP" altLang="ja-JP" sz="2000" b="0" i="0" u="none" strike="noStrike" cap="none" normalizeH="0" baseline="0" smtClean="0">
                        <a:ln>
                          <a:noFill/>
                        </a:ln>
                        <a:solidFill>
                          <a:schemeClr val="tx1"/>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6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N</a:t>
                      </a:r>
                      <a:r>
                        <a:rPr kumimoji="0" lang="ja-JP" altLang="en-US" sz="2000" b="0" i="0" u="none" strike="noStrike" cap="none" normalizeH="0" baseline="0" smtClean="0">
                          <a:ln>
                            <a:noFill/>
                          </a:ln>
                          <a:solidFill>
                            <a:schemeClr val="tx1"/>
                          </a:solidFill>
                          <a:effectLst/>
                          <a:latin typeface="Candara" pitchFamily="34" charset="0"/>
                          <a:ea typeface="HGP明朝E" pitchFamily="18" charset="-128"/>
                        </a:rPr>
                        <a:t>に良い</a:t>
                      </a:r>
                      <a:endParaRPr kumimoji="0" lang="ja-JP" altLang="en-US" sz="2000" b="0" i="0" u="none" strike="noStrike" cap="none" normalizeH="0" baseline="0" smtClean="0">
                        <a:ln>
                          <a:noFill/>
                        </a:ln>
                        <a:solidFill>
                          <a:schemeClr val="tx1"/>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3</a:t>
                      </a:r>
                      <a:endParaRPr kumimoji="0" lang="ja-JP" altLang="ja-JP" sz="2000" b="0" i="0" u="none" strike="noStrike" cap="none" normalizeH="0" baseline="0" smtClean="0">
                        <a:ln>
                          <a:noFill/>
                        </a:ln>
                        <a:solidFill>
                          <a:schemeClr val="tx1"/>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6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N</a:t>
                      </a:r>
                      <a:r>
                        <a:rPr kumimoji="0" lang="ja-JP" altLang="en-US" sz="2000" b="0" i="0" u="none" strike="noStrike" cap="none" normalizeH="0" baseline="0" smtClean="0">
                          <a:ln>
                            <a:noFill/>
                          </a:ln>
                          <a:solidFill>
                            <a:schemeClr val="tx1"/>
                          </a:solidFill>
                          <a:effectLst/>
                          <a:latin typeface="Candara" pitchFamily="34" charset="0"/>
                          <a:ea typeface="HGP明朝E" pitchFamily="18" charset="-128"/>
                        </a:rPr>
                        <a:t>にする　</a:t>
                      </a: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N</a:t>
                      </a:r>
                      <a:r>
                        <a:rPr kumimoji="0" lang="ja-JP" altLang="en-US" sz="2000" b="0" i="0" u="none" strike="noStrike" cap="none" normalizeH="0" baseline="0" smtClean="0">
                          <a:ln>
                            <a:noFill/>
                          </a:ln>
                          <a:solidFill>
                            <a:schemeClr val="tx1"/>
                          </a:solidFill>
                          <a:effectLst/>
                          <a:latin typeface="Candara" pitchFamily="34" charset="0"/>
                          <a:ea typeface="HGP明朝E" pitchFamily="18" charset="-128"/>
                        </a:rPr>
                        <a:t>になる（変化）</a:t>
                      </a:r>
                      <a:endParaRPr kumimoji="0" lang="ja-JP" altLang="en-US" sz="2000" b="0" i="0" u="none" strike="noStrike" cap="none" normalizeH="0" baseline="0" smtClean="0">
                        <a:ln>
                          <a:noFill/>
                        </a:ln>
                        <a:solidFill>
                          <a:schemeClr val="tx1"/>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13</a:t>
                      </a:r>
                      <a:endParaRPr kumimoji="0" lang="ja-JP" altLang="ja-JP" sz="2000" b="0" i="0" u="none" strike="noStrike" cap="none" normalizeH="0" baseline="0" smtClean="0">
                        <a:ln>
                          <a:noFill/>
                        </a:ln>
                        <a:solidFill>
                          <a:schemeClr val="tx1"/>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71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chemeClr val="tx1"/>
                          </a:solidFill>
                          <a:effectLst/>
                          <a:latin typeface="Candara" pitchFamily="34" charset="0"/>
                          <a:ea typeface="HGP明朝E" pitchFamily="18" charset="-128"/>
                        </a:rPr>
                        <a:t>入る場所と使用する。「乗る」「入る」動詞には「に」を使用する</a:t>
                      </a:r>
                      <a:endParaRPr kumimoji="0" lang="ja-JP" altLang="en-US" sz="2000" b="0" i="0" u="none" strike="noStrike" cap="none" normalizeH="0" baseline="0" smtClean="0">
                        <a:ln>
                          <a:noFill/>
                        </a:ln>
                        <a:solidFill>
                          <a:schemeClr val="tx1"/>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1</a:t>
                      </a:r>
                      <a:endParaRPr kumimoji="0" lang="ja-JP" altLang="ja-JP" sz="2000" b="0" i="0" u="none" strike="noStrike" cap="none" normalizeH="0" baseline="0" smtClean="0">
                        <a:ln>
                          <a:noFill/>
                        </a:ln>
                        <a:solidFill>
                          <a:schemeClr val="tx1"/>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3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chemeClr val="tx1"/>
                          </a:solidFill>
                          <a:effectLst/>
                          <a:latin typeface="Candara" pitchFamily="34" charset="0"/>
                          <a:ea typeface="HGP明朝E" pitchFamily="18" charset="-128"/>
                        </a:rPr>
                        <a:t>特定の動詞と一緒に使用する「入る」「合格する」、「会う」、「参加」</a:t>
                      </a:r>
                      <a:endParaRPr kumimoji="0" lang="ja-JP" altLang="en-US" sz="2000" b="0" i="0" u="none" strike="noStrike" cap="none" normalizeH="0" baseline="0" smtClean="0">
                        <a:ln>
                          <a:noFill/>
                        </a:ln>
                        <a:solidFill>
                          <a:schemeClr val="tx1"/>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16</a:t>
                      </a:r>
                      <a:endParaRPr kumimoji="0" lang="ja-JP" altLang="ja-JP" sz="2000" b="0" i="0" u="none" strike="noStrike" cap="none" normalizeH="0" baseline="0" smtClean="0">
                        <a:ln>
                          <a:noFill/>
                        </a:ln>
                        <a:solidFill>
                          <a:schemeClr val="tx1"/>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36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chemeClr val="tx1"/>
                          </a:solidFill>
                          <a:effectLst/>
                          <a:latin typeface="Candara" pitchFamily="34" charset="0"/>
                          <a:ea typeface="HGP明朝E" pitchFamily="18" charset="-128"/>
                        </a:rPr>
                        <a:t>「入る」「忘れる」では、場所を特定するのに使用する</a:t>
                      </a:r>
                      <a:endParaRPr kumimoji="0" lang="ja-JP" altLang="en-US" sz="2000" b="0" i="0" u="none" strike="noStrike" cap="none" normalizeH="0" baseline="0" smtClean="0">
                        <a:ln>
                          <a:noFill/>
                        </a:ln>
                        <a:solidFill>
                          <a:schemeClr val="tx1"/>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1</a:t>
                      </a:r>
                      <a:endParaRPr kumimoji="0" lang="ja-JP" altLang="ja-JP" sz="2000" b="0" i="0" u="none" strike="noStrike" cap="none" normalizeH="0" baseline="0" smtClean="0">
                        <a:ln>
                          <a:noFill/>
                        </a:ln>
                        <a:solidFill>
                          <a:schemeClr val="tx1"/>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03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chemeClr val="tx1"/>
                          </a:solidFill>
                          <a:effectLst/>
                          <a:latin typeface="Candara" pitchFamily="34" charset="0"/>
                          <a:ea typeface="HGP明朝E" pitchFamily="18" charset="-128"/>
                        </a:rPr>
                        <a:t>「に」は時間特定に使用されるため、「間に合う」「遅れる」動詞と共起する。「約束の時間に遅れる」</a:t>
                      </a:r>
                      <a:endParaRPr kumimoji="0" lang="ja-JP" altLang="en-US" sz="2000" b="0" i="0" u="none" strike="noStrike" cap="none" normalizeH="0" baseline="0" smtClean="0">
                        <a:ln>
                          <a:noFill/>
                        </a:ln>
                        <a:solidFill>
                          <a:schemeClr val="tx1"/>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3</a:t>
                      </a:r>
                      <a:endParaRPr kumimoji="0" lang="ja-JP" altLang="ja-JP" sz="2000" b="0" i="0" u="none" strike="noStrike" cap="none" normalizeH="0" baseline="0" smtClean="0">
                        <a:ln>
                          <a:noFill/>
                        </a:ln>
                        <a:solidFill>
                          <a:schemeClr val="tx1"/>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11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chemeClr val="tx1"/>
                          </a:solidFill>
                          <a:effectLst/>
                          <a:latin typeface="Candara" pitchFamily="34" charset="0"/>
                          <a:ea typeface="HGP明朝E" pitchFamily="18" charset="-128"/>
                        </a:rPr>
                        <a:t>共起する名詞が</a:t>
                      </a: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2</a:t>
                      </a:r>
                      <a:r>
                        <a:rPr kumimoji="0" lang="ja-JP" altLang="en-US" sz="2000" b="0" i="0" u="none" strike="noStrike" cap="none" normalizeH="0" baseline="0" smtClean="0">
                          <a:ln>
                            <a:noFill/>
                          </a:ln>
                          <a:solidFill>
                            <a:schemeClr val="tx1"/>
                          </a:solidFill>
                          <a:effectLst/>
                          <a:latin typeface="Candara" pitchFamily="34" charset="0"/>
                          <a:ea typeface="HGP明朝E" pitchFamily="18" charset="-128"/>
                        </a:rPr>
                        <a:t>つある場合。「言う」「伝える」「謝る」のような動詞</a:t>
                      </a:r>
                      <a:endParaRPr kumimoji="0" lang="ja-JP" altLang="en-US" sz="2000" b="0" i="0" u="none" strike="noStrike" cap="none" normalizeH="0" baseline="0" smtClean="0">
                        <a:ln>
                          <a:noFill/>
                        </a:ln>
                        <a:solidFill>
                          <a:schemeClr val="tx1"/>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4</a:t>
                      </a:r>
                      <a:endParaRPr kumimoji="0" lang="ja-JP" altLang="ja-JP" sz="2000" b="0" i="0" u="none" strike="noStrike" cap="none" normalizeH="0" baseline="0" smtClean="0">
                        <a:ln>
                          <a:noFill/>
                        </a:ln>
                        <a:solidFill>
                          <a:schemeClr val="tx1"/>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 name="タイトル 2"/>
          <p:cNvSpPr>
            <a:spLocks noGrp="1"/>
          </p:cNvSpPr>
          <p:nvPr>
            <p:ph type="title"/>
          </p:nvPr>
        </p:nvSpPr>
        <p:spPr>
          <a:xfrm>
            <a:off x="323850" y="188913"/>
            <a:ext cx="8229600" cy="1506537"/>
          </a:xfrm>
        </p:spPr>
        <p:txBody>
          <a:bodyPr rtlCol="0">
            <a:normAutofit fontScale="90000"/>
          </a:bodyPr>
          <a:lstStyle/>
          <a:p>
            <a:pPr algn="l">
              <a:defRPr/>
            </a:pPr>
            <a:r>
              <a:rPr lang="en-US" altLang="ja-JP" dirty="0">
                <a:solidFill>
                  <a:schemeClr val="tx1"/>
                </a:solidFill>
                <a:latin typeface="Century" pitchFamily="18" charset="0"/>
                <a:ea typeface="ＭＳ 明朝" pitchFamily="17" charset="-128"/>
                <a:cs typeface="Arial" pitchFamily="34" charset="0"/>
              </a:rPr>
              <a:t/>
            </a:r>
            <a:br>
              <a:rPr lang="en-US" altLang="ja-JP" dirty="0">
                <a:solidFill>
                  <a:schemeClr val="tx1"/>
                </a:solidFill>
                <a:latin typeface="Century" pitchFamily="18" charset="0"/>
                <a:ea typeface="ＭＳ 明朝" pitchFamily="17" charset="-128"/>
                <a:cs typeface="Arial" pitchFamily="34" charset="0"/>
              </a:rPr>
            </a:br>
            <a:r>
              <a:rPr lang="ja-JP" altLang="en-US" b="1" dirty="0" smtClean="0">
                <a:solidFill>
                  <a:schemeClr val="bg1"/>
                </a:solidFill>
                <a:latin typeface="Century" pitchFamily="18" charset="0"/>
                <a:ea typeface="ＭＳ 明朝" pitchFamily="17" charset="-128"/>
                <a:cs typeface="Arial" pitchFamily="34" charset="0"/>
              </a:rPr>
              <a:t>②あなたが考える</a:t>
            </a:r>
            <a:r>
              <a:rPr lang="ja-JP" altLang="ja-JP" b="1" dirty="0" smtClean="0">
                <a:solidFill>
                  <a:schemeClr val="bg1"/>
                </a:solidFill>
              </a:rPr>
              <a:t>「</a:t>
            </a:r>
            <a:r>
              <a:rPr lang="ja-JP" altLang="ja-JP" b="1" dirty="0">
                <a:solidFill>
                  <a:schemeClr val="bg1"/>
                </a:solidFill>
              </a:rPr>
              <a:t>に」の用法、</a:t>
            </a:r>
            <a:r>
              <a:rPr lang="ja-JP" altLang="ja-JP" b="1" dirty="0" smtClean="0">
                <a:solidFill>
                  <a:schemeClr val="bg1"/>
                </a:solidFill>
              </a:rPr>
              <a:t>意</a:t>
            </a:r>
            <a:r>
              <a:rPr lang="en-US" altLang="ja-JP" b="1" dirty="0" smtClean="0">
                <a:solidFill>
                  <a:schemeClr val="bg1"/>
                </a:solidFill>
              </a:rPr>
              <a:t/>
            </a:r>
            <a:br>
              <a:rPr lang="en-US" altLang="ja-JP" b="1" dirty="0" smtClean="0">
                <a:solidFill>
                  <a:schemeClr val="bg1"/>
                </a:solidFill>
              </a:rPr>
            </a:br>
            <a:r>
              <a:rPr lang="ja-JP" altLang="en-US" b="1" dirty="0" smtClean="0">
                <a:solidFill>
                  <a:schemeClr val="bg2">
                    <a:lumMod val="10000"/>
                  </a:schemeClr>
                </a:solidFill>
              </a:rPr>
              <a:t>表</a:t>
            </a:r>
            <a:r>
              <a:rPr lang="en-US" altLang="ja-JP" b="1" dirty="0" smtClean="0">
                <a:solidFill>
                  <a:schemeClr val="bg2">
                    <a:lumMod val="10000"/>
                  </a:schemeClr>
                </a:solidFill>
              </a:rPr>
              <a:t>7</a:t>
            </a:r>
            <a:r>
              <a:rPr lang="ja-JP" altLang="en-US" b="1" dirty="0" smtClean="0">
                <a:solidFill>
                  <a:schemeClr val="bg2">
                    <a:lumMod val="10000"/>
                  </a:schemeClr>
                </a:solidFill>
              </a:rPr>
              <a:t>：</a:t>
            </a:r>
            <a:endParaRPr lang="ja-JP" altLang="en-US"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8F561AD-6B82-45AD-BF14-CAA69D333846}" type="slidenum">
              <a:rPr lang="ja-JP" altLang="en-US"/>
              <a:pPr/>
              <a:t>22</a:t>
            </a:fld>
            <a:endParaRPr lang="en-US" altLang="ja-JP"/>
          </a:p>
        </p:txBody>
      </p:sp>
      <p:sp>
        <p:nvSpPr>
          <p:cNvPr id="2" name="コンテンツ プレースホルダー 1"/>
          <p:cNvSpPr>
            <a:spLocks noGrp="1"/>
          </p:cNvSpPr>
          <p:nvPr>
            <p:ph idx="1"/>
          </p:nvPr>
        </p:nvSpPr>
        <p:spPr/>
        <p:txBody>
          <a:bodyPr rtlCol="0">
            <a:normAutofit fontScale="92500"/>
          </a:bodyPr>
          <a:lstStyle/>
          <a:p>
            <a:pPr marL="274320" indent="-274320" fontAlgn="auto">
              <a:spcAft>
                <a:spcPts val="0"/>
              </a:spcAft>
              <a:buFont typeface="Wingdings" pitchFamily="2" charset="2"/>
              <a:buChar char="l"/>
              <a:defRPr/>
            </a:pPr>
            <a:r>
              <a:rPr lang="ja-JP" altLang="ja-JP" dirty="0" smtClean="0">
                <a:solidFill>
                  <a:schemeClr val="tx1"/>
                </a:solidFill>
              </a:rPr>
              <a:t>「</a:t>
            </a:r>
            <a:r>
              <a:rPr lang="ja-JP" altLang="ja-JP" dirty="0">
                <a:solidFill>
                  <a:schemeClr val="tx1"/>
                </a:solidFill>
              </a:rPr>
              <a:t>移動」「受け身」「使役」「授与者の主体」「受益者」「目的</a:t>
            </a:r>
            <a:r>
              <a:rPr lang="ja-JP" altLang="ja-JP" dirty="0" smtClean="0">
                <a:solidFill>
                  <a:schemeClr val="tx1"/>
                </a:solidFill>
              </a:rPr>
              <a:t>」</a:t>
            </a:r>
            <a:endParaRPr lang="en-US" altLang="ja-JP" dirty="0" smtClean="0">
              <a:solidFill>
                <a:schemeClr val="tx1"/>
              </a:solidFill>
            </a:endParaRPr>
          </a:p>
          <a:p>
            <a:pPr marL="0" indent="0" fontAlgn="auto">
              <a:spcAft>
                <a:spcPts val="0"/>
              </a:spcAft>
              <a:buFont typeface="Symbol" pitchFamily="18" charset="2"/>
              <a:buNone/>
              <a:defRPr/>
            </a:pPr>
            <a:r>
              <a:rPr lang="ja-JP" altLang="en-US" dirty="0">
                <a:solidFill>
                  <a:schemeClr val="tx1"/>
                </a:solidFill>
              </a:rPr>
              <a:t>理解</a:t>
            </a:r>
            <a:r>
              <a:rPr lang="ja-JP" altLang="en-US" dirty="0" smtClean="0">
                <a:solidFill>
                  <a:schemeClr val="tx1"/>
                </a:solidFill>
              </a:rPr>
              <a:t>して</a:t>
            </a:r>
            <a:r>
              <a:rPr lang="ja-JP" altLang="en-US" dirty="0">
                <a:solidFill>
                  <a:schemeClr val="tx1"/>
                </a:solidFill>
              </a:rPr>
              <a:t>おり、</a:t>
            </a:r>
            <a:r>
              <a:rPr lang="ja-JP" altLang="en-US" dirty="0" smtClean="0">
                <a:solidFill>
                  <a:schemeClr val="tx1"/>
                </a:solidFill>
              </a:rPr>
              <a:t>作文における正用率も高い。</a:t>
            </a:r>
            <a:endParaRPr lang="en-US" altLang="ja-JP" dirty="0">
              <a:solidFill>
                <a:schemeClr val="tx1"/>
              </a:solidFill>
            </a:endParaRPr>
          </a:p>
          <a:p>
            <a:pPr marL="274320" indent="-274320" fontAlgn="auto">
              <a:spcAft>
                <a:spcPts val="0"/>
              </a:spcAft>
              <a:buFont typeface="Wingdings" pitchFamily="2" charset="2"/>
              <a:buChar char="l"/>
              <a:defRPr/>
            </a:pPr>
            <a:r>
              <a:rPr lang="ja-JP" altLang="ja-JP" dirty="0" smtClean="0">
                <a:solidFill>
                  <a:schemeClr val="tx1"/>
                </a:solidFill>
              </a:rPr>
              <a:t>「</a:t>
            </a:r>
            <a:r>
              <a:rPr lang="ja-JP" altLang="ja-JP" dirty="0">
                <a:solidFill>
                  <a:schemeClr val="tx1"/>
                </a:solidFill>
              </a:rPr>
              <a:t>会う</a:t>
            </a:r>
            <a:r>
              <a:rPr lang="ja-JP" altLang="ja-JP" dirty="0" smtClean="0">
                <a:solidFill>
                  <a:schemeClr val="tx1"/>
                </a:solidFill>
              </a:rPr>
              <a:t>」（</a:t>
            </a:r>
            <a:r>
              <a:rPr lang="ja-JP" altLang="ja-JP" dirty="0">
                <a:solidFill>
                  <a:schemeClr val="tx1"/>
                </a:solidFill>
              </a:rPr>
              <a:t>相手）、「合格する</a:t>
            </a:r>
            <a:r>
              <a:rPr lang="ja-JP" altLang="ja-JP" dirty="0" smtClean="0">
                <a:solidFill>
                  <a:schemeClr val="tx1"/>
                </a:solidFill>
              </a:rPr>
              <a:t>」（</a:t>
            </a:r>
            <a:r>
              <a:rPr lang="ja-JP" altLang="ja-JP" dirty="0">
                <a:solidFill>
                  <a:schemeClr val="tx1"/>
                </a:solidFill>
              </a:rPr>
              <a:t>対象）、「乗る」「入る</a:t>
            </a:r>
            <a:r>
              <a:rPr lang="ja-JP" altLang="ja-JP" dirty="0" smtClean="0">
                <a:solidFill>
                  <a:schemeClr val="tx1"/>
                </a:solidFill>
              </a:rPr>
              <a:t>」（</a:t>
            </a:r>
            <a:r>
              <a:rPr lang="ja-JP" altLang="ja-JP" dirty="0">
                <a:solidFill>
                  <a:schemeClr val="tx1"/>
                </a:solidFill>
              </a:rPr>
              <a:t>着点</a:t>
            </a:r>
            <a:r>
              <a:rPr lang="ja-JP" altLang="ja-JP" dirty="0" smtClean="0">
                <a:solidFill>
                  <a:schemeClr val="tx1"/>
                </a:solidFill>
              </a:rPr>
              <a:t>）</a:t>
            </a:r>
            <a:r>
              <a:rPr lang="ja-JP" altLang="en-US" dirty="0" smtClean="0">
                <a:solidFill>
                  <a:schemeClr val="tx1"/>
                </a:solidFill>
              </a:rPr>
              <a:t>：</a:t>
            </a:r>
            <a:endParaRPr lang="en-US" altLang="ja-JP" dirty="0" smtClean="0">
              <a:solidFill>
                <a:schemeClr val="tx1"/>
              </a:solidFill>
            </a:endParaRPr>
          </a:p>
          <a:p>
            <a:pPr marL="0" indent="0" fontAlgn="auto">
              <a:spcAft>
                <a:spcPts val="0"/>
              </a:spcAft>
              <a:buFont typeface="Symbol" pitchFamily="18" charset="2"/>
              <a:buNone/>
              <a:defRPr/>
            </a:pPr>
            <a:r>
              <a:rPr lang="ja-JP" altLang="ja-JP" dirty="0" smtClean="0">
                <a:solidFill>
                  <a:schemeClr val="tx1"/>
                </a:solidFill>
              </a:rPr>
              <a:t>学習者</a:t>
            </a:r>
            <a:r>
              <a:rPr lang="ja-JP" altLang="ja-JP" dirty="0">
                <a:solidFill>
                  <a:schemeClr val="tx1"/>
                </a:solidFill>
              </a:rPr>
              <a:t>はこれらの動詞を特定の物として、「に」と共起すると暗記していると考えられる</a:t>
            </a:r>
            <a:r>
              <a:rPr lang="ja-JP" altLang="ja-JP" dirty="0" smtClean="0">
                <a:solidFill>
                  <a:schemeClr val="tx1"/>
                </a:solidFill>
              </a:rPr>
              <a:t>。</a:t>
            </a:r>
            <a:endParaRPr lang="en-US" altLang="ja-JP" dirty="0" smtClean="0">
              <a:solidFill>
                <a:schemeClr val="tx1"/>
              </a:solidFill>
            </a:endParaRPr>
          </a:p>
          <a:p>
            <a:pPr marL="274320" indent="-274320" fontAlgn="auto">
              <a:spcAft>
                <a:spcPts val="0"/>
              </a:spcAft>
              <a:buFont typeface="Wingdings" pitchFamily="2" charset="2"/>
              <a:buChar char="l"/>
              <a:defRPr/>
            </a:pPr>
            <a:r>
              <a:rPr lang="ja-JP" altLang="ja-JP" dirty="0" smtClean="0">
                <a:solidFill>
                  <a:schemeClr val="tx1"/>
                </a:solidFill>
              </a:rPr>
              <a:t>「</a:t>
            </a:r>
            <a:r>
              <a:rPr lang="ja-JP" altLang="ja-JP" dirty="0">
                <a:solidFill>
                  <a:schemeClr val="tx1"/>
                </a:solidFill>
              </a:rPr>
              <a:t>合格する」「参加する」「賛成する」類の動詞は学習者の母語においても、「に」に相当する「前置詞」が必ず使用され、学習者は母語訳に依存しても、習得の障害となる要因がないにもかかわらず、「を」と混同する学習者が多い。</a:t>
            </a:r>
          </a:p>
          <a:p>
            <a:pPr marL="274320" indent="-274320" fontAlgn="auto">
              <a:spcAft>
                <a:spcPts val="0"/>
              </a:spcAft>
              <a:buFont typeface="Wingdings" pitchFamily="2" charset="2"/>
              <a:buChar char="l"/>
              <a:defRPr/>
            </a:pPr>
            <a:endParaRPr lang="en-US" altLang="ja-JP" dirty="0">
              <a:solidFill>
                <a:schemeClr val="tx1"/>
              </a:solidFill>
            </a:endParaRPr>
          </a:p>
          <a:p>
            <a:pPr marL="274320" indent="-274320" fontAlgn="auto">
              <a:spcAft>
                <a:spcPts val="0"/>
              </a:spcAft>
              <a:defRPr/>
            </a:pPr>
            <a:endParaRPr lang="ja-JP" altLang="en-US" dirty="0"/>
          </a:p>
        </p:txBody>
      </p:sp>
      <p:sp>
        <p:nvSpPr>
          <p:cNvPr id="34818" name="タイトル 2"/>
          <p:cNvSpPr>
            <a:spLocks noGrp="1"/>
          </p:cNvSpPr>
          <p:nvPr>
            <p:ph type="title"/>
          </p:nvPr>
        </p:nvSpPr>
        <p:spPr/>
        <p:txBody>
          <a:bodyPr/>
          <a:lstStyle/>
          <a:p>
            <a:pPr algn="l"/>
            <a:r>
              <a:rPr lang="ja-JP" altLang="en-US" smtClean="0"/>
              <a:t>学習者の理解</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F3D7862-1D19-4BBE-825B-C38C65F3BEBF}" type="slidenum">
              <a:rPr lang="ja-JP" altLang="en-US"/>
              <a:pPr/>
              <a:t>23</a:t>
            </a:fld>
            <a:endParaRPr lang="en-US" altLang="ja-JP"/>
          </a:p>
        </p:txBody>
      </p:sp>
      <p:graphicFrame>
        <p:nvGraphicFramePr>
          <p:cNvPr id="4" name="コンテンツ プレースホルダー 3"/>
          <p:cNvGraphicFramePr>
            <a:graphicFrameLocks noGrp="1"/>
          </p:cNvGraphicFramePr>
          <p:nvPr>
            <p:ph idx="1"/>
          </p:nvPr>
        </p:nvGraphicFramePr>
        <p:xfrm>
          <a:off x="323850" y="2133600"/>
          <a:ext cx="8135938" cy="4572000"/>
        </p:xfrm>
        <a:graphic>
          <a:graphicData uri="http://schemas.openxmlformats.org/drawingml/2006/table">
            <a:tbl>
              <a:tblPr/>
              <a:tblGrid>
                <a:gridCol w="7632700"/>
                <a:gridCol w="503238"/>
              </a:tblGrid>
              <a:tr h="2873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chemeClr val="tx1"/>
                          </a:solidFill>
                          <a:effectLst/>
                          <a:latin typeface="HGP明朝E" pitchFamily="18" charset="-128"/>
                          <a:ea typeface="HGP明朝E" pitchFamily="18" charset="-128"/>
                        </a:rPr>
                        <a:t>困難である</a:t>
                      </a:r>
                      <a:endParaRPr kumimoji="0" lang="ja-JP" altLang="en-US"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19</a:t>
                      </a:r>
                      <a:endParaRPr kumimoji="0" lang="ja-JP" altLang="ja-JP"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3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chemeClr val="tx1"/>
                          </a:solidFill>
                          <a:effectLst/>
                          <a:latin typeface="HGP明朝E" pitchFamily="18" charset="-128"/>
                          <a:ea typeface="HGP明朝E" pitchFamily="18" charset="-128"/>
                        </a:rPr>
                        <a:t>時間の幅が広いとき「で」を使用すべきか（時代等）。</a:t>
                      </a:r>
                      <a:endParaRPr kumimoji="0" lang="ja-JP" altLang="en-US"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5</a:t>
                      </a:r>
                      <a:endParaRPr kumimoji="0" lang="ja-JP" altLang="ja-JP"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4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chemeClr val="tx1"/>
                          </a:solidFill>
                          <a:effectLst/>
                          <a:latin typeface="HGP明朝E" pitchFamily="18" charset="-128"/>
                          <a:ea typeface="HGP明朝E" pitchFamily="18" charset="-128"/>
                        </a:rPr>
                        <a:t>「咲く」のような動詞は「で」「に」使用すべきか、理由がわからない。</a:t>
                      </a:r>
                      <a:endParaRPr kumimoji="0" lang="ja-JP" altLang="en-US"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1</a:t>
                      </a:r>
                      <a:endParaRPr kumimoji="0" lang="ja-JP" altLang="ja-JP"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4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chemeClr val="tx1"/>
                          </a:solidFill>
                          <a:effectLst/>
                          <a:latin typeface="HGP明朝E" pitchFamily="18" charset="-128"/>
                          <a:ea typeface="HGP明朝E" pitchFamily="18" charset="-128"/>
                        </a:rPr>
                        <a:t>「待つ」は動きが伴わないのに、「で」を使用する理由がわからない。</a:t>
                      </a:r>
                      <a:endParaRPr kumimoji="0" lang="ja-JP" altLang="en-US"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4</a:t>
                      </a:r>
                      <a:endParaRPr kumimoji="0" lang="ja-JP" altLang="ja-JP"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3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chemeClr val="tx1"/>
                          </a:solidFill>
                          <a:effectLst/>
                          <a:latin typeface="HGP明朝E" pitchFamily="18" charset="-128"/>
                          <a:ea typeface="HGP明朝E" pitchFamily="18" charset="-128"/>
                        </a:rPr>
                        <a:t>「会う」「参加する」「～に間に合う」「に」使用暗記してから問題がない。</a:t>
                      </a:r>
                      <a:endParaRPr kumimoji="0" lang="ja-JP" altLang="en-US"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5</a:t>
                      </a:r>
                      <a:endParaRPr kumimoji="0" lang="ja-JP" altLang="ja-JP"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3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chemeClr val="tx1"/>
                          </a:solidFill>
                          <a:effectLst/>
                          <a:latin typeface="HGP明朝E" pitchFamily="18" charset="-128"/>
                          <a:ea typeface="HGP明朝E" pitchFamily="18" charset="-128"/>
                        </a:rPr>
                        <a:t>「勤める」➝「で」、「登る」「乗る」➝「を」と混同していたが、暗記した。</a:t>
                      </a:r>
                      <a:endParaRPr kumimoji="0" lang="ja-JP" altLang="en-US"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4</a:t>
                      </a:r>
                      <a:endParaRPr kumimoji="0" lang="ja-JP" altLang="ja-JP"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4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chemeClr val="tx1"/>
                          </a:solidFill>
                          <a:effectLst/>
                          <a:latin typeface="HGP明朝E" pitchFamily="18" charset="-128"/>
                          <a:ea typeface="HGP明朝E" pitchFamily="18" charset="-128"/>
                        </a:rPr>
                        <a:t>「入る」「会う」動詞では、「を」の代わりに使用すること。</a:t>
                      </a:r>
                      <a:endParaRPr kumimoji="0" lang="ja-JP" altLang="en-US"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3</a:t>
                      </a:r>
                      <a:endParaRPr kumimoji="0" lang="ja-JP" altLang="ja-JP"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3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chemeClr val="tx1"/>
                          </a:solidFill>
                          <a:effectLst/>
                          <a:latin typeface="HGP明朝E" pitchFamily="18" charset="-128"/>
                          <a:ea typeface="HGP明朝E" pitchFamily="18" charset="-128"/>
                        </a:rPr>
                        <a:t>「試合に出る」「勤める」は動作にもかかわらず、「で」が使用されること。</a:t>
                      </a:r>
                      <a:endParaRPr kumimoji="0" lang="ja-JP" altLang="en-US"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13</a:t>
                      </a:r>
                      <a:endParaRPr kumimoji="0" lang="ja-JP" altLang="ja-JP"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chemeClr val="tx1"/>
                          </a:solidFill>
                          <a:effectLst/>
                          <a:latin typeface="HGP明朝E" pitchFamily="18" charset="-128"/>
                          <a:ea typeface="HGP明朝E" pitchFamily="18" charset="-128"/>
                        </a:rPr>
                        <a:t>「ある」「学校の前で事故があった」「で」の使用理由がわからない。</a:t>
                      </a:r>
                      <a:endParaRPr kumimoji="0" lang="ja-JP" altLang="en-US"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8</a:t>
                      </a:r>
                      <a:endParaRPr kumimoji="0" lang="ja-JP" altLang="ja-JP"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3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chemeClr val="tx1"/>
                          </a:solidFill>
                          <a:effectLst/>
                          <a:latin typeface="HGP明朝E" pitchFamily="18" charset="-128"/>
                          <a:ea typeface="HGP明朝E" pitchFamily="18" charset="-128"/>
                        </a:rPr>
                        <a:t>「に」「で」両方とも使えそうなケースが多い。</a:t>
                      </a:r>
                      <a:endParaRPr kumimoji="0" lang="ja-JP" altLang="en-US"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4</a:t>
                      </a:r>
                      <a:endParaRPr kumimoji="0" lang="ja-JP" altLang="ja-JP"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4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N</a:t>
                      </a:r>
                      <a:r>
                        <a:rPr kumimoji="0" lang="ja-JP" altLang="en-US" sz="2000" b="0" i="0" u="none" strike="noStrike" cap="none" normalizeH="0" baseline="0" smtClean="0">
                          <a:ln>
                            <a:noFill/>
                          </a:ln>
                          <a:solidFill>
                            <a:schemeClr val="tx1"/>
                          </a:solidFill>
                          <a:effectLst/>
                          <a:latin typeface="HGP明朝E" pitchFamily="18" charset="-128"/>
                          <a:ea typeface="HGP明朝E" pitchFamily="18" charset="-128"/>
                        </a:rPr>
                        <a:t>に</a:t>
                      </a: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N</a:t>
                      </a:r>
                      <a:r>
                        <a:rPr kumimoji="0" lang="ja-JP" altLang="en-US" sz="2000" b="0" i="0" u="none" strike="noStrike" cap="none" normalizeH="0" baseline="0" smtClean="0">
                          <a:ln>
                            <a:noFill/>
                          </a:ln>
                          <a:solidFill>
                            <a:schemeClr val="tx1"/>
                          </a:solidFill>
                          <a:effectLst/>
                          <a:latin typeface="HGP明朝E" pitchFamily="18" charset="-128"/>
                          <a:ea typeface="HGP明朝E" pitchFamily="18" charset="-128"/>
                        </a:rPr>
                        <a:t>を</a:t>
                      </a: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V</a:t>
                      </a:r>
                      <a:r>
                        <a:rPr kumimoji="0" lang="ja-JP" altLang="en-US" sz="2000" b="0" i="0" u="none" strike="noStrike" cap="none" normalizeH="0" baseline="0" smtClean="0">
                          <a:ln>
                            <a:noFill/>
                          </a:ln>
                          <a:solidFill>
                            <a:schemeClr val="tx1"/>
                          </a:solidFill>
                          <a:effectLst/>
                          <a:latin typeface="HGP明朝E" pitchFamily="18" charset="-128"/>
                          <a:ea typeface="HGP明朝E" pitchFamily="18" charset="-128"/>
                        </a:rPr>
                        <a:t>　（友達に電話をかける）。</a:t>
                      </a:r>
                      <a:endParaRPr kumimoji="0" lang="ja-JP" altLang="en-US"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1</a:t>
                      </a:r>
                      <a:endParaRPr kumimoji="0" lang="ja-JP" altLang="ja-JP"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4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chemeClr val="tx1"/>
                          </a:solidFill>
                          <a:effectLst/>
                          <a:latin typeface="HGP明朝E" pitchFamily="18" charset="-128"/>
                          <a:ea typeface="HGP明朝E" pitchFamily="18" charset="-128"/>
                        </a:rPr>
                        <a:t>「に」の使用個所が多く、「で」とよく混同する。</a:t>
                      </a:r>
                      <a:endParaRPr kumimoji="0" lang="ja-JP" altLang="en-US"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4</a:t>
                      </a:r>
                      <a:endParaRPr kumimoji="0" lang="ja-JP" altLang="ja-JP"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4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chemeClr val="tx1"/>
                          </a:solidFill>
                          <a:effectLst/>
                          <a:latin typeface="HGP明朝E" pitchFamily="18" charset="-128"/>
                          <a:ea typeface="HGP明朝E" pitchFamily="18" charset="-128"/>
                        </a:rPr>
                        <a:t>「会う」は方向があり、「空港で友達に会う」より➝「空港に友達を会う」。</a:t>
                      </a:r>
                      <a:endParaRPr kumimoji="0" lang="ja-JP" altLang="en-US"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5</a:t>
                      </a:r>
                      <a:endParaRPr kumimoji="0" lang="ja-JP" altLang="ja-JP"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3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chemeClr val="tx1"/>
                          </a:solidFill>
                          <a:effectLst/>
                          <a:latin typeface="HGP明朝E" pitchFamily="18" charset="-128"/>
                          <a:ea typeface="HGP明朝E" pitchFamily="18" charset="-128"/>
                        </a:rPr>
                        <a:t>未習の動詞がとる助詞選択に困難さを感じる。</a:t>
                      </a:r>
                      <a:endParaRPr kumimoji="0" lang="ja-JP" altLang="en-US"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10</a:t>
                      </a:r>
                      <a:endParaRPr kumimoji="0" lang="ja-JP" altLang="ja-JP"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3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chemeClr val="tx1"/>
                          </a:solidFill>
                          <a:effectLst/>
                          <a:latin typeface="HGP明朝E" pitchFamily="18" charset="-128"/>
                          <a:ea typeface="HGP明朝E" pitchFamily="18" charset="-128"/>
                        </a:rPr>
                        <a:t>難しくない。</a:t>
                      </a:r>
                      <a:endParaRPr kumimoji="0" lang="ja-JP" altLang="en-US"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chemeClr val="tx1"/>
                          </a:solidFill>
                          <a:effectLst/>
                          <a:latin typeface="Candara" pitchFamily="34" charset="0"/>
                          <a:ea typeface="HGP明朝E" pitchFamily="18" charset="-128"/>
                        </a:rPr>
                        <a:t>1</a:t>
                      </a:r>
                      <a:endParaRPr kumimoji="0" lang="ja-JP" altLang="ja-JP" sz="2000" b="0" i="0" u="none" strike="noStrike" cap="none" normalizeH="0" baseline="0" smtClean="0">
                        <a:ln>
                          <a:noFill/>
                        </a:ln>
                        <a:solidFill>
                          <a:schemeClr val="tx1"/>
                        </a:solidFill>
                        <a:effectLst/>
                        <a:latin typeface="HGP明朝E" pitchFamily="18" charset="-128"/>
                        <a:ea typeface="HGP明朝E" pitchFamily="18" charset="-128"/>
                        <a:cs typeface="Arial" charset="0"/>
                      </a:endParaRPr>
                    </a:p>
                  </a:txBody>
                  <a:tcPr marL="61629" marR="6162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 name="タイトル 2"/>
          <p:cNvSpPr>
            <a:spLocks noGrp="1"/>
          </p:cNvSpPr>
          <p:nvPr>
            <p:ph type="title"/>
          </p:nvPr>
        </p:nvSpPr>
        <p:spPr>
          <a:xfrm>
            <a:off x="457200" y="338138"/>
            <a:ext cx="8229600" cy="1074737"/>
          </a:xfrm>
        </p:spPr>
        <p:txBody>
          <a:bodyPr rtlCol="0">
            <a:normAutofit fontScale="90000"/>
          </a:bodyPr>
          <a:lstStyle/>
          <a:p>
            <a:pPr algn="l" fontAlgn="auto">
              <a:spcAft>
                <a:spcPts val="0"/>
              </a:spcAft>
              <a:defRPr/>
            </a:pPr>
            <a:r>
              <a:rPr lang="ja-JP" altLang="en-US" dirty="0" smtClean="0"/>
              <a:t>　　　　③</a:t>
            </a:r>
            <a:r>
              <a:rPr lang="ja-JP" altLang="ja-JP" dirty="0" smtClean="0"/>
              <a:t>「</a:t>
            </a:r>
            <a:r>
              <a:rPr lang="ja-JP" altLang="ja-JP" dirty="0"/>
              <a:t>に」</a:t>
            </a:r>
            <a:r>
              <a:rPr lang="ja-JP" altLang="ja-JP" dirty="0" smtClean="0"/>
              <a:t>の</a:t>
            </a:r>
            <a:r>
              <a:rPr lang="ja-JP" altLang="en-US" dirty="0" smtClean="0"/>
              <a:t>習得が</a:t>
            </a:r>
            <a:r>
              <a:rPr lang="ja-JP" altLang="ja-JP" dirty="0" smtClean="0"/>
              <a:t>困難</a:t>
            </a:r>
            <a:r>
              <a:rPr lang="ja-JP" altLang="ja-JP" dirty="0"/>
              <a:t>な</a:t>
            </a:r>
            <a:r>
              <a:rPr lang="ja-JP" altLang="ja-JP" dirty="0" smtClean="0"/>
              <a:t>点</a:t>
            </a:r>
            <a:r>
              <a:rPr lang="en-US" altLang="ja-JP" dirty="0" smtClean="0"/>
              <a:t/>
            </a:r>
            <a:br>
              <a:rPr lang="en-US" altLang="ja-JP" dirty="0" smtClean="0"/>
            </a:br>
            <a:r>
              <a:rPr lang="ja-JP" altLang="en-US" dirty="0"/>
              <a:t>表</a:t>
            </a:r>
            <a:r>
              <a:rPr lang="en-US" altLang="ja-JP" dirty="0" smtClean="0"/>
              <a:t>8</a:t>
            </a:r>
            <a:r>
              <a:rPr lang="ja-JP" altLang="en-US" dirty="0" smtClean="0"/>
              <a:t>：</a:t>
            </a:r>
            <a:endParaRPr lang="ja-JP"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C651BFD-2E22-456C-8DEC-A76819F23314}" type="slidenum">
              <a:rPr lang="ja-JP" altLang="en-US"/>
              <a:pPr/>
              <a:t>24</a:t>
            </a:fld>
            <a:endParaRPr lang="en-US" altLang="ja-JP"/>
          </a:p>
        </p:txBody>
      </p:sp>
      <p:sp>
        <p:nvSpPr>
          <p:cNvPr id="2" name="コンテンツ プレースホルダー 1"/>
          <p:cNvSpPr>
            <a:spLocks noGrp="1"/>
          </p:cNvSpPr>
          <p:nvPr>
            <p:ph idx="1"/>
          </p:nvPr>
        </p:nvSpPr>
        <p:spPr>
          <a:xfrm>
            <a:off x="871538" y="2674938"/>
            <a:ext cx="7804150" cy="3451225"/>
          </a:xfrm>
        </p:spPr>
        <p:txBody>
          <a:bodyPr rtlCol="0">
            <a:normAutofit/>
          </a:bodyPr>
          <a:lstStyle/>
          <a:p>
            <a:pPr marL="0" indent="0" fontAlgn="auto">
              <a:spcAft>
                <a:spcPts val="0"/>
              </a:spcAft>
              <a:buFont typeface="Symbol" pitchFamily="18" charset="2"/>
              <a:buNone/>
              <a:defRPr/>
            </a:pPr>
            <a:endParaRPr lang="en-US" altLang="ja-JP" sz="3600" dirty="0">
              <a:solidFill>
                <a:schemeClr val="tx1"/>
              </a:solidFill>
            </a:endParaRPr>
          </a:p>
          <a:p>
            <a:pPr marL="0" indent="0" fontAlgn="auto">
              <a:spcAft>
                <a:spcPts val="0"/>
              </a:spcAft>
              <a:buFont typeface="Symbol" pitchFamily="18" charset="2"/>
              <a:buNone/>
              <a:defRPr/>
            </a:pPr>
            <a:r>
              <a:rPr lang="ja-JP" altLang="ja-JP" sz="3600" dirty="0" smtClean="0">
                <a:solidFill>
                  <a:schemeClr val="tx1"/>
                </a:solidFill>
              </a:rPr>
              <a:t>①</a:t>
            </a:r>
            <a:r>
              <a:rPr lang="ja-JP" altLang="ja-JP" sz="3600" dirty="0">
                <a:solidFill>
                  <a:schemeClr val="tx1"/>
                </a:solidFill>
              </a:rPr>
              <a:t>「着点」における「で</a:t>
            </a:r>
            <a:r>
              <a:rPr lang="ja-JP" altLang="ja-JP" sz="3600" dirty="0" smtClean="0">
                <a:solidFill>
                  <a:schemeClr val="tx1"/>
                </a:solidFill>
              </a:rPr>
              <a:t>」「</a:t>
            </a:r>
            <a:r>
              <a:rPr lang="ja-JP" altLang="ja-JP" sz="3600" dirty="0">
                <a:solidFill>
                  <a:schemeClr val="tx1"/>
                </a:solidFill>
              </a:rPr>
              <a:t>を」による</a:t>
            </a:r>
            <a:r>
              <a:rPr lang="ja-JP" altLang="ja-JP" sz="3600" dirty="0" smtClean="0">
                <a:solidFill>
                  <a:schemeClr val="tx1"/>
                </a:solidFill>
              </a:rPr>
              <a:t>混同</a:t>
            </a:r>
            <a:endParaRPr lang="en-US" altLang="ja-JP" sz="3600" dirty="0" smtClean="0">
              <a:solidFill>
                <a:schemeClr val="tx1"/>
              </a:solidFill>
            </a:endParaRPr>
          </a:p>
          <a:p>
            <a:pPr marL="0" indent="0" fontAlgn="auto">
              <a:spcAft>
                <a:spcPts val="0"/>
              </a:spcAft>
              <a:buFont typeface="Symbol" pitchFamily="18" charset="2"/>
              <a:buNone/>
              <a:defRPr/>
            </a:pPr>
            <a:r>
              <a:rPr lang="ja-JP" altLang="ja-JP" sz="3600" dirty="0" smtClean="0">
                <a:solidFill>
                  <a:schemeClr val="tx1"/>
                </a:solidFill>
              </a:rPr>
              <a:t>②</a:t>
            </a:r>
            <a:r>
              <a:rPr lang="ja-JP" altLang="ja-JP" sz="3600" dirty="0">
                <a:solidFill>
                  <a:schemeClr val="tx1"/>
                </a:solidFill>
              </a:rPr>
              <a:t>「対象」における「を」の</a:t>
            </a:r>
            <a:r>
              <a:rPr lang="ja-JP" altLang="ja-JP" sz="3600" dirty="0" smtClean="0">
                <a:solidFill>
                  <a:schemeClr val="tx1"/>
                </a:solidFill>
              </a:rPr>
              <a:t>混同</a:t>
            </a:r>
            <a:endParaRPr lang="en-US" altLang="ja-JP" sz="3600" dirty="0" smtClean="0">
              <a:solidFill>
                <a:schemeClr val="tx1"/>
              </a:solidFill>
            </a:endParaRPr>
          </a:p>
          <a:p>
            <a:pPr marL="0" indent="0" fontAlgn="auto">
              <a:spcAft>
                <a:spcPts val="0"/>
              </a:spcAft>
              <a:buFont typeface="Symbol" pitchFamily="18" charset="2"/>
              <a:buNone/>
              <a:defRPr/>
            </a:pPr>
            <a:r>
              <a:rPr lang="ja-JP" altLang="ja-JP" sz="3600" dirty="0" smtClean="0">
                <a:solidFill>
                  <a:schemeClr val="tx1"/>
                </a:solidFill>
              </a:rPr>
              <a:t>③</a:t>
            </a:r>
            <a:r>
              <a:rPr lang="ja-JP" altLang="ja-JP" sz="3600" dirty="0">
                <a:solidFill>
                  <a:schemeClr val="tx1"/>
                </a:solidFill>
              </a:rPr>
              <a:t>「ある」「いる」の</a:t>
            </a:r>
            <a:r>
              <a:rPr lang="ja-JP" altLang="ja-JP" sz="3600" dirty="0" smtClean="0">
                <a:solidFill>
                  <a:schemeClr val="tx1"/>
                </a:solidFill>
              </a:rPr>
              <a:t>動作性</a:t>
            </a:r>
            <a:endParaRPr lang="en-US" altLang="ja-JP" sz="3600" dirty="0" smtClean="0">
              <a:solidFill>
                <a:schemeClr val="tx1"/>
              </a:solidFill>
            </a:endParaRPr>
          </a:p>
          <a:p>
            <a:pPr marL="0" indent="0" fontAlgn="auto">
              <a:spcAft>
                <a:spcPts val="0"/>
              </a:spcAft>
              <a:buFont typeface="Symbol" pitchFamily="18" charset="2"/>
              <a:buNone/>
              <a:defRPr/>
            </a:pPr>
            <a:r>
              <a:rPr lang="ja-JP" altLang="ja-JP" sz="3600" dirty="0" smtClean="0">
                <a:solidFill>
                  <a:schemeClr val="tx1"/>
                </a:solidFill>
              </a:rPr>
              <a:t>④</a:t>
            </a:r>
            <a:r>
              <a:rPr lang="ja-JP" altLang="ja-JP" sz="3600" dirty="0">
                <a:solidFill>
                  <a:schemeClr val="tx1"/>
                </a:solidFill>
              </a:rPr>
              <a:t>「時点」における「に」「で」の</a:t>
            </a:r>
            <a:r>
              <a:rPr lang="ja-JP" altLang="ja-JP" sz="3600" dirty="0" smtClean="0">
                <a:solidFill>
                  <a:schemeClr val="tx1"/>
                </a:solidFill>
              </a:rPr>
              <a:t>混同</a:t>
            </a:r>
            <a:endParaRPr lang="en-US" altLang="ja-JP" sz="3600" dirty="0" smtClean="0">
              <a:solidFill>
                <a:schemeClr val="tx1"/>
              </a:solidFill>
            </a:endParaRPr>
          </a:p>
          <a:p>
            <a:pPr marL="274320" indent="-274320" fontAlgn="auto">
              <a:spcAft>
                <a:spcPts val="0"/>
              </a:spcAft>
              <a:defRPr/>
            </a:pPr>
            <a:endParaRPr lang="en-US" altLang="ja-JP" dirty="0"/>
          </a:p>
          <a:p>
            <a:pPr marL="274320" indent="-274320" fontAlgn="auto">
              <a:spcAft>
                <a:spcPts val="0"/>
              </a:spcAft>
              <a:defRPr/>
            </a:pPr>
            <a:endParaRPr lang="en-US" altLang="ja-JP" dirty="0" smtClean="0"/>
          </a:p>
          <a:p>
            <a:pPr marL="274320" indent="-274320" fontAlgn="auto">
              <a:spcAft>
                <a:spcPts val="0"/>
              </a:spcAft>
              <a:defRPr/>
            </a:pPr>
            <a:endParaRPr lang="ja-JP" altLang="en-US" dirty="0"/>
          </a:p>
        </p:txBody>
      </p:sp>
      <p:sp>
        <p:nvSpPr>
          <p:cNvPr id="36866" name="タイトル 2"/>
          <p:cNvSpPr>
            <a:spLocks noGrp="1"/>
          </p:cNvSpPr>
          <p:nvPr>
            <p:ph type="title"/>
          </p:nvPr>
        </p:nvSpPr>
        <p:spPr/>
        <p:txBody>
          <a:bodyPr/>
          <a:lstStyle/>
          <a:p>
            <a:pPr algn="l"/>
            <a:r>
              <a:rPr lang="ja-JP" altLang="en-US" smtClean="0"/>
              <a:t>「に」習得の困難な点</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6AB2DB9-5ADD-458E-805D-C7FEBB7C5B8E}" type="slidenum">
              <a:rPr lang="ja-JP" altLang="en-US"/>
              <a:pPr/>
              <a:t>25</a:t>
            </a:fld>
            <a:endParaRPr lang="en-US" altLang="ja-JP"/>
          </a:p>
        </p:txBody>
      </p:sp>
      <p:sp>
        <p:nvSpPr>
          <p:cNvPr id="2" name="コンテンツ プレースホルダー 1"/>
          <p:cNvSpPr>
            <a:spLocks noGrp="1"/>
          </p:cNvSpPr>
          <p:nvPr>
            <p:ph idx="1"/>
          </p:nvPr>
        </p:nvSpPr>
        <p:spPr/>
        <p:txBody>
          <a:bodyPr rtlCol="0">
            <a:normAutofit lnSpcReduction="10000"/>
          </a:bodyPr>
          <a:lstStyle/>
          <a:p>
            <a:pPr marL="274320" indent="-274320" fontAlgn="auto">
              <a:spcAft>
                <a:spcPts val="0"/>
              </a:spcAft>
              <a:buFont typeface="Wingdings" pitchFamily="2" charset="2"/>
              <a:buChar char="l"/>
              <a:defRPr/>
            </a:pPr>
            <a:r>
              <a:rPr lang="ja-JP" altLang="ja-JP" dirty="0">
                <a:solidFill>
                  <a:schemeClr val="tx1"/>
                </a:solidFill>
              </a:rPr>
              <a:t>「</a:t>
            </a:r>
            <a:r>
              <a:rPr lang="en-US" altLang="ja-JP" dirty="0">
                <a:solidFill>
                  <a:schemeClr val="tx1"/>
                </a:solidFill>
              </a:rPr>
              <a:t>N</a:t>
            </a:r>
            <a:r>
              <a:rPr lang="ja-JP" altLang="ja-JP" dirty="0">
                <a:solidFill>
                  <a:schemeClr val="tx1"/>
                </a:solidFill>
              </a:rPr>
              <a:t>で</a:t>
            </a:r>
            <a:r>
              <a:rPr lang="en-US" altLang="ja-JP" dirty="0">
                <a:solidFill>
                  <a:schemeClr val="tx1"/>
                </a:solidFill>
              </a:rPr>
              <a:t>N</a:t>
            </a:r>
            <a:r>
              <a:rPr lang="ja-JP" altLang="ja-JP" dirty="0">
                <a:solidFill>
                  <a:schemeClr val="tx1"/>
                </a:solidFill>
              </a:rPr>
              <a:t>に会う」の文型が難しく、「</a:t>
            </a:r>
            <a:r>
              <a:rPr lang="en-US" altLang="ja-JP" dirty="0">
                <a:solidFill>
                  <a:schemeClr val="tx1"/>
                </a:solidFill>
              </a:rPr>
              <a:t>N</a:t>
            </a:r>
            <a:r>
              <a:rPr lang="ja-JP" altLang="ja-JP" dirty="0">
                <a:solidFill>
                  <a:schemeClr val="tx1"/>
                </a:solidFill>
              </a:rPr>
              <a:t>に</a:t>
            </a:r>
            <a:r>
              <a:rPr lang="en-US" altLang="ja-JP" dirty="0">
                <a:solidFill>
                  <a:schemeClr val="tx1"/>
                </a:solidFill>
              </a:rPr>
              <a:t>N</a:t>
            </a:r>
            <a:r>
              <a:rPr lang="ja-JP" altLang="ja-JP" dirty="0">
                <a:solidFill>
                  <a:schemeClr val="tx1"/>
                </a:solidFill>
              </a:rPr>
              <a:t>に会う」の方が自然で</a:t>
            </a:r>
            <a:r>
              <a:rPr lang="ja-JP" altLang="ja-JP" dirty="0" smtClean="0">
                <a:solidFill>
                  <a:schemeClr val="tx1"/>
                </a:solidFill>
              </a:rPr>
              <a:t>ある</a:t>
            </a:r>
            <a:r>
              <a:rPr lang="ja-JP" altLang="en-US" dirty="0" smtClean="0">
                <a:solidFill>
                  <a:schemeClr val="tx1"/>
                </a:solidFill>
              </a:rPr>
              <a:t>。</a:t>
            </a:r>
            <a:endParaRPr lang="en-US" altLang="ja-JP" dirty="0" smtClean="0">
              <a:solidFill>
                <a:schemeClr val="tx1"/>
              </a:solidFill>
            </a:endParaRPr>
          </a:p>
          <a:p>
            <a:pPr marL="274320" indent="-274320" fontAlgn="auto">
              <a:spcAft>
                <a:spcPts val="0"/>
              </a:spcAft>
              <a:buFont typeface="Wingdings" pitchFamily="2" charset="2"/>
              <a:buChar char="l"/>
              <a:defRPr/>
            </a:pPr>
            <a:r>
              <a:rPr lang="ja-JP" altLang="en-US" dirty="0" smtClean="0">
                <a:solidFill>
                  <a:schemeClr val="tx1"/>
                </a:solidFill>
              </a:rPr>
              <a:t>学習者の</a:t>
            </a:r>
            <a:r>
              <a:rPr lang="ja-JP" altLang="ja-JP" dirty="0" smtClean="0">
                <a:solidFill>
                  <a:schemeClr val="tx1"/>
                </a:solidFill>
              </a:rPr>
              <a:t>説明</a:t>
            </a:r>
            <a:r>
              <a:rPr lang="ja-JP" altLang="en-US" dirty="0" smtClean="0">
                <a:solidFill>
                  <a:schemeClr val="tx1"/>
                </a:solidFill>
              </a:rPr>
              <a:t>：</a:t>
            </a:r>
            <a:r>
              <a:rPr lang="ja-JP" altLang="ja-JP" dirty="0" smtClean="0">
                <a:solidFill>
                  <a:schemeClr val="tx1"/>
                </a:solidFill>
              </a:rPr>
              <a:t>「</a:t>
            </a:r>
            <a:r>
              <a:rPr lang="ja-JP" altLang="ja-JP" dirty="0">
                <a:solidFill>
                  <a:schemeClr val="tx1"/>
                </a:solidFill>
              </a:rPr>
              <a:t>空港で友人に会う」のような文型では、「会う」場所は「移動の結果」であるため、「方格」で使用される「に」を使用す</a:t>
            </a:r>
            <a:r>
              <a:rPr lang="ja-JP" altLang="ja-JP" dirty="0" smtClean="0">
                <a:solidFill>
                  <a:schemeClr val="tx1"/>
                </a:solidFill>
              </a:rPr>
              <a:t>べき</a:t>
            </a:r>
            <a:r>
              <a:rPr lang="ja-JP" altLang="en-US" dirty="0" smtClean="0">
                <a:solidFill>
                  <a:schemeClr val="tx1"/>
                </a:solidFill>
              </a:rPr>
              <a:t>。</a:t>
            </a:r>
            <a:endParaRPr lang="en-US" altLang="ja-JP" dirty="0" smtClean="0">
              <a:solidFill>
                <a:schemeClr val="tx1"/>
              </a:solidFill>
            </a:endParaRPr>
          </a:p>
          <a:p>
            <a:pPr marL="274320" indent="-274320" fontAlgn="auto">
              <a:spcAft>
                <a:spcPts val="0"/>
              </a:spcAft>
              <a:buFont typeface="Wingdings" pitchFamily="2" charset="2"/>
              <a:buChar char="l"/>
              <a:defRPr/>
            </a:pPr>
            <a:r>
              <a:rPr lang="ja-JP" altLang="en-US" dirty="0" smtClean="0">
                <a:solidFill>
                  <a:schemeClr val="tx1"/>
                </a:solidFill>
              </a:rPr>
              <a:t>考察：</a:t>
            </a:r>
            <a:r>
              <a:rPr lang="ja-JP" altLang="ja-JP" dirty="0" smtClean="0">
                <a:solidFill>
                  <a:schemeClr val="tx1"/>
                </a:solidFill>
              </a:rPr>
              <a:t>「</a:t>
            </a:r>
            <a:r>
              <a:rPr lang="ja-JP" altLang="ja-JP" dirty="0">
                <a:solidFill>
                  <a:schemeClr val="tx1"/>
                </a:solidFill>
              </a:rPr>
              <a:t>移動経過」に着目し、「会う場所」を「移動到達点」として認識していると考えられる</a:t>
            </a:r>
            <a:r>
              <a:rPr lang="ja-JP" altLang="ja-JP" dirty="0" smtClean="0">
                <a:solidFill>
                  <a:schemeClr val="tx1"/>
                </a:solidFill>
              </a:rPr>
              <a:t>。</a:t>
            </a:r>
            <a:r>
              <a:rPr lang="ja-JP" altLang="en-US" dirty="0" smtClean="0">
                <a:solidFill>
                  <a:schemeClr val="tx1"/>
                </a:solidFill>
              </a:rPr>
              <a:t>この類の「に」誤用には</a:t>
            </a:r>
            <a:r>
              <a:rPr lang="ja-JP" altLang="ja-JP" dirty="0" smtClean="0">
                <a:solidFill>
                  <a:schemeClr val="tx1"/>
                </a:solidFill>
              </a:rPr>
              <a:t>学習者</a:t>
            </a:r>
            <a:r>
              <a:rPr lang="ja-JP" altLang="ja-JP" dirty="0">
                <a:solidFill>
                  <a:schemeClr val="tx1"/>
                </a:solidFill>
              </a:rPr>
              <a:t>が着目している移動の経過が原因であると考えられる。</a:t>
            </a:r>
          </a:p>
          <a:p>
            <a:pPr marL="274320" indent="-274320" fontAlgn="auto">
              <a:spcAft>
                <a:spcPts val="0"/>
              </a:spcAft>
              <a:defRPr/>
            </a:pPr>
            <a:endParaRPr lang="ja-JP" altLang="en-US" dirty="0"/>
          </a:p>
        </p:txBody>
      </p:sp>
      <p:sp>
        <p:nvSpPr>
          <p:cNvPr id="37890" name="タイトル 2"/>
          <p:cNvSpPr>
            <a:spLocks noGrp="1"/>
          </p:cNvSpPr>
          <p:nvPr>
            <p:ph type="title"/>
          </p:nvPr>
        </p:nvSpPr>
        <p:spPr/>
        <p:txBody>
          <a:bodyPr/>
          <a:lstStyle/>
          <a:p>
            <a:r>
              <a:rPr lang="en-US" altLang="ja-JP" smtClean="0"/>
              <a:t>N</a:t>
            </a:r>
            <a:r>
              <a:rPr lang="ja-JP" altLang="en-US" smtClean="0"/>
              <a:t>で</a:t>
            </a:r>
            <a:r>
              <a:rPr lang="en-US" altLang="ja-JP" smtClean="0"/>
              <a:t>N</a:t>
            </a:r>
            <a:r>
              <a:rPr lang="ja-JP" altLang="en-US" smtClean="0"/>
              <a:t>に会う文型</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8FBE235-1CF2-4851-99A2-AEE4D9E3D0E4}" type="slidenum">
              <a:rPr lang="ja-JP" altLang="en-US"/>
              <a:pPr/>
              <a:t>26</a:t>
            </a:fld>
            <a:endParaRPr lang="en-US" altLang="ja-JP"/>
          </a:p>
        </p:txBody>
      </p:sp>
      <p:graphicFrame>
        <p:nvGraphicFramePr>
          <p:cNvPr id="4" name="コンテンツ プレースホルダー 3"/>
          <p:cNvGraphicFramePr>
            <a:graphicFrameLocks noGrp="1"/>
          </p:cNvGraphicFramePr>
          <p:nvPr>
            <p:ph idx="1"/>
          </p:nvPr>
        </p:nvGraphicFramePr>
        <p:xfrm>
          <a:off x="684213" y="2420938"/>
          <a:ext cx="7775575" cy="3740150"/>
        </p:xfrm>
        <a:graphic>
          <a:graphicData uri="http://schemas.openxmlformats.org/drawingml/2006/table">
            <a:tbl>
              <a:tblPr firstRow="1" firstCol="1" bandRow="1">
                <a:tableStyleId>{5C22544A-7EE6-4342-B048-85BDC9FD1C3A}</a:tableStyleId>
              </a:tblPr>
              <a:tblGrid>
                <a:gridCol w="2897263"/>
                <a:gridCol w="762438"/>
                <a:gridCol w="2821019"/>
                <a:gridCol w="1296144"/>
              </a:tblGrid>
              <a:tr h="360040">
                <a:tc>
                  <a:txBody>
                    <a:bodyPr/>
                    <a:lstStyle/>
                    <a:p>
                      <a:pPr algn="just">
                        <a:spcAft>
                          <a:spcPts val="0"/>
                        </a:spcAft>
                      </a:pPr>
                      <a:r>
                        <a:rPr lang="ja-JP" sz="2000" kern="100" dirty="0">
                          <a:effectLst/>
                        </a:rPr>
                        <a:t>移動到達点</a:t>
                      </a:r>
                      <a:endParaRPr lang="ja-JP" sz="2000" kern="100" dirty="0">
                        <a:effectLst/>
                        <a:latin typeface="Century"/>
                        <a:ea typeface="ＭＳ 明朝"/>
                        <a:cs typeface="Arial"/>
                      </a:endParaRPr>
                    </a:p>
                  </a:txBody>
                  <a:tcPr marL="68580" marR="68580" marT="0" marB="0"/>
                </a:tc>
                <a:tc>
                  <a:txBody>
                    <a:bodyPr/>
                    <a:lstStyle/>
                    <a:p>
                      <a:pPr algn="ctr">
                        <a:spcAft>
                          <a:spcPts val="0"/>
                        </a:spcAft>
                      </a:pPr>
                      <a:r>
                        <a:rPr lang="en-US" sz="2000" kern="100">
                          <a:effectLst/>
                        </a:rPr>
                        <a:t>ila</a:t>
                      </a:r>
                      <a:endParaRPr lang="ja-JP" sz="2000" kern="100">
                        <a:effectLst/>
                        <a:latin typeface="Century"/>
                        <a:ea typeface="ＭＳ 明朝"/>
                        <a:cs typeface="Arial"/>
                      </a:endParaRPr>
                    </a:p>
                  </a:txBody>
                  <a:tcPr marL="68580" marR="68580" marT="0" marB="0"/>
                </a:tc>
                <a:tc>
                  <a:txBody>
                    <a:bodyPr/>
                    <a:lstStyle/>
                    <a:p>
                      <a:pPr algn="just">
                        <a:spcAft>
                          <a:spcPts val="0"/>
                        </a:spcAft>
                      </a:pPr>
                      <a:r>
                        <a:rPr lang="ja-JP" sz="2000" kern="100">
                          <a:effectLst/>
                        </a:rPr>
                        <a:t>存在、</a:t>
                      </a:r>
                      <a:endParaRPr lang="ja-JP" sz="2000" kern="100">
                        <a:effectLst/>
                        <a:latin typeface="Century"/>
                        <a:ea typeface="ＭＳ 明朝"/>
                        <a:cs typeface="Arial"/>
                      </a:endParaRPr>
                    </a:p>
                  </a:txBody>
                  <a:tcPr marL="68580" marR="68580" marT="0" marB="0"/>
                </a:tc>
                <a:tc>
                  <a:txBody>
                    <a:bodyPr/>
                    <a:lstStyle/>
                    <a:p>
                      <a:pPr algn="ctr">
                        <a:spcAft>
                          <a:spcPts val="0"/>
                        </a:spcAft>
                      </a:pPr>
                      <a:r>
                        <a:rPr lang="en-US" sz="2000" kern="100">
                          <a:effectLst/>
                        </a:rPr>
                        <a:t>fi</a:t>
                      </a:r>
                      <a:endParaRPr lang="ja-JP" sz="2000" kern="100">
                        <a:effectLst/>
                        <a:latin typeface="Century"/>
                        <a:ea typeface="ＭＳ 明朝"/>
                        <a:cs typeface="Arial"/>
                      </a:endParaRPr>
                    </a:p>
                  </a:txBody>
                  <a:tcPr marL="68580" marR="68580" marT="0" marB="0"/>
                </a:tc>
              </a:tr>
              <a:tr h="720080">
                <a:tc>
                  <a:txBody>
                    <a:bodyPr/>
                    <a:lstStyle/>
                    <a:p>
                      <a:pPr algn="just">
                        <a:spcAft>
                          <a:spcPts val="0"/>
                        </a:spcAft>
                      </a:pPr>
                      <a:r>
                        <a:rPr lang="ja-JP" sz="2000" kern="100" dirty="0">
                          <a:effectLst/>
                        </a:rPr>
                        <a:t>着点（移動の伴う動詞）</a:t>
                      </a:r>
                      <a:endParaRPr lang="ja-JP" sz="2000" kern="100" dirty="0">
                        <a:effectLst/>
                        <a:latin typeface="Century"/>
                        <a:ea typeface="ＭＳ 明朝"/>
                        <a:cs typeface="Arial"/>
                      </a:endParaRPr>
                    </a:p>
                  </a:txBody>
                  <a:tcPr marL="68580" marR="68580" marT="0" marB="0"/>
                </a:tc>
                <a:tc>
                  <a:txBody>
                    <a:bodyPr/>
                    <a:lstStyle/>
                    <a:p>
                      <a:pPr algn="ctr">
                        <a:spcAft>
                          <a:spcPts val="0"/>
                        </a:spcAft>
                      </a:pPr>
                      <a:r>
                        <a:rPr lang="en-US" sz="2000" kern="100" dirty="0" err="1">
                          <a:effectLst/>
                        </a:rPr>
                        <a:t>ila</a:t>
                      </a:r>
                      <a:endParaRPr lang="ja-JP" sz="2000" kern="100" dirty="0">
                        <a:effectLst/>
                        <a:latin typeface="Century"/>
                        <a:ea typeface="ＭＳ 明朝"/>
                        <a:cs typeface="Arial"/>
                      </a:endParaRPr>
                    </a:p>
                  </a:txBody>
                  <a:tcPr marL="68580" marR="68580" marT="0" marB="0"/>
                </a:tc>
                <a:tc>
                  <a:txBody>
                    <a:bodyPr/>
                    <a:lstStyle/>
                    <a:p>
                      <a:pPr algn="just">
                        <a:spcAft>
                          <a:spcPts val="0"/>
                        </a:spcAft>
                      </a:pPr>
                      <a:r>
                        <a:rPr lang="ja-JP" sz="2000" b="1" kern="100" dirty="0">
                          <a:solidFill>
                            <a:schemeClr val="bg1"/>
                          </a:solidFill>
                          <a:effectLst/>
                        </a:rPr>
                        <a:t>動作</a:t>
                      </a:r>
                      <a:endParaRPr lang="ja-JP" sz="2000" b="1" kern="100" dirty="0">
                        <a:solidFill>
                          <a:schemeClr val="bg1"/>
                        </a:solidFill>
                        <a:effectLst/>
                        <a:latin typeface="Century"/>
                        <a:ea typeface="ＭＳ 明朝"/>
                        <a:cs typeface="Arial"/>
                      </a:endParaRPr>
                    </a:p>
                  </a:txBody>
                  <a:tcPr marL="68580" marR="68580" marT="0" marB="0">
                    <a:solidFill>
                      <a:schemeClr val="accent1">
                        <a:lumMod val="75000"/>
                      </a:schemeClr>
                    </a:solidFill>
                  </a:tcPr>
                </a:tc>
                <a:tc>
                  <a:txBody>
                    <a:bodyPr/>
                    <a:lstStyle/>
                    <a:p>
                      <a:pPr algn="ctr">
                        <a:spcAft>
                          <a:spcPts val="0"/>
                        </a:spcAft>
                      </a:pPr>
                      <a:r>
                        <a:rPr lang="en-US" sz="2000" kern="100">
                          <a:effectLst/>
                        </a:rPr>
                        <a:t>fi</a:t>
                      </a:r>
                      <a:endParaRPr lang="ja-JP" sz="2000" kern="100">
                        <a:effectLst/>
                        <a:latin typeface="Century"/>
                        <a:ea typeface="ＭＳ 明朝"/>
                        <a:cs typeface="Arial"/>
                      </a:endParaRPr>
                    </a:p>
                  </a:txBody>
                  <a:tcPr marL="68580" marR="68580" marT="0" marB="0"/>
                </a:tc>
              </a:tr>
              <a:tr h="360040">
                <a:tc>
                  <a:txBody>
                    <a:bodyPr/>
                    <a:lstStyle/>
                    <a:p>
                      <a:pPr algn="just">
                        <a:spcAft>
                          <a:spcPts val="0"/>
                        </a:spcAft>
                      </a:pPr>
                      <a:r>
                        <a:rPr lang="ja-JP" sz="2000" kern="100">
                          <a:effectLst/>
                        </a:rPr>
                        <a:t>受益者</a:t>
                      </a:r>
                      <a:endParaRPr lang="ja-JP" sz="2000" kern="100">
                        <a:effectLst/>
                        <a:latin typeface="Century"/>
                        <a:ea typeface="ＭＳ 明朝"/>
                        <a:cs typeface="Arial"/>
                      </a:endParaRPr>
                    </a:p>
                  </a:txBody>
                  <a:tcPr marL="68580" marR="68580" marT="0" marB="0"/>
                </a:tc>
                <a:tc>
                  <a:txBody>
                    <a:bodyPr/>
                    <a:lstStyle/>
                    <a:p>
                      <a:pPr algn="ctr">
                        <a:spcAft>
                          <a:spcPts val="0"/>
                        </a:spcAft>
                      </a:pPr>
                      <a:r>
                        <a:rPr lang="en-US" sz="2000" kern="100" dirty="0" err="1">
                          <a:effectLst/>
                        </a:rPr>
                        <a:t>ila</a:t>
                      </a:r>
                      <a:endParaRPr lang="ja-JP" sz="2000" kern="100" dirty="0">
                        <a:effectLst/>
                        <a:latin typeface="Century"/>
                        <a:ea typeface="ＭＳ 明朝"/>
                        <a:cs typeface="Arial"/>
                      </a:endParaRPr>
                    </a:p>
                  </a:txBody>
                  <a:tcPr marL="68580" marR="68580" marT="0" marB="0"/>
                </a:tc>
                <a:tc>
                  <a:txBody>
                    <a:bodyPr/>
                    <a:lstStyle/>
                    <a:p>
                      <a:pPr algn="just">
                        <a:spcAft>
                          <a:spcPts val="0"/>
                        </a:spcAft>
                      </a:pPr>
                      <a:r>
                        <a:rPr lang="ja-JP" sz="2000" b="1" kern="100" dirty="0">
                          <a:solidFill>
                            <a:schemeClr val="bg1"/>
                          </a:solidFill>
                          <a:effectLst/>
                        </a:rPr>
                        <a:t>時点</a:t>
                      </a:r>
                      <a:endParaRPr lang="ja-JP" sz="2000" b="1" kern="100" dirty="0">
                        <a:solidFill>
                          <a:schemeClr val="bg1"/>
                        </a:solidFill>
                        <a:effectLst/>
                        <a:latin typeface="Century"/>
                        <a:ea typeface="ＭＳ 明朝"/>
                        <a:cs typeface="Arial"/>
                      </a:endParaRPr>
                    </a:p>
                  </a:txBody>
                  <a:tcPr marL="68580" marR="68580" marT="0" marB="0">
                    <a:solidFill>
                      <a:schemeClr val="accent1">
                        <a:lumMod val="75000"/>
                      </a:schemeClr>
                    </a:solidFill>
                  </a:tcPr>
                </a:tc>
                <a:tc>
                  <a:txBody>
                    <a:bodyPr/>
                    <a:lstStyle/>
                    <a:p>
                      <a:pPr algn="ctr">
                        <a:spcAft>
                          <a:spcPts val="0"/>
                        </a:spcAft>
                      </a:pPr>
                      <a:r>
                        <a:rPr lang="en-US" sz="2000" kern="100">
                          <a:effectLst/>
                        </a:rPr>
                        <a:t>fi</a:t>
                      </a:r>
                      <a:endParaRPr lang="ja-JP" sz="2000" kern="100">
                        <a:effectLst/>
                        <a:latin typeface="Century"/>
                        <a:ea typeface="ＭＳ 明朝"/>
                        <a:cs typeface="Arial"/>
                      </a:endParaRPr>
                    </a:p>
                  </a:txBody>
                  <a:tcPr marL="68580" marR="68580" marT="0" marB="0"/>
                </a:tc>
              </a:tr>
              <a:tr h="720080">
                <a:tc>
                  <a:txBody>
                    <a:bodyPr/>
                    <a:lstStyle/>
                    <a:p>
                      <a:pPr algn="just">
                        <a:spcAft>
                          <a:spcPts val="0"/>
                        </a:spcAft>
                      </a:pPr>
                      <a:r>
                        <a:rPr lang="ja-JP" sz="2000" kern="100" dirty="0">
                          <a:effectLst/>
                        </a:rPr>
                        <a:t>変化の結果</a:t>
                      </a:r>
                      <a:endParaRPr lang="ja-JP" sz="2000" kern="100" dirty="0">
                        <a:effectLst/>
                        <a:latin typeface="Century"/>
                        <a:ea typeface="ＭＳ 明朝"/>
                        <a:cs typeface="Arial"/>
                      </a:endParaRPr>
                    </a:p>
                  </a:txBody>
                  <a:tcPr marL="68580" marR="68580" marT="0" marB="0"/>
                </a:tc>
                <a:tc>
                  <a:txBody>
                    <a:bodyPr/>
                    <a:lstStyle/>
                    <a:p>
                      <a:pPr algn="ctr">
                        <a:spcAft>
                          <a:spcPts val="0"/>
                        </a:spcAft>
                      </a:pPr>
                      <a:r>
                        <a:rPr lang="en-US" sz="2000" kern="100" dirty="0" err="1">
                          <a:effectLst/>
                        </a:rPr>
                        <a:t>ila</a:t>
                      </a:r>
                      <a:endParaRPr lang="ja-JP" sz="2000" kern="100" dirty="0">
                        <a:effectLst/>
                        <a:latin typeface="Century"/>
                        <a:ea typeface="ＭＳ 明朝"/>
                        <a:cs typeface="Arial"/>
                      </a:endParaRPr>
                    </a:p>
                  </a:txBody>
                  <a:tcPr marL="68580" marR="68580" marT="0" marB="0"/>
                </a:tc>
                <a:tc>
                  <a:txBody>
                    <a:bodyPr/>
                    <a:lstStyle/>
                    <a:p>
                      <a:pPr algn="just">
                        <a:spcAft>
                          <a:spcPts val="0"/>
                        </a:spcAft>
                      </a:pPr>
                      <a:r>
                        <a:rPr lang="ja-JP" sz="2000" b="1" kern="100" dirty="0">
                          <a:solidFill>
                            <a:schemeClr val="bg1"/>
                          </a:solidFill>
                          <a:effectLst/>
                        </a:rPr>
                        <a:t>使役の動作主</a:t>
                      </a:r>
                      <a:endParaRPr lang="ja-JP" sz="2000" b="1" kern="100" dirty="0">
                        <a:solidFill>
                          <a:schemeClr val="bg1"/>
                        </a:solidFill>
                        <a:effectLst/>
                        <a:latin typeface="Century"/>
                        <a:ea typeface="ＭＳ 明朝"/>
                        <a:cs typeface="Arial"/>
                      </a:endParaRPr>
                    </a:p>
                  </a:txBody>
                  <a:tcPr marL="68580" marR="68580" marT="0" marB="0">
                    <a:solidFill>
                      <a:schemeClr val="accent1">
                        <a:lumMod val="75000"/>
                      </a:schemeClr>
                    </a:solidFill>
                  </a:tcPr>
                </a:tc>
                <a:tc>
                  <a:txBody>
                    <a:bodyPr/>
                    <a:lstStyle/>
                    <a:p>
                      <a:pPr algn="ctr">
                        <a:spcAft>
                          <a:spcPts val="0"/>
                        </a:spcAft>
                      </a:pPr>
                      <a:r>
                        <a:rPr lang="ja-JP" sz="2000" kern="100">
                          <a:effectLst/>
                        </a:rPr>
                        <a:t>×</a:t>
                      </a:r>
                      <a:endParaRPr lang="ja-JP" sz="2000" kern="100">
                        <a:effectLst/>
                        <a:latin typeface="Century"/>
                        <a:ea typeface="ＭＳ 明朝"/>
                        <a:cs typeface="Arial"/>
                      </a:endParaRPr>
                    </a:p>
                  </a:txBody>
                  <a:tcPr marL="68580" marR="68580" marT="0" marB="0"/>
                </a:tc>
              </a:tr>
              <a:tr h="360040">
                <a:tc>
                  <a:txBody>
                    <a:bodyPr/>
                    <a:lstStyle/>
                    <a:p>
                      <a:pPr algn="just">
                        <a:spcAft>
                          <a:spcPts val="0"/>
                        </a:spcAft>
                      </a:pPr>
                      <a:r>
                        <a:rPr lang="ja-JP" sz="2000" kern="100">
                          <a:effectLst/>
                        </a:rPr>
                        <a:t>授与者の主体</a:t>
                      </a:r>
                      <a:endParaRPr lang="ja-JP" sz="2000" kern="100">
                        <a:effectLst/>
                        <a:latin typeface="Century"/>
                        <a:ea typeface="ＭＳ 明朝"/>
                        <a:cs typeface="Arial"/>
                      </a:endParaRPr>
                    </a:p>
                  </a:txBody>
                  <a:tcPr marL="68580" marR="68580" marT="0" marB="0"/>
                </a:tc>
                <a:tc>
                  <a:txBody>
                    <a:bodyPr/>
                    <a:lstStyle/>
                    <a:p>
                      <a:pPr algn="ctr">
                        <a:spcAft>
                          <a:spcPts val="0"/>
                        </a:spcAft>
                      </a:pPr>
                      <a:r>
                        <a:rPr lang="en-US" sz="2000" kern="100">
                          <a:effectLst/>
                        </a:rPr>
                        <a:t>men</a:t>
                      </a:r>
                      <a:endParaRPr lang="ja-JP" sz="2000" kern="100">
                        <a:effectLst/>
                        <a:latin typeface="Century"/>
                        <a:ea typeface="ＭＳ 明朝"/>
                        <a:cs typeface="Arial"/>
                      </a:endParaRPr>
                    </a:p>
                  </a:txBody>
                  <a:tcPr marL="68580" marR="68580" marT="0" marB="0"/>
                </a:tc>
                <a:tc>
                  <a:txBody>
                    <a:bodyPr/>
                    <a:lstStyle/>
                    <a:p>
                      <a:pPr algn="just">
                        <a:spcAft>
                          <a:spcPts val="0"/>
                        </a:spcAft>
                      </a:pPr>
                      <a:r>
                        <a:rPr lang="ja-JP" sz="2000" b="1" kern="100" dirty="0">
                          <a:solidFill>
                            <a:schemeClr val="bg1"/>
                          </a:solidFill>
                          <a:effectLst/>
                        </a:rPr>
                        <a:t>対象</a:t>
                      </a:r>
                      <a:endParaRPr lang="ja-JP" sz="2000" b="1" kern="100" dirty="0">
                        <a:solidFill>
                          <a:schemeClr val="bg1"/>
                        </a:solidFill>
                        <a:effectLst/>
                        <a:latin typeface="Century"/>
                        <a:ea typeface="ＭＳ 明朝"/>
                        <a:cs typeface="Arial"/>
                      </a:endParaRPr>
                    </a:p>
                  </a:txBody>
                  <a:tcPr marL="68580" marR="68580" marT="0" marB="0">
                    <a:solidFill>
                      <a:schemeClr val="accent1">
                        <a:lumMod val="75000"/>
                      </a:schemeClr>
                    </a:solidFill>
                  </a:tcPr>
                </a:tc>
                <a:tc>
                  <a:txBody>
                    <a:bodyPr/>
                    <a:lstStyle/>
                    <a:p>
                      <a:pPr algn="ctr">
                        <a:spcAft>
                          <a:spcPts val="0"/>
                        </a:spcAft>
                      </a:pPr>
                      <a:r>
                        <a:rPr lang="ja-JP" sz="2000" kern="100" dirty="0">
                          <a:effectLst/>
                        </a:rPr>
                        <a:t>悩む</a:t>
                      </a:r>
                      <a:r>
                        <a:rPr lang="en-US" sz="2000" kern="100" dirty="0">
                          <a:effectLst/>
                        </a:rPr>
                        <a:t> </a:t>
                      </a:r>
                      <a:r>
                        <a:rPr lang="en-US" sz="2000" kern="100" dirty="0" smtClean="0">
                          <a:effectLst/>
                        </a:rPr>
                        <a:t>men</a:t>
                      </a:r>
                    </a:p>
                    <a:p>
                      <a:pPr algn="ctr">
                        <a:spcAft>
                          <a:spcPts val="0"/>
                        </a:spcAft>
                      </a:pPr>
                      <a:r>
                        <a:rPr lang="ja-JP" sz="2000" kern="100" dirty="0" smtClean="0">
                          <a:effectLst/>
                        </a:rPr>
                        <a:t>賛成</a:t>
                      </a:r>
                      <a:r>
                        <a:rPr lang="en-US" sz="2000" kern="100" dirty="0" smtClean="0">
                          <a:effectLst/>
                        </a:rPr>
                        <a:t> </a:t>
                      </a:r>
                      <a:r>
                        <a:rPr lang="en-US" sz="2000" kern="100" dirty="0" err="1">
                          <a:effectLst/>
                        </a:rPr>
                        <a:t>ala</a:t>
                      </a:r>
                      <a:endParaRPr lang="ja-JP" sz="2000" kern="100" dirty="0">
                        <a:effectLst/>
                        <a:latin typeface="Century"/>
                        <a:ea typeface="ＭＳ 明朝"/>
                        <a:cs typeface="Arial"/>
                      </a:endParaRPr>
                    </a:p>
                  </a:txBody>
                  <a:tcPr marL="68580" marR="68580" marT="0" marB="0"/>
                </a:tc>
              </a:tr>
              <a:tr h="360040">
                <a:tc>
                  <a:txBody>
                    <a:bodyPr/>
                    <a:lstStyle/>
                    <a:p>
                      <a:pPr algn="just">
                        <a:spcAft>
                          <a:spcPts val="0"/>
                        </a:spcAft>
                      </a:pPr>
                      <a:r>
                        <a:rPr lang="ja-JP" sz="2000" kern="100">
                          <a:effectLst/>
                        </a:rPr>
                        <a:t>受け身の動作主</a:t>
                      </a:r>
                      <a:endParaRPr lang="ja-JP" sz="2000" kern="100">
                        <a:effectLst/>
                        <a:latin typeface="Century"/>
                        <a:ea typeface="ＭＳ 明朝"/>
                        <a:cs typeface="Arial"/>
                      </a:endParaRPr>
                    </a:p>
                  </a:txBody>
                  <a:tcPr marL="68580" marR="68580" marT="0" marB="0"/>
                </a:tc>
                <a:tc>
                  <a:txBody>
                    <a:bodyPr/>
                    <a:lstStyle/>
                    <a:p>
                      <a:pPr algn="ctr">
                        <a:spcAft>
                          <a:spcPts val="0"/>
                        </a:spcAft>
                      </a:pPr>
                      <a:r>
                        <a:rPr lang="en-US" sz="2000" kern="100">
                          <a:effectLst/>
                        </a:rPr>
                        <a:t>men</a:t>
                      </a:r>
                      <a:endParaRPr lang="ja-JP" sz="2000" kern="100">
                        <a:effectLst/>
                        <a:latin typeface="Century"/>
                        <a:ea typeface="ＭＳ 明朝"/>
                        <a:cs typeface="Arial"/>
                      </a:endParaRPr>
                    </a:p>
                  </a:txBody>
                  <a:tcPr marL="68580" marR="68580" marT="0" marB="0"/>
                </a:tc>
                <a:tc>
                  <a:txBody>
                    <a:bodyPr/>
                    <a:lstStyle/>
                    <a:p>
                      <a:pPr algn="just">
                        <a:spcAft>
                          <a:spcPts val="0"/>
                        </a:spcAft>
                      </a:pPr>
                      <a:r>
                        <a:rPr lang="ja-JP" sz="2000" b="1" kern="100" dirty="0">
                          <a:solidFill>
                            <a:schemeClr val="bg1"/>
                          </a:solidFill>
                          <a:effectLst/>
                        </a:rPr>
                        <a:t>相手　</a:t>
                      </a:r>
                      <a:endParaRPr lang="ja-JP" sz="2000" b="1" kern="100" dirty="0">
                        <a:solidFill>
                          <a:schemeClr val="bg1"/>
                        </a:solidFill>
                        <a:effectLst/>
                        <a:latin typeface="Century"/>
                        <a:ea typeface="ＭＳ 明朝"/>
                        <a:cs typeface="Arial"/>
                      </a:endParaRPr>
                    </a:p>
                  </a:txBody>
                  <a:tcPr marL="68580" marR="68580" marT="0" marB="0">
                    <a:solidFill>
                      <a:schemeClr val="accent1">
                        <a:lumMod val="75000"/>
                      </a:schemeClr>
                    </a:solidFill>
                  </a:tcPr>
                </a:tc>
                <a:tc>
                  <a:txBody>
                    <a:bodyPr/>
                    <a:lstStyle/>
                    <a:p>
                      <a:pPr algn="ctr">
                        <a:spcAft>
                          <a:spcPts val="0"/>
                        </a:spcAft>
                      </a:pPr>
                      <a:r>
                        <a:rPr lang="ja-JP" sz="2000" kern="100" dirty="0">
                          <a:effectLst/>
                        </a:rPr>
                        <a:t>会う </a:t>
                      </a:r>
                      <a:r>
                        <a:rPr lang="ja-JP" sz="2000" kern="100" dirty="0" smtClean="0">
                          <a:effectLst/>
                        </a:rPr>
                        <a:t>×</a:t>
                      </a:r>
                      <a:endParaRPr lang="en-US" altLang="ja-JP" sz="2000" kern="100" dirty="0" smtClean="0">
                        <a:effectLst/>
                      </a:endParaRPr>
                    </a:p>
                    <a:p>
                      <a:pPr algn="ctr">
                        <a:spcAft>
                          <a:spcPts val="0"/>
                        </a:spcAft>
                      </a:pPr>
                      <a:r>
                        <a:rPr lang="ja-JP" sz="2000" kern="100" dirty="0" smtClean="0">
                          <a:effectLst/>
                        </a:rPr>
                        <a:t>言う </a:t>
                      </a:r>
                      <a:r>
                        <a:rPr lang="en-US" sz="2000" kern="100" dirty="0">
                          <a:effectLst/>
                        </a:rPr>
                        <a:t>li</a:t>
                      </a:r>
                      <a:endParaRPr lang="ja-JP" sz="2000" kern="100" dirty="0">
                        <a:effectLst/>
                        <a:latin typeface="Century"/>
                        <a:ea typeface="ＭＳ 明朝"/>
                        <a:cs typeface="Arial"/>
                      </a:endParaRPr>
                    </a:p>
                  </a:txBody>
                  <a:tcPr marL="68580" marR="68580" marT="0" marB="0"/>
                </a:tc>
              </a:tr>
              <a:tr h="360040">
                <a:tc>
                  <a:txBody>
                    <a:bodyPr/>
                    <a:lstStyle/>
                    <a:p>
                      <a:pPr algn="just">
                        <a:spcAft>
                          <a:spcPts val="0"/>
                        </a:spcAft>
                      </a:pPr>
                      <a:r>
                        <a:rPr lang="ja-JP" sz="2000" kern="100">
                          <a:effectLst/>
                        </a:rPr>
                        <a:t>受け身の動作主</a:t>
                      </a:r>
                      <a:endParaRPr lang="ja-JP" sz="2000" kern="100">
                        <a:effectLst/>
                        <a:latin typeface="Century"/>
                        <a:ea typeface="ＭＳ 明朝"/>
                        <a:cs typeface="Arial"/>
                      </a:endParaRPr>
                    </a:p>
                  </a:txBody>
                  <a:tcPr marL="68580" marR="68580" marT="0" marB="0"/>
                </a:tc>
                <a:tc>
                  <a:txBody>
                    <a:bodyPr/>
                    <a:lstStyle/>
                    <a:p>
                      <a:pPr algn="ctr">
                        <a:spcAft>
                          <a:spcPts val="0"/>
                        </a:spcAft>
                      </a:pPr>
                      <a:r>
                        <a:rPr lang="en-US" sz="2000" kern="100">
                          <a:effectLst/>
                        </a:rPr>
                        <a:t>men</a:t>
                      </a:r>
                      <a:endParaRPr lang="ja-JP" sz="2000" kern="100">
                        <a:effectLst/>
                        <a:latin typeface="Century"/>
                        <a:ea typeface="ＭＳ 明朝"/>
                        <a:cs typeface="Arial"/>
                      </a:endParaRPr>
                    </a:p>
                  </a:txBody>
                  <a:tcPr marL="68580" marR="68580" marT="0" marB="0"/>
                </a:tc>
                <a:tc>
                  <a:txBody>
                    <a:bodyPr/>
                    <a:lstStyle/>
                    <a:p>
                      <a:pPr algn="just">
                        <a:spcAft>
                          <a:spcPts val="0"/>
                        </a:spcAft>
                      </a:pPr>
                      <a:r>
                        <a:rPr lang="en-US" sz="2000" kern="100" dirty="0">
                          <a:solidFill>
                            <a:schemeClr val="bg1"/>
                          </a:solidFill>
                          <a:effectLst/>
                        </a:rPr>
                        <a:t> </a:t>
                      </a:r>
                      <a:endParaRPr lang="ja-JP" sz="2000" kern="100" dirty="0">
                        <a:solidFill>
                          <a:schemeClr val="bg1"/>
                        </a:solidFill>
                        <a:effectLst/>
                        <a:latin typeface="Century"/>
                        <a:ea typeface="ＭＳ 明朝"/>
                        <a:cs typeface="Arial"/>
                      </a:endParaRPr>
                    </a:p>
                  </a:txBody>
                  <a:tcPr marL="68580" marR="68580" marT="0" marB="0">
                    <a:solidFill>
                      <a:schemeClr val="accent1">
                        <a:lumMod val="75000"/>
                      </a:schemeClr>
                    </a:solidFill>
                  </a:tcPr>
                </a:tc>
                <a:tc>
                  <a:txBody>
                    <a:bodyPr/>
                    <a:lstStyle/>
                    <a:p>
                      <a:pPr algn="just">
                        <a:spcAft>
                          <a:spcPts val="0"/>
                        </a:spcAft>
                      </a:pPr>
                      <a:r>
                        <a:rPr lang="en-US" sz="2000" kern="100" dirty="0">
                          <a:effectLst/>
                        </a:rPr>
                        <a:t> </a:t>
                      </a:r>
                      <a:endParaRPr lang="ja-JP" sz="2000" kern="100" dirty="0">
                        <a:effectLst/>
                        <a:latin typeface="Century"/>
                        <a:ea typeface="ＭＳ 明朝"/>
                        <a:cs typeface="Arial"/>
                      </a:endParaRPr>
                    </a:p>
                  </a:txBody>
                  <a:tcPr marL="68580" marR="68580" marT="0" marB="0"/>
                </a:tc>
              </a:tr>
            </a:tbl>
          </a:graphicData>
        </a:graphic>
      </p:graphicFrame>
      <p:sp>
        <p:nvSpPr>
          <p:cNvPr id="3" name="タイトル 2"/>
          <p:cNvSpPr>
            <a:spLocks noGrp="1"/>
          </p:cNvSpPr>
          <p:nvPr>
            <p:ph type="title"/>
          </p:nvPr>
        </p:nvSpPr>
        <p:spPr>
          <a:xfrm>
            <a:off x="250825" y="338138"/>
            <a:ext cx="8497888" cy="1252537"/>
          </a:xfrm>
        </p:spPr>
        <p:txBody>
          <a:bodyPr rtlCol="0">
            <a:normAutofit fontScale="90000"/>
          </a:bodyPr>
          <a:lstStyle/>
          <a:p>
            <a:pPr algn="l" fontAlgn="auto">
              <a:spcAft>
                <a:spcPts val="0"/>
              </a:spcAft>
              <a:defRPr/>
            </a:pPr>
            <a:r>
              <a:rPr lang="ja-JP" altLang="en-US" dirty="0" smtClean="0">
                <a:solidFill>
                  <a:schemeClr val="bg1"/>
                </a:solidFill>
              </a:rPr>
              <a:t>④</a:t>
            </a:r>
            <a:r>
              <a:rPr lang="ja-JP" altLang="ja-JP" dirty="0" smtClean="0">
                <a:solidFill>
                  <a:schemeClr val="bg1"/>
                </a:solidFill>
              </a:rPr>
              <a:t>「</a:t>
            </a:r>
            <a:r>
              <a:rPr lang="ja-JP" altLang="ja-JP" dirty="0">
                <a:solidFill>
                  <a:schemeClr val="bg1"/>
                </a:solidFill>
              </a:rPr>
              <a:t>に」に相当するアラビア語の</a:t>
            </a:r>
            <a:r>
              <a:rPr lang="ja-JP" altLang="ja-JP" dirty="0" smtClean="0">
                <a:solidFill>
                  <a:schemeClr val="bg1"/>
                </a:solidFill>
              </a:rPr>
              <a:t>前置詞</a:t>
            </a:r>
            <a:r>
              <a:rPr lang="en-US" altLang="ja-JP" dirty="0" smtClean="0">
                <a:solidFill>
                  <a:schemeClr val="bg1"/>
                </a:solidFill>
              </a:rPr>
              <a:t/>
            </a:r>
            <a:br>
              <a:rPr lang="en-US" altLang="ja-JP" dirty="0" smtClean="0">
                <a:solidFill>
                  <a:schemeClr val="bg1"/>
                </a:solidFill>
              </a:rPr>
            </a:br>
            <a:r>
              <a:rPr lang="ja-JP" altLang="en-US" dirty="0">
                <a:solidFill>
                  <a:schemeClr val="bg1"/>
                </a:solidFill>
              </a:rPr>
              <a:t>表</a:t>
            </a:r>
            <a:r>
              <a:rPr lang="en-US" altLang="ja-JP" dirty="0">
                <a:solidFill>
                  <a:schemeClr val="bg1"/>
                </a:solidFill>
              </a:rPr>
              <a:t>9</a:t>
            </a:r>
            <a:endParaRPr lang="ja-JP" altLang="ja-JP" dirty="0">
              <a:solidFill>
                <a:schemeClr val="bg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4565D8D-BDC6-48AF-ACC1-1EAA3A4F8631}" type="slidenum">
              <a:rPr lang="ja-JP" altLang="en-US"/>
              <a:pPr/>
              <a:t>27</a:t>
            </a:fld>
            <a:endParaRPr lang="en-US" altLang="ja-JP"/>
          </a:p>
        </p:txBody>
      </p:sp>
      <p:graphicFrame>
        <p:nvGraphicFramePr>
          <p:cNvPr id="4" name="コンテンツ プレースホルダー 3"/>
          <p:cNvGraphicFramePr>
            <a:graphicFrameLocks noGrp="1"/>
          </p:cNvGraphicFramePr>
          <p:nvPr>
            <p:ph idx="1"/>
          </p:nvPr>
        </p:nvGraphicFramePr>
        <p:xfrm>
          <a:off x="712788" y="5013325"/>
          <a:ext cx="4176712" cy="1633538"/>
        </p:xfrm>
        <a:graphic>
          <a:graphicData uri="http://schemas.openxmlformats.org/drawingml/2006/table">
            <a:tbl>
              <a:tblPr firstRow="1" firstCol="1" bandRow="1">
                <a:tableStyleId>{5C22544A-7EE6-4342-B048-85BDC9FD1C3A}</a:tableStyleId>
              </a:tblPr>
              <a:tblGrid>
                <a:gridCol w="2952328"/>
                <a:gridCol w="1224136"/>
              </a:tblGrid>
              <a:tr h="360040">
                <a:tc>
                  <a:txBody>
                    <a:bodyPr/>
                    <a:lstStyle/>
                    <a:p>
                      <a:pPr marL="533400" algn="just">
                        <a:spcAft>
                          <a:spcPts val="0"/>
                        </a:spcAft>
                      </a:pPr>
                      <a:r>
                        <a:rPr lang="ja-JP" altLang="en-US" sz="2000" kern="100" dirty="0" smtClean="0">
                          <a:effectLst/>
                          <a:latin typeface="Century"/>
                          <a:ea typeface="ＭＳ 明朝"/>
                          <a:cs typeface="Arial"/>
                        </a:rPr>
                        <a:t>前置詞</a:t>
                      </a:r>
                      <a:endParaRPr lang="ja-JP" sz="2000" kern="100" dirty="0">
                        <a:effectLst/>
                        <a:latin typeface="Century"/>
                        <a:ea typeface="ＭＳ 明朝"/>
                        <a:cs typeface="Arial"/>
                      </a:endParaRPr>
                    </a:p>
                  </a:txBody>
                  <a:tcPr marL="68580" marR="68580" marT="0" marB="0"/>
                </a:tc>
                <a:tc>
                  <a:txBody>
                    <a:bodyPr/>
                    <a:lstStyle/>
                    <a:p>
                      <a:pPr marL="533400" algn="l">
                        <a:spcAft>
                          <a:spcPts val="0"/>
                        </a:spcAft>
                      </a:pPr>
                      <a:r>
                        <a:rPr lang="ja-JP" altLang="en-US" sz="2000" kern="100" dirty="0" smtClean="0">
                          <a:effectLst/>
                          <a:latin typeface="Century"/>
                          <a:ea typeface="ＭＳ 明朝"/>
                          <a:cs typeface="Arial"/>
                        </a:rPr>
                        <a:t>人数</a:t>
                      </a:r>
                      <a:endParaRPr lang="ja-JP" sz="2000" kern="100" dirty="0">
                        <a:effectLst/>
                        <a:latin typeface="Century"/>
                        <a:ea typeface="ＭＳ 明朝"/>
                        <a:cs typeface="Arial"/>
                      </a:endParaRPr>
                    </a:p>
                  </a:txBody>
                  <a:tcPr marL="68580" marR="68580" marT="0" marB="0"/>
                </a:tc>
              </a:tr>
              <a:tr h="360040">
                <a:tc>
                  <a:txBody>
                    <a:bodyPr/>
                    <a:lstStyle/>
                    <a:p>
                      <a:pPr marL="533400" algn="just">
                        <a:spcAft>
                          <a:spcPts val="0"/>
                        </a:spcAft>
                      </a:pPr>
                      <a:r>
                        <a:rPr lang="en-US" sz="2000" kern="100" dirty="0">
                          <a:effectLst/>
                        </a:rPr>
                        <a:t>Fi,</a:t>
                      </a:r>
                      <a:endParaRPr lang="ja-JP" sz="2000" kern="100" dirty="0">
                        <a:effectLst/>
                        <a:latin typeface="Century"/>
                        <a:ea typeface="ＭＳ 明朝"/>
                        <a:cs typeface="Arial"/>
                      </a:endParaRPr>
                    </a:p>
                  </a:txBody>
                  <a:tcPr marL="68580" marR="68580" marT="0" marB="0"/>
                </a:tc>
                <a:tc>
                  <a:txBody>
                    <a:bodyPr/>
                    <a:lstStyle/>
                    <a:p>
                      <a:pPr marL="533400" algn="just">
                        <a:spcAft>
                          <a:spcPts val="0"/>
                        </a:spcAft>
                      </a:pPr>
                      <a:r>
                        <a:rPr lang="en-US" sz="2000" kern="100">
                          <a:effectLst/>
                        </a:rPr>
                        <a:t>3</a:t>
                      </a:r>
                      <a:endParaRPr lang="ja-JP" sz="2000" kern="100">
                        <a:effectLst/>
                        <a:latin typeface="Century"/>
                        <a:ea typeface="ＭＳ 明朝"/>
                        <a:cs typeface="Arial"/>
                      </a:endParaRPr>
                    </a:p>
                  </a:txBody>
                  <a:tcPr marL="68580" marR="68580" marT="0" marB="0"/>
                </a:tc>
              </a:tr>
              <a:tr h="0">
                <a:tc>
                  <a:txBody>
                    <a:bodyPr/>
                    <a:lstStyle/>
                    <a:p>
                      <a:pPr marL="533400" algn="just">
                        <a:spcAft>
                          <a:spcPts val="0"/>
                        </a:spcAft>
                      </a:pPr>
                      <a:r>
                        <a:rPr lang="en-US" sz="2000" kern="100" dirty="0" err="1">
                          <a:effectLst/>
                        </a:rPr>
                        <a:t>Fi,ila</a:t>
                      </a:r>
                      <a:endParaRPr lang="ja-JP" sz="2000" kern="100" dirty="0">
                        <a:effectLst/>
                        <a:latin typeface="Century"/>
                        <a:ea typeface="ＭＳ 明朝"/>
                        <a:cs typeface="Arial"/>
                      </a:endParaRPr>
                    </a:p>
                  </a:txBody>
                  <a:tcPr marL="68580" marR="68580" marT="0" marB="0"/>
                </a:tc>
                <a:tc>
                  <a:txBody>
                    <a:bodyPr/>
                    <a:lstStyle/>
                    <a:p>
                      <a:pPr marL="533400" algn="just">
                        <a:spcAft>
                          <a:spcPts val="0"/>
                        </a:spcAft>
                      </a:pPr>
                      <a:r>
                        <a:rPr lang="en-US" sz="2000" kern="100">
                          <a:effectLst/>
                        </a:rPr>
                        <a:t>4</a:t>
                      </a:r>
                      <a:endParaRPr lang="ja-JP" sz="2000" kern="100">
                        <a:effectLst/>
                        <a:latin typeface="Century"/>
                        <a:ea typeface="ＭＳ 明朝"/>
                        <a:cs typeface="Arial"/>
                      </a:endParaRPr>
                    </a:p>
                  </a:txBody>
                  <a:tcPr marL="68580" marR="68580" marT="0" marB="0"/>
                </a:tc>
              </a:tr>
              <a:tr h="0">
                <a:tc>
                  <a:txBody>
                    <a:bodyPr/>
                    <a:lstStyle/>
                    <a:p>
                      <a:pPr marL="533400" algn="just">
                        <a:spcAft>
                          <a:spcPts val="0"/>
                        </a:spcAft>
                      </a:pPr>
                      <a:r>
                        <a:rPr lang="en-US" sz="2000" kern="100" dirty="0" err="1">
                          <a:effectLst/>
                        </a:rPr>
                        <a:t>Fi,men,ila,li</a:t>
                      </a:r>
                      <a:endParaRPr lang="ja-JP" sz="2000" kern="100" dirty="0">
                        <a:effectLst/>
                        <a:latin typeface="Century"/>
                        <a:ea typeface="ＭＳ 明朝"/>
                        <a:cs typeface="Arial"/>
                      </a:endParaRPr>
                    </a:p>
                  </a:txBody>
                  <a:tcPr marL="68580" marR="68580" marT="0" marB="0"/>
                </a:tc>
                <a:tc>
                  <a:txBody>
                    <a:bodyPr/>
                    <a:lstStyle/>
                    <a:p>
                      <a:pPr marL="533400" algn="just">
                        <a:spcAft>
                          <a:spcPts val="0"/>
                        </a:spcAft>
                      </a:pPr>
                      <a:r>
                        <a:rPr lang="en-US" sz="2000" kern="100">
                          <a:effectLst/>
                        </a:rPr>
                        <a:t>12</a:t>
                      </a:r>
                      <a:endParaRPr lang="ja-JP" sz="2000" kern="100">
                        <a:effectLst/>
                        <a:latin typeface="Century"/>
                        <a:ea typeface="ＭＳ 明朝"/>
                        <a:cs typeface="Arial"/>
                      </a:endParaRPr>
                    </a:p>
                  </a:txBody>
                  <a:tcPr marL="68580" marR="68580" marT="0" marB="0"/>
                </a:tc>
              </a:tr>
              <a:tr h="0">
                <a:tc>
                  <a:txBody>
                    <a:bodyPr/>
                    <a:lstStyle/>
                    <a:p>
                      <a:pPr marL="533400" algn="just">
                        <a:spcAft>
                          <a:spcPts val="0"/>
                        </a:spcAft>
                      </a:pPr>
                      <a:r>
                        <a:rPr lang="en-US" sz="2000" kern="100" dirty="0" err="1">
                          <a:effectLst/>
                        </a:rPr>
                        <a:t>Fi,men,ila,li,maa,ala</a:t>
                      </a:r>
                      <a:endParaRPr lang="ja-JP" sz="2000" kern="100" dirty="0">
                        <a:effectLst/>
                        <a:latin typeface="Century"/>
                        <a:ea typeface="ＭＳ 明朝"/>
                        <a:cs typeface="Arial"/>
                      </a:endParaRPr>
                    </a:p>
                  </a:txBody>
                  <a:tcPr marL="68580" marR="68580" marT="0" marB="0"/>
                </a:tc>
                <a:tc>
                  <a:txBody>
                    <a:bodyPr/>
                    <a:lstStyle/>
                    <a:p>
                      <a:pPr marL="533400" algn="just">
                        <a:spcAft>
                          <a:spcPts val="0"/>
                        </a:spcAft>
                      </a:pPr>
                      <a:r>
                        <a:rPr lang="en-US" sz="2000" kern="100" dirty="0">
                          <a:effectLst/>
                        </a:rPr>
                        <a:t>1</a:t>
                      </a:r>
                      <a:endParaRPr lang="ja-JP" sz="2000" kern="100" dirty="0">
                        <a:effectLst/>
                        <a:latin typeface="Century"/>
                        <a:ea typeface="ＭＳ 明朝"/>
                        <a:cs typeface="Arial"/>
                      </a:endParaRPr>
                    </a:p>
                  </a:txBody>
                  <a:tcPr marL="68580" marR="68580" marT="0" marB="0"/>
                </a:tc>
              </a:tr>
            </a:tbl>
          </a:graphicData>
        </a:graphic>
      </p:graphicFrame>
      <p:sp>
        <p:nvSpPr>
          <p:cNvPr id="3" name="タイトル 2"/>
          <p:cNvSpPr>
            <a:spLocks noGrp="1"/>
          </p:cNvSpPr>
          <p:nvPr>
            <p:ph type="title"/>
          </p:nvPr>
        </p:nvSpPr>
        <p:spPr/>
        <p:txBody>
          <a:bodyPr rtlCol="0">
            <a:normAutofit fontScale="90000"/>
          </a:bodyPr>
          <a:lstStyle/>
          <a:p>
            <a:pPr algn="l" fontAlgn="auto">
              <a:spcAft>
                <a:spcPts val="0"/>
              </a:spcAft>
              <a:defRPr/>
            </a:pPr>
            <a:r>
              <a:rPr lang="ja-JP" altLang="en-US" dirty="0" smtClean="0"/>
              <a:t>学習者の回答</a:t>
            </a:r>
            <a:r>
              <a:rPr lang="en-US" altLang="ja-JP" dirty="0" smtClean="0"/>
              <a:t/>
            </a:r>
            <a:br>
              <a:rPr lang="en-US" altLang="ja-JP" dirty="0" smtClean="0"/>
            </a:br>
            <a:r>
              <a:rPr lang="ja-JP" altLang="en-US" dirty="0"/>
              <a:t>表</a:t>
            </a:r>
            <a:r>
              <a:rPr lang="en-US" altLang="ja-JP" dirty="0"/>
              <a:t>10</a:t>
            </a:r>
            <a:endParaRPr lang="ja-JP" altLang="en-US" dirty="0"/>
          </a:p>
        </p:txBody>
      </p:sp>
      <p:sp>
        <p:nvSpPr>
          <p:cNvPr id="39958" name="正方形/長方形 4"/>
          <p:cNvSpPr>
            <a:spLocks noChangeArrowheads="1"/>
          </p:cNvSpPr>
          <p:nvPr/>
        </p:nvSpPr>
        <p:spPr bwMode="auto">
          <a:xfrm>
            <a:off x="684213" y="2274888"/>
            <a:ext cx="7559675" cy="2554287"/>
          </a:xfrm>
          <a:prstGeom prst="rect">
            <a:avLst/>
          </a:prstGeom>
          <a:noFill/>
          <a:ln w="9525">
            <a:noFill/>
            <a:miter lim="800000"/>
            <a:headEnd/>
            <a:tailEnd/>
          </a:ln>
        </p:spPr>
        <p:txBody>
          <a:bodyPr>
            <a:spAutoFit/>
          </a:bodyPr>
          <a:lstStyle/>
          <a:p>
            <a:r>
              <a:rPr lang="ja-JP" altLang="ja-JP" sz="2000">
                <a:latin typeface="Candara" pitchFamily="34" charset="0"/>
                <a:ea typeface="HGP明朝E" pitchFamily="18" charset="-128"/>
              </a:rPr>
              <a:t>全員「存在」「時点」を表す「</a:t>
            </a:r>
            <a:r>
              <a:rPr lang="en-US" altLang="ja-JP" sz="2000">
                <a:latin typeface="Candara" pitchFamily="34" charset="0"/>
                <a:ea typeface="HGP明朝E" pitchFamily="18" charset="-128"/>
              </a:rPr>
              <a:t>fi</a:t>
            </a:r>
            <a:r>
              <a:rPr lang="ja-JP" altLang="ja-JP" sz="2000">
                <a:latin typeface="Candara" pitchFamily="34" charset="0"/>
                <a:ea typeface="HGP明朝E" pitchFamily="18" charset="-128"/>
              </a:rPr>
              <a:t>」を認識している。</a:t>
            </a:r>
            <a:endParaRPr lang="en-US" altLang="ja-JP" sz="2000">
              <a:latin typeface="Candara" pitchFamily="34" charset="0"/>
              <a:ea typeface="HGP明朝E" pitchFamily="18" charset="-128"/>
            </a:endParaRPr>
          </a:p>
          <a:p>
            <a:endParaRPr lang="en-US" altLang="ja-JP" sz="2000">
              <a:latin typeface="Candara" pitchFamily="34" charset="0"/>
              <a:ea typeface="HGP明朝E" pitchFamily="18" charset="-128"/>
            </a:endParaRPr>
          </a:p>
          <a:p>
            <a:r>
              <a:rPr lang="ja-JP" altLang="ja-JP" sz="2000">
                <a:latin typeface="Candara" pitchFamily="34" charset="0"/>
                <a:ea typeface="HGP明朝E" pitchFamily="18" charset="-128"/>
              </a:rPr>
              <a:t>「移動到達点」「方向」「変化」「受益者」を表す「</a:t>
            </a:r>
            <a:r>
              <a:rPr lang="en-US" altLang="ja-JP" sz="2000">
                <a:latin typeface="Candara" pitchFamily="34" charset="0"/>
                <a:ea typeface="HGP明朝E" pitchFamily="18" charset="-128"/>
              </a:rPr>
              <a:t>ila</a:t>
            </a:r>
            <a:r>
              <a:rPr lang="ja-JP" altLang="ja-JP" sz="2000">
                <a:latin typeface="Candara" pitchFamily="34" charset="0"/>
                <a:ea typeface="HGP明朝E" pitchFamily="18" charset="-128"/>
              </a:rPr>
              <a:t>」であり、</a:t>
            </a:r>
            <a:r>
              <a:rPr lang="en-US" altLang="ja-JP" sz="2000">
                <a:latin typeface="Candara" pitchFamily="34" charset="0"/>
                <a:ea typeface="HGP明朝E" pitchFamily="18" charset="-128"/>
              </a:rPr>
              <a:t>17</a:t>
            </a:r>
            <a:r>
              <a:rPr lang="ja-JP" altLang="ja-JP" sz="2000">
                <a:latin typeface="Candara" pitchFamily="34" charset="0"/>
                <a:ea typeface="HGP明朝E" pitchFamily="18" charset="-128"/>
              </a:rPr>
              <a:t>名の学習者が認識していることがわかる。</a:t>
            </a:r>
            <a:endParaRPr lang="en-US" altLang="ja-JP" sz="2000">
              <a:latin typeface="Candara" pitchFamily="34" charset="0"/>
              <a:ea typeface="HGP明朝E" pitchFamily="18" charset="-128"/>
            </a:endParaRPr>
          </a:p>
          <a:p>
            <a:endParaRPr lang="en-US" altLang="ja-JP" sz="2000">
              <a:latin typeface="Candara" pitchFamily="34" charset="0"/>
              <a:ea typeface="HGP明朝E" pitchFamily="18" charset="-128"/>
            </a:endParaRPr>
          </a:p>
          <a:p>
            <a:r>
              <a:rPr lang="ja-JP" altLang="ja-JP" sz="2000">
                <a:latin typeface="Candara" pitchFamily="34" charset="0"/>
                <a:ea typeface="HGP明朝E" pitchFamily="18" charset="-128"/>
              </a:rPr>
              <a:t>「授与者の主体」「受け身の動作主」で使用される「</a:t>
            </a:r>
            <a:r>
              <a:rPr lang="en-US" altLang="ja-JP" sz="2000">
                <a:latin typeface="Candara" pitchFamily="34" charset="0"/>
                <a:ea typeface="HGP明朝E" pitchFamily="18" charset="-128"/>
              </a:rPr>
              <a:t>men</a:t>
            </a:r>
            <a:r>
              <a:rPr lang="ja-JP" altLang="ja-JP" sz="2000">
                <a:latin typeface="Candara" pitchFamily="34" charset="0"/>
                <a:ea typeface="HGP明朝E" pitchFamily="18" charset="-128"/>
              </a:rPr>
              <a:t>」を</a:t>
            </a:r>
            <a:r>
              <a:rPr lang="en-US" altLang="ja-JP" sz="2000">
                <a:latin typeface="Candara" pitchFamily="34" charset="0"/>
                <a:ea typeface="HGP明朝E" pitchFamily="18" charset="-128"/>
              </a:rPr>
              <a:t>12</a:t>
            </a:r>
            <a:r>
              <a:rPr lang="ja-JP" altLang="ja-JP" sz="2000">
                <a:latin typeface="Candara" pitchFamily="34" charset="0"/>
                <a:ea typeface="HGP明朝E" pitchFamily="18" charset="-128"/>
              </a:rPr>
              <a:t>名の学習者が認識している。</a:t>
            </a:r>
            <a:endParaRPr lang="en-US" altLang="ja-JP" sz="2000">
              <a:latin typeface="Candara" pitchFamily="34" charset="0"/>
              <a:ea typeface="HGP明朝E" pitchFamily="18" charset="-128"/>
            </a:endParaRPr>
          </a:p>
          <a:p>
            <a:r>
              <a:rPr lang="ja-JP" altLang="ja-JP" sz="2000">
                <a:latin typeface="Candara" pitchFamily="34" charset="0"/>
                <a:ea typeface="HGP明朝E" pitchFamily="18" charset="-128"/>
              </a:rPr>
              <a:t>「無格助詞」について言及した学習者がいない</a:t>
            </a:r>
            <a:r>
              <a:rPr lang="ja-JP" altLang="ja-JP">
                <a:latin typeface="Candara" pitchFamily="34" charset="0"/>
                <a:ea typeface="HGP明朝E" pitchFamily="18" charset="-128"/>
              </a:rPr>
              <a: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19B3FE1-BFF2-4FB6-86E4-0F312388DBFA}" type="slidenum">
              <a:rPr lang="ja-JP" altLang="en-US"/>
              <a:pPr/>
              <a:t>28</a:t>
            </a:fld>
            <a:endParaRPr lang="en-US" altLang="ja-JP"/>
          </a:p>
        </p:txBody>
      </p:sp>
      <p:sp>
        <p:nvSpPr>
          <p:cNvPr id="2" name="コンテンツ プレースホルダー 1"/>
          <p:cNvSpPr>
            <a:spLocks noGrp="1"/>
          </p:cNvSpPr>
          <p:nvPr>
            <p:ph idx="1"/>
          </p:nvPr>
        </p:nvSpPr>
        <p:spPr/>
        <p:txBody>
          <a:bodyPr rtlCol="0">
            <a:normAutofit fontScale="85000" lnSpcReduction="20000"/>
          </a:bodyPr>
          <a:lstStyle/>
          <a:p>
            <a:pPr marL="0" indent="0" fontAlgn="auto">
              <a:spcAft>
                <a:spcPts val="0"/>
              </a:spcAft>
              <a:buFont typeface="Symbol" pitchFamily="18" charset="2"/>
              <a:buNone/>
              <a:defRPr/>
            </a:pPr>
            <a:endParaRPr lang="en-US" altLang="ja-JP" dirty="0" smtClean="0"/>
          </a:p>
          <a:p>
            <a:pPr marL="274320" indent="-274320" fontAlgn="auto">
              <a:spcAft>
                <a:spcPts val="0"/>
              </a:spcAft>
              <a:buFont typeface="Wingdings" pitchFamily="2" charset="2"/>
              <a:buChar char="l"/>
              <a:defRPr/>
            </a:pPr>
            <a:r>
              <a:rPr lang="ja-JP" altLang="ja-JP" dirty="0" smtClean="0">
                <a:solidFill>
                  <a:schemeClr val="tx1"/>
                </a:solidFill>
              </a:rPr>
              <a:t>理解</a:t>
            </a:r>
            <a:r>
              <a:rPr lang="ja-JP" altLang="ja-JP" dirty="0">
                <a:solidFill>
                  <a:schemeClr val="tx1"/>
                </a:solidFill>
              </a:rPr>
              <a:t>調査を通じ、学習者は「に」の全体像を</a:t>
            </a:r>
            <a:r>
              <a:rPr lang="ja-JP" altLang="ja-JP" dirty="0" smtClean="0">
                <a:solidFill>
                  <a:schemeClr val="tx1"/>
                </a:solidFill>
              </a:rPr>
              <a:t>つかめて</a:t>
            </a:r>
            <a:r>
              <a:rPr lang="ja-JP" altLang="en-US" dirty="0">
                <a:solidFill>
                  <a:schemeClr val="tx1"/>
                </a:solidFill>
              </a:rPr>
              <a:t>いない</a:t>
            </a:r>
            <a:r>
              <a:rPr lang="ja-JP" altLang="en-US" dirty="0" smtClean="0">
                <a:solidFill>
                  <a:schemeClr val="tx1"/>
                </a:solidFill>
              </a:rPr>
              <a:t>。</a:t>
            </a:r>
            <a:endParaRPr lang="en-US" altLang="ja-JP" dirty="0" smtClean="0">
              <a:solidFill>
                <a:schemeClr val="tx1"/>
              </a:solidFill>
            </a:endParaRPr>
          </a:p>
          <a:p>
            <a:pPr marL="274320" indent="-274320" fontAlgn="auto">
              <a:spcAft>
                <a:spcPts val="0"/>
              </a:spcAft>
              <a:buFont typeface="Wingdings" pitchFamily="2" charset="2"/>
              <a:buChar char="l"/>
              <a:defRPr/>
            </a:pPr>
            <a:endParaRPr lang="en-US" altLang="ja-JP" dirty="0" smtClean="0">
              <a:solidFill>
                <a:schemeClr val="tx1"/>
              </a:solidFill>
            </a:endParaRPr>
          </a:p>
          <a:p>
            <a:pPr marL="274320" indent="-274320" fontAlgn="auto">
              <a:spcAft>
                <a:spcPts val="0"/>
              </a:spcAft>
              <a:buFont typeface="Wingdings" pitchFamily="2" charset="2"/>
              <a:buChar char="l"/>
              <a:defRPr/>
            </a:pPr>
            <a:r>
              <a:rPr lang="ja-JP" altLang="ja-JP" dirty="0" smtClean="0">
                <a:solidFill>
                  <a:schemeClr val="tx1"/>
                </a:solidFill>
              </a:rPr>
              <a:t>「</a:t>
            </a:r>
            <a:r>
              <a:rPr lang="ja-JP" altLang="ja-JP" dirty="0">
                <a:solidFill>
                  <a:schemeClr val="tx1"/>
                </a:solidFill>
              </a:rPr>
              <a:t>に」は特定の動詞と共起する</a:t>
            </a:r>
            <a:r>
              <a:rPr lang="ja-JP" altLang="ja-JP" dirty="0" smtClean="0">
                <a:solidFill>
                  <a:schemeClr val="tx1"/>
                </a:solidFill>
              </a:rPr>
              <a:t>と部分的</a:t>
            </a:r>
            <a:r>
              <a:rPr lang="ja-JP" altLang="ja-JP" dirty="0">
                <a:solidFill>
                  <a:schemeClr val="tx1"/>
                </a:solidFill>
              </a:rPr>
              <a:t>な理解に留まっており、暗記に頼って</a:t>
            </a:r>
            <a:r>
              <a:rPr lang="ja-JP" altLang="ja-JP" dirty="0" smtClean="0">
                <a:solidFill>
                  <a:schemeClr val="tx1"/>
                </a:solidFill>
              </a:rPr>
              <a:t>いる</a:t>
            </a:r>
            <a:r>
              <a:rPr lang="ja-JP" altLang="en-US" dirty="0" smtClean="0">
                <a:solidFill>
                  <a:schemeClr val="tx1"/>
                </a:solidFill>
              </a:rPr>
              <a:t>。</a:t>
            </a:r>
            <a:endParaRPr lang="en-US" altLang="ja-JP" dirty="0" smtClean="0">
              <a:solidFill>
                <a:schemeClr val="tx1"/>
              </a:solidFill>
            </a:endParaRPr>
          </a:p>
          <a:p>
            <a:pPr marL="274320" indent="-274320" fontAlgn="auto">
              <a:spcAft>
                <a:spcPts val="0"/>
              </a:spcAft>
              <a:buFont typeface="Wingdings" pitchFamily="2" charset="2"/>
              <a:buChar char="l"/>
              <a:defRPr/>
            </a:pPr>
            <a:endParaRPr lang="en-US" altLang="ja-JP" dirty="0" smtClean="0">
              <a:solidFill>
                <a:schemeClr val="tx1"/>
              </a:solidFill>
            </a:endParaRPr>
          </a:p>
          <a:p>
            <a:pPr marL="274320" indent="-274320" fontAlgn="auto">
              <a:spcAft>
                <a:spcPts val="0"/>
              </a:spcAft>
              <a:buFont typeface="Wingdings" pitchFamily="2" charset="2"/>
              <a:buChar char="l"/>
              <a:defRPr/>
            </a:pPr>
            <a:r>
              <a:rPr lang="ja-JP" altLang="ja-JP" dirty="0" smtClean="0">
                <a:solidFill>
                  <a:schemeClr val="tx1"/>
                </a:solidFill>
              </a:rPr>
              <a:t>「</a:t>
            </a:r>
            <a:r>
              <a:rPr lang="ja-JP" altLang="ja-JP" dirty="0">
                <a:solidFill>
                  <a:schemeClr val="tx1"/>
                </a:solidFill>
              </a:rPr>
              <a:t>着点」「対象」「相手」用法</a:t>
            </a:r>
            <a:r>
              <a:rPr lang="ja-JP" altLang="ja-JP" dirty="0" smtClean="0">
                <a:solidFill>
                  <a:schemeClr val="tx1"/>
                </a:solidFill>
              </a:rPr>
              <a:t>を認識</a:t>
            </a:r>
            <a:r>
              <a:rPr lang="ja-JP" altLang="ja-JP" dirty="0">
                <a:solidFill>
                  <a:schemeClr val="tx1"/>
                </a:solidFill>
              </a:rPr>
              <a:t>していないと考えられる</a:t>
            </a:r>
            <a:r>
              <a:rPr lang="ja-JP" altLang="ja-JP" dirty="0" smtClean="0">
                <a:solidFill>
                  <a:schemeClr val="tx1"/>
                </a:solidFill>
              </a:rPr>
              <a:t>。</a:t>
            </a:r>
            <a:endParaRPr lang="en-US" altLang="ja-JP" dirty="0" smtClean="0">
              <a:solidFill>
                <a:schemeClr val="tx1"/>
              </a:solidFill>
            </a:endParaRPr>
          </a:p>
          <a:p>
            <a:pPr marL="274320" indent="-274320" fontAlgn="auto">
              <a:spcAft>
                <a:spcPts val="0"/>
              </a:spcAft>
              <a:buFont typeface="Wingdings" pitchFamily="2" charset="2"/>
              <a:buChar char="l"/>
              <a:defRPr/>
            </a:pPr>
            <a:endParaRPr lang="ja-JP" altLang="ja-JP" dirty="0">
              <a:solidFill>
                <a:schemeClr val="tx1"/>
              </a:solidFill>
            </a:endParaRPr>
          </a:p>
          <a:p>
            <a:pPr marL="274320" indent="-274320" fontAlgn="auto">
              <a:spcAft>
                <a:spcPts val="0"/>
              </a:spcAft>
              <a:buFont typeface="Wingdings" pitchFamily="2" charset="2"/>
              <a:buChar char="l"/>
              <a:defRPr/>
            </a:pPr>
            <a:r>
              <a:rPr lang="ja-JP" altLang="ja-JP" dirty="0">
                <a:solidFill>
                  <a:schemeClr val="tx1"/>
                </a:solidFill>
              </a:rPr>
              <a:t>　</a:t>
            </a:r>
            <a:r>
              <a:rPr lang="ja-JP" altLang="en-US" dirty="0" smtClean="0">
                <a:solidFill>
                  <a:schemeClr val="tx1"/>
                </a:solidFill>
              </a:rPr>
              <a:t>教科書の</a:t>
            </a:r>
            <a:r>
              <a:rPr lang="ja-JP" altLang="ja-JP" dirty="0" smtClean="0">
                <a:solidFill>
                  <a:schemeClr val="tx1"/>
                </a:solidFill>
              </a:rPr>
              <a:t>文型</a:t>
            </a:r>
            <a:r>
              <a:rPr lang="ja-JP" altLang="ja-JP" dirty="0">
                <a:solidFill>
                  <a:schemeClr val="tx1"/>
                </a:solidFill>
              </a:rPr>
              <a:t>に沿って、例文や特定の文型を使用し、「に」の導入ではなく、杉村が指摘するように、「に」の用法を</a:t>
            </a:r>
            <a:r>
              <a:rPr lang="ja-JP" altLang="ja-JP" dirty="0" smtClean="0">
                <a:solidFill>
                  <a:schemeClr val="tx1"/>
                </a:solidFill>
              </a:rPr>
              <a:t>イメージ</a:t>
            </a:r>
            <a:r>
              <a:rPr lang="ja-JP" altLang="en-US" dirty="0" smtClean="0">
                <a:solidFill>
                  <a:schemeClr val="tx1"/>
                </a:solidFill>
              </a:rPr>
              <a:t>で</a:t>
            </a:r>
            <a:r>
              <a:rPr lang="ja-JP" altLang="ja-JP" dirty="0" smtClean="0">
                <a:solidFill>
                  <a:schemeClr val="tx1"/>
                </a:solidFill>
              </a:rPr>
              <a:t>指導</a:t>
            </a:r>
            <a:r>
              <a:rPr lang="ja-JP" altLang="en-US" dirty="0" smtClean="0">
                <a:solidFill>
                  <a:schemeClr val="tx1"/>
                </a:solidFill>
              </a:rPr>
              <a:t>し、全体像を伝える必要がある</a:t>
            </a:r>
            <a:r>
              <a:rPr lang="ja-JP" altLang="ja-JP" dirty="0" smtClean="0">
                <a:solidFill>
                  <a:schemeClr val="tx1"/>
                </a:solidFill>
              </a:rPr>
              <a:t>と</a:t>
            </a:r>
            <a:r>
              <a:rPr lang="ja-JP" altLang="ja-JP" dirty="0">
                <a:solidFill>
                  <a:schemeClr val="tx1"/>
                </a:solidFill>
              </a:rPr>
              <a:t>考えられる。</a:t>
            </a:r>
          </a:p>
          <a:p>
            <a:pPr marL="274320" indent="-274320" fontAlgn="auto">
              <a:spcAft>
                <a:spcPts val="0"/>
              </a:spcAft>
              <a:buFont typeface="Wingdings" pitchFamily="2" charset="2"/>
              <a:buChar char="l"/>
              <a:defRPr/>
            </a:pPr>
            <a:endParaRPr lang="ja-JP" altLang="en-US" dirty="0"/>
          </a:p>
        </p:txBody>
      </p:sp>
      <p:sp>
        <p:nvSpPr>
          <p:cNvPr id="40962" name="タイトル 2"/>
          <p:cNvSpPr>
            <a:spLocks noGrp="1"/>
          </p:cNvSpPr>
          <p:nvPr>
            <p:ph type="title"/>
          </p:nvPr>
        </p:nvSpPr>
        <p:spPr/>
        <p:txBody>
          <a:bodyPr/>
          <a:lstStyle/>
          <a:p>
            <a:pPr algn="l"/>
            <a:r>
              <a:rPr lang="ja-JP" altLang="en-US" smtClean="0"/>
              <a:t>おわりに　①</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844CF78-81FB-4EA0-9360-952837EB6B23}" type="slidenum">
              <a:rPr lang="ja-JP" altLang="en-US"/>
              <a:pPr/>
              <a:t>29</a:t>
            </a:fld>
            <a:endParaRPr lang="en-US" altLang="ja-JP"/>
          </a:p>
        </p:txBody>
      </p:sp>
      <p:sp>
        <p:nvSpPr>
          <p:cNvPr id="2" name="コンテンツ プレースホルダー 1"/>
          <p:cNvSpPr>
            <a:spLocks noGrp="1"/>
          </p:cNvSpPr>
          <p:nvPr>
            <p:ph idx="1"/>
          </p:nvPr>
        </p:nvSpPr>
        <p:spPr>
          <a:xfrm>
            <a:off x="827088" y="2420938"/>
            <a:ext cx="7408862" cy="3451225"/>
          </a:xfrm>
        </p:spPr>
        <p:txBody>
          <a:bodyPr rtlCol="0">
            <a:noAutofit/>
          </a:bodyPr>
          <a:lstStyle/>
          <a:p>
            <a:pPr marL="274320" indent="-274320" fontAlgn="auto">
              <a:spcAft>
                <a:spcPts val="0"/>
              </a:spcAft>
              <a:buFont typeface="Wingdings" pitchFamily="2" charset="2"/>
              <a:buChar char="l"/>
              <a:defRPr/>
            </a:pPr>
            <a:r>
              <a:rPr lang="ja-JP" altLang="ja-JP" sz="2000" dirty="0" smtClean="0">
                <a:solidFill>
                  <a:schemeClr val="tx1"/>
                </a:solidFill>
              </a:rPr>
              <a:t>アラビア語</a:t>
            </a:r>
            <a:r>
              <a:rPr lang="ja-JP" altLang="ja-JP" sz="2000" dirty="0">
                <a:solidFill>
                  <a:schemeClr val="tx1"/>
                </a:solidFill>
              </a:rPr>
              <a:t>母語話者学習者に、</a:t>
            </a:r>
            <a:r>
              <a:rPr lang="ja-JP" altLang="ja-JP" sz="2000" dirty="0" smtClean="0">
                <a:solidFill>
                  <a:schemeClr val="tx1"/>
                </a:solidFill>
              </a:rPr>
              <a:t>母語</a:t>
            </a:r>
            <a:r>
              <a:rPr lang="ja-JP" altLang="en-US" sz="2000" dirty="0">
                <a:solidFill>
                  <a:schemeClr val="tx1"/>
                </a:solidFill>
              </a:rPr>
              <a:t>の</a:t>
            </a:r>
            <a:r>
              <a:rPr lang="ja-JP" altLang="ja-JP" sz="2000" dirty="0" smtClean="0">
                <a:solidFill>
                  <a:schemeClr val="tx1"/>
                </a:solidFill>
              </a:rPr>
              <a:t>正</a:t>
            </a:r>
            <a:r>
              <a:rPr lang="ja-JP" altLang="ja-JP" sz="2000" dirty="0">
                <a:solidFill>
                  <a:schemeClr val="tx1"/>
                </a:solidFill>
              </a:rPr>
              <a:t>の転移が可能な文型において、その類似性に気付かせるべきであると考えられる</a:t>
            </a:r>
            <a:r>
              <a:rPr lang="ja-JP" altLang="ja-JP" sz="2000" dirty="0" smtClean="0">
                <a:solidFill>
                  <a:schemeClr val="tx1"/>
                </a:solidFill>
              </a:rPr>
              <a:t>。</a:t>
            </a:r>
            <a:endParaRPr lang="en-US" altLang="ja-JP" sz="2000" dirty="0" smtClean="0">
              <a:solidFill>
                <a:schemeClr val="tx1"/>
              </a:solidFill>
            </a:endParaRPr>
          </a:p>
          <a:p>
            <a:pPr marL="274320" indent="-274320" fontAlgn="auto">
              <a:spcAft>
                <a:spcPts val="0"/>
              </a:spcAft>
              <a:buFont typeface="Wingdings" pitchFamily="2" charset="2"/>
              <a:buChar char="l"/>
              <a:defRPr/>
            </a:pPr>
            <a:r>
              <a:rPr lang="ja-JP" altLang="ja-JP" sz="2000" dirty="0" smtClean="0">
                <a:solidFill>
                  <a:schemeClr val="tx1"/>
                </a:solidFill>
              </a:rPr>
              <a:t>「</a:t>
            </a:r>
            <a:r>
              <a:rPr lang="ja-JP" altLang="ja-JP" sz="2000" dirty="0">
                <a:solidFill>
                  <a:schemeClr val="tx1"/>
                </a:solidFill>
              </a:rPr>
              <a:t>～を入る」「～を乗る</a:t>
            </a:r>
            <a:r>
              <a:rPr lang="ja-JP" altLang="ja-JP" sz="2000" dirty="0" smtClean="0">
                <a:solidFill>
                  <a:schemeClr val="tx1"/>
                </a:solidFill>
              </a:rPr>
              <a:t>」</a:t>
            </a:r>
            <a:r>
              <a:rPr lang="ja-JP" altLang="en-US" sz="2000" dirty="0" smtClean="0">
                <a:solidFill>
                  <a:schemeClr val="tx1"/>
                </a:solidFill>
              </a:rPr>
              <a:t>　　　　　　　</a:t>
            </a:r>
            <a:r>
              <a:rPr lang="ja-JP" altLang="ja-JP" sz="2000" dirty="0" smtClean="0">
                <a:solidFill>
                  <a:schemeClr val="tx1"/>
                </a:solidFill>
              </a:rPr>
              <a:t>「</a:t>
            </a:r>
            <a:r>
              <a:rPr lang="ja-JP" altLang="ja-JP" sz="2000" dirty="0">
                <a:solidFill>
                  <a:schemeClr val="tx1"/>
                </a:solidFill>
              </a:rPr>
              <a:t>会う</a:t>
            </a:r>
            <a:r>
              <a:rPr lang="ja-JP" altLang="ja-JP" sz="2000" dirty="0" smtClean="0">
                <a:solidFill>
                  <a:schemeClr val="tx1"/>
                </a:solidFill>
              </a:rPr>
              <a:t>」</a:t>
            </a:r>
            <a:r>
              <a:rPr lang="ja-JP" altLang="en-US" sz="2000" dirty="0" smtClean="0">
                <a:solidFill>
                  <a:schemeClr val="tx1"/>
                </a:solidFill>
              </a:rPr>
              <a:t>　　</a:t>
            </a:r>
            <a:r>
              <a:rPr lang="ja-JP" altLang="ja-JP" sz="2000" dirty="0" smtClean="0">
                <a:solidFill>
                  <a:schemeClr val="tx1"/>
                </a:solidFill>
              </a:rPr>
              <a:t>「</a:t>
            </a:r>
            <a:r>
              <a:rPr lang="ja-JP" altLang="ja-JP" sz="2000" dirty="0">
                <a:solidFill>
                  <a:schemeClr val="tx1"/>
                </a:solidFill>
              </a:rPr>
              <a:t>相談する</a:t>
            </a:r>
            <a:r>
              <a:rPr lang="ja-JP" altLang="ja-JP" sz="2000" dirty="0" smtClean="0">
                <a:solidFill>
                  <a:schemeClr val="tx1"/>
                </a:solidFill>
              </a:rPr>
              <a:t>」</a:t>
            </a:r>
            <a:endParaRPr lang="en-US" altLang="ja-JP" sz="2000" dirty="0" smtClean="0">
              <a:solidFill>
                <a:schemeClr val="tx1"/>
              </a:solidFill>
            </a:endParaRPr>
          </a:p>
          <a:p>
            <a:pPr marL="274320" indent="-274320" fontAlgn="auto">
              <a:spcAft>
                <a:spcPts val="0"/>
              </a:spcAft>
              <a:buFont typeface="Wingdings" pitchFamily="2" charset="2"/>
              <a:buChar char="l"/>
              <a:defRPr/>
            </a:pPr>
            <a:r>
              <a:rPr lang="ja-JP" altLang="ja-JP" sz="2000" dirty="0" smtClean="0">
                <a:solidFill>
                  <a:schemeClr val="tx1"/>
                </a:solidFill>
              </a:rPr>
              <a:t>現在</a:t>
            </a:r>
            <a:r>
              <a:rPr lang="ja-JP" altLang="ja-JP" sz="2000" dirty="0">
                <a:solidFill>
                  <a:schemeClr val="tx1"/>
                </a:solidFill>
              </a:rPr>
              <a:t>、カイロ大学日本語</a:t>
            </a:r>
            <a:r>
              <a:rPr lang="ja-JP" altLang="ja-JP" sz="2000" dirty="0" smtClean="0">
                <a:solidFill>
                  <a:schemeClr val="tx1"/>
                </a:solidFill>
              </a:rPr>
              <a:t>学科</a:t>
            </a:r>
            <a:r>
              <a:rPr lang="ja-JP" altLang="en-US" sz="2000" dirty="0" smtClean="0">
                <a:solidFill>
                  <a:schemeClr val="tx1"/>
                </a:solidFill>
              </a:rPr>
              <a:t>エジプト人講師</a:t>
            </a:r>
            <a:r>
              <a:rPr lang="ja-JP" altLang="ja-JP" sz="2000" dirty="0" smtClean="0">
                <a:solidFill>
                  <a:schemeClr val="tx1"/>
                </a:solidFill>
              </a:rPr>
              <a:t>が</a:t>
            </a:r>
            <a:r>
              <a:rPr lang="ja-JP" altLang="en-US" sz="2000" dirty="0" smtClean="0">
                <a:solidFill>
                  <a:schemeClr val="tx1"/>
                </a:solidFill>
              </a:rPr>
              <a:t>増加し</a:t>
            </a:r>
            <a:r>
              <a:rPr lang="ja-JP" altLang="ja-JP" sz="2000" dirty="0" smtClean="0">
                <a:solidFill>
                  <a:schemeClr val="tx1"/>
                </a:solidFill>
              </a:rPr>
              <a:t>、</a:t>
            </a:r>
            <a:r>
              <a:rPr lang="ja-JP" altLang="ja-JP" sz="2000" dirty="0">
                <a:solidFill>
                  <a:schemeClr val="tx1"/>
                </a:solidFill>
              </a:rPr>
              <a:t>桜井（</a:t>
            </a:r>
            <a:r>
              <a:rPr lang="en-US" altLang="ja-JP" sz="2000" dirty="0" smtClean="0">
                <a:solidFill>
                  <a:schemeClr val="tx1"/>
                </a:solidFill>
              </a:rPr>
              <a:t>2011</a:t>
            </a:r>
            <a:r>
              <a:rPr lang="ja-JP" altLang="en-US" sz="2000" dirty="0" smtClean="0">
                <a:solidFill>
                  <a:schemeClr val="tx1"/>
                </a:solidFill>
              </a:rPr>
              <a:t>）</a:t>
            </a:r>
            <a:r>
              <a:rPr lang="ja-JP" altLang="ja-JP" sz="2000" dirty="0" smtClean="0">
                <a:solidFill>
                  <a:schemeClr val="tx1"/>
                </a:solidFill>
              </a:rPr>
              <a:t>が</a:t>
            </a:r>
            <a:r>
              <a:rPr lang="ja-JP" altLang="ja-JP" sz="2000" dirty="0">
                <a:solidFill>
                  <a:schemeClr val="tx1"/>
                </a:solidFill>
              </a:rPr>
              <a:t>指摘するように</a:t>
            </a:r>
            <a:r>
              <a:rPr lang="ja-JP" altLang="ja-JP" sz="2000" dirty="0" smtClean="0">
                <a:solidFill>
                  <a:schemeClr val="tx1"/>
                </a:solidFill>
              </a:rPr>
              <a:t>、</a:t>
            </a:r>
            <a:r>
              <a:rPr lang="ja-JP" altLang="en-US" sz="2000" dirty="0">
                <a:solidFill>
                  <a:schemeClr val="tx1"/>
                </a:solidFill>
              </a:rPr>
              <a:t>非母語話者</a:t>
            </a:r>
            <a:r>
              <a:rPr lang="ja-JP" altLang="ja-JP" sz="2000" dirty="0" smtClean="0">
                <a:solidFill>
                  <a:schemeClr val="tx1"/>
                </a:solidFill>
              </a:rPr>
              <a:t>講師</a:t>
            </a:r>
            <a:r>
              <a:rPr lang="ja-JP" altLang="ja-JP" sz="2000" dirty="0">
                <a:solidFill>
                  <a:schemeClr val="tx1"/>
                </a:solidFill>
              </a:rPr>
              <a:t>は学習者の母語を知っているメリットを生かすべきであると考えられる。</a:t>
            </a:r>
          </a:p>
          <a:p>
            <a:pPr marL="274320" indent="-274320" fontAlgn="auto">
              <a:spcAft>
                <a:spcPts val="0"/>
              </a:spcAft>
              <a:buFont typeface="Wingdings" pitchFamily="2" charset="2"/>
              <a:buChar char="l"/>
              <a:defRPr/>
            </a:pPr>
            <a:r>
              <a:rPr lang="ja-JP" altLang="en-US" sz="2000" dirty="0" smtClean="0">
                <a:solidFill>
                  <a:schemeClr val="tx1"/>
                </a:solidFill>
              </a:rPr>
              <a:t>学習者の回答から、</a:t>
            </a:r>
            <a:r>
              <a:rPr lang="ja-JP" altLang="ja-JP" sz="2000" dirty="0" smtClean="0">
                <a:solidFill>
                  <a:schemeClr val="tx1"/>
                </a:solidFill>
              </a:rPr>
              <a:t>教師</a:t>
            </a:r>
            <a:r>
              <a:rPr lang="ja-JP" altLang="ja-JP" sz="2000" dirty="0">
                <a:solidFill>
                  <a:schemeClr val="tx1"/>
                </a:solidFill>
              </a:rPr>
              <a:t>が指導していないような回答もみられ、「時点」において「時間特定」の場合、「に」、不定の場合「で」</a:t>
            </a:r>
            <a:r>
              <a:rPr lang="ja-JP" altLang="ja-JP" sz="2000" dirty="0" smtClean="0">
                <a:solidFill>
                  <a:schemeClr val="tx1"/>
                </a:solidFill>
              </a:rPr>
              <a:t>と学習者</a:t>
            </a:r>
            <a:r>
              <a:rPr lang="ja-JP" altLang="ja-JP" sz="2000" dirty="0">
                <a:solidFill>
                  <a:schemeClr val="tx1"/>
                </a:solidFill>
              </a:rPr>
              <a:t>が様々な中間言語を使っていることがわかり、「に」に限らず教師は定期的</a:t>
            </a:r>
            <a:r>
              <a:rPr lang="ja-JP" altLang="ja-JP" sz="2000" dirty="0" smtClean="0">
                <a:solidFill>
                  <a:schemeClr val="tx1"/>
                </a:solidFill>
              </a:rPr>
              <a:t>に学習者</a:t>
            </a:r>
            <a:r>
              <a:rPr lang="ja-JP" altLang="en-US" sz="2000" dirty="0" smtClean="0">
                <a:solidFill>
                  <a:schemeClr val="tx1"/>
                </a:solidFill>
              </a:rPr>
              <a:t>の</a:t>
            </a:r>
            <a:r>
              <a:rPr lang="ja-JP" altLang="ja-JP" sz="2000" dirty="0" smtClean="0">
                <a:solidFill>
                  <a:schemeClr val="tx1"/>
                </a:solidFill>
              </a:rPr>
              <a:t>理解</a:t>
            </a:r>
            <a:r>
              <a:rPr lang="ja-JP" altLang="ja-JP" sz="2000" dirty="0">
                <a:solidFill>
                  <a:schemeClr val="tx1"/>
                </a:solidFill>
              </a:rPr>
              <a:t>を確認すべきと考えられる。</a:t>
            </a:r>
          </a:p>
          <a:p>
            <a:pPr marL="0" indent="0" fontAlgn="auto">
              <a:spcAft>
                <a:spcPts val="0"/>
              </a:spcAft>
              <a:buFont typeface="Symbol" pitchFamily="18" charset="2"/>
              <a:buNone/>
              <a:defRPr/>
            </a:pPr>
            <a:r>
              <a:rPr lang="en-US" altLang="ja-JP" sz="2000" dirty="0">
                <a:solidFill>
                  <a:schemeClr val="tx1"/>
                </a:solidFill>
              </a:rPr>
              <a:t> </a:t>
            </a:r>
            <a:endParaRPr lang="ja-JP" altLang="ja-JP" sz="2000" dirty="0">
              <a:solidFill>
                <a:schemeClr val="tx1"/>
              </a:solidFill>
            </a:endParaRPr>
          </a:p>
          <a:p>
            <a:pPr marL="274320" indent="-274320" fontAlgn="auto">
              <a:spcAft>
                <a:spcPts val="0"/>
              </a:spcAft>
              <a:defRPr/>
            </a:pPr>
            <a:endParaRPr lang="ja-JP" altLang="en-US" sz="2000" dirty="0"/>
          </a:p>
        </p:txBody>
      </p:sp>
      <p:sp>
        <p:nvSpPr>
          <p:cNvPr id="41986" name="タイトル 2"/>
          <p:cNvSpPr>
            <a:spLocks noGrp="1"/>
          </p:cNvSpPr>
          <p:nvPr>
            <p:ph type="title"/>
          </p:nvPr>
        </p:nvSpPr>
        <p:spPr/>
        <p:txBody>
          <a:bodyPr/>
          <a:lstStyle/>
          <a:p>
            <a:pPr algn="l"/>
            <a:r>
              <a:rPr lang="ja-JP" altLang="en-US" smtClean="0"/>
              <a:t>おわりに　②</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143A481-C48F-4794-A916-0821263C7781}" type="slidenum">
              <a:rPr lang="ja-JP" altLang="en-US"/>
              <a:pPr/>
              <a:t>3</a:t>
            </a:fld>
            <a:endParaRPr lang="en-US" altLang="ja-JP"/>
          </a:p>
        </p:txBody>
      </p:sp>
      <p:sp>
        <p:nvSpPr>
          <p:cNvPr id="3" name="コンテンツ プレースホルダー 2"/>
          <p:cNvSpPr>
            <a:spLocks noGrp="1"/>
          </p:cNvSpPr>
          <p:nvPr>
            <p:ph idx="1"/>
          </p:nvPr>
        </p:nvSpPr>
        <p:spPr/>
        <p:txBody>
          <a:bodyPr rtlCol="0">
            <a:noAutofit/>
          </a:bodyPr>
          <a:lstStyle/>
          <a:p>
            <a:pPr marL="0" indent="0" fontAlgn="auto">
              <a:spcAft>
                <a:spcPts val="0"/>
              </a:spcAft>
              <a:buFont typeface="Symbol" pitchFamily="18" charset="2"/>
              <a:buNone/>
              <a:defRPr/>
            </a:pPr>
            <a:r>
              <a:rPr lang="ja-JP" altLang="en-US" sz="2800" dirty="0" smtClean="0">
                <a:solidFill>
                  <a:schemeClr val="bg2">
                    <a:lumMod val="10000"/>
                  </a:schemeClr>
                </a:solidFill>
              </a:rPr>
              <a:t>①</a:t>
            </a:r>
            <a:r>
              <a:rPr lang="ja-JP" altLang="ja-JP" sz="2800" dirty="0" smtClean="0">
                <a:solidFill>
                  <a:schemeClr val="bg2">
                    <a:lumMod val="10000"/>
                  </a:schemeClr>
                </a:solidFill>
              </a:rPr>
              <a:t>アラビア語母語話者を主対象として取り扱った</a:t>
            </a:r>
            <a:r>
              <a:rPr lang="ja-JP" altLang="en-US" sz="2800" dirty="0" smtClean="0">
                <a:solidFill>
                  <a:schemeClr val="bg2">
                    <a:lumMod val="10000"/>
                  </a:schemeClr>
                </a:solidFill>
              </a:rPr>
              <a:t>　　</a:t>
            </a:r>
            <a:endParaRPr lang="en-US" altLang="ja-JP" sz="2800" dirty="0" smtClean="0">
              <a:solidFill>
                <a:schemeClr val="bg2">
                  <a:lumMod val="10000"/>
                </a:schemeClr>
              </a:solidFill>
            </a:endParaRPr>
          </a:p>
          <a:p>
            <a:pPr marL="0" indent="0" fontAlgn="auto">
              <a:spcAft>
                <a:spcPts val="0"/>
              </a:spcAft>
              <a:buFont typeface="Symbol" pitchFamily="18" charset="2"/>
              <a:buNone/>
              <a:defRPr/>
            </a:pPr>
            <a:r>
              <a:rPr lang="ja-JP" altLang="en-US" sz="2800" dirty="0">
                <a:solidFill>
                  <a:schemeClr val="bg2">
                    <a:lumMod val="10000"/>
                  </a:schemeClr>
                </a:solidFill>
              </a:rPr>
              <a:t>　</a:t>
            </a:r>
            <a:r>
              <a:rPr lang="ja-JP" altLang="en-US" sz="2800" dirty="0" smtClean="0">
                <a:solidFill>
                  <a:schemeClr val="bg2">
                    <a:lumMod val="10000"/>
                  </a:schemeClr>
                </a:solidFill>
              </a:rPr>
              <a:t>　</a:t>
            </a:r>
            <a:r>
              <a:rPr lang="ja-JP" altLang="ja-JP" sz="2800" dirty="0" smtClean="0">
                <a:solidFill>
                  <a:schemeClr val="bg2">
                    <a:lumMod val="10000"/>
                  </a:schemeClr>
                </a:solidFill>
              </a:rPr>
              <a:t>ものがない。</a:t>
            </a:r>
          </a:p>
          <a:p>
            <a:pPr marL="0" indent="0" fontAlgn="auto">
              <a:spcAft>
                <a:spcPts val="0"/>
              </a:spcAft>
              <a:buFont typeface="Symbol" pitchFamily="18" charset="2"/>
              <a:buNone/>
              <a:defRPr/>
            </a:pPr>
            <a:r>
              <a:rPr lang="ja-JP" altLang="en-US" sz="2800" dirty="0" smtClean="0">
                <a:solidFill>
                  <a:schemeClr val="bg2">
                    <a:lumMod val="10000"/>
                  </a:schemeClr>
                </a:solidFill>
              </a:rPr>
              <a:t>②</a:t>
            </a:r>
            <a:r>
              <a:rPr lang="ja-JP" altLang="ja-JP" sz="2800" dirty="0" smtClean="0">
                <a:solidFill>
                  <a:schemeClr val="bg2">
                    <a:lumMod val="10000"/>
                  </a:schemeClr>
                </a:solidFill>
              </a:rPr>
              <a:t>「に」の多義用法を包括的に</a:t>
            </a:r>
            <a:r>
              <a:rPr lang="ja-JP" altLang="en-US" sz="2800" dirty="0" smtClean="0">
                <a:solidFill>
                  <a:schemeClr val="bg2">
                    <a:lumMod val="10000"/>
                  </a:schemeClr>
                </a:solidFill>
              </a:rPr>
              <a:t>取り上げた</a:t>
            </a:r>
            <a:r>
              <a:rPr lang="ja-JP" altLang="ja-JP" sz="2800" dirty="0" smtClean="0">
                <a:solidFill>
                  <a:schemeClr val="bg2">
                    <a:lumMod val="10000"/>
                  </a:schemeClr>
                </a:solidFill>
              </a:rPr>
              <a:t>ものが</a:t>
            </a:r>
            <a:r>
              <a:rPr lang="ja-JP" altLang="en-US" sz="2800" dirty="0" smtClean="0">
                <a:solidFill>
                  <a:schemeClr val="bg2">
                    <a:lumMod val="10000"/>
                  </a:schemeClr>
                </a:solidFill>
              </a:rPr>
              <a:t>　</a:t>
            </a:r>
            <a:endParaRPr lang="en-US" altLang="ja-JP" sz="2800" dirty="0" smtClean="0">
              <a:solidFill>
                <a:schemeClr val="bg2">
                  <a:lumMod val="10000"/>
                </a:schemeClr>
              </a:solidFill>
            </a:endParaRPr>
          </a:p>
          <a:p>
            <a:pPr marL="0" indent="0" fontAlgn="auto">
              <a:spcAft>
                <a:spcPts val="0"/>
              </a:spcAft>
              <a:buFont typeface="Symbol" pitchFamily="18" charset="2"/>
              <a:buNone/>
              <a:defRPr/>
            </a:pPr>
            <a:r>
              <a:rPr lang="ja-JP" altLang="en-US" sz="2800" dirty="0">
                <a:solidFill>
                  <a:schemeClr val="bg2">
                    <a:lumMod val="10000"/>
                  </a:schemeClr>
                </a:solidFill>
              </a:rPr>
              <a:t>　</a:t>
            </a:r>
            <a:r>
              <a:rPr lang="ja-JP" altLang="en-US" sz="2800" dirty="0" smtClean="0">
                <a:solidFill>
                  <a:schemeClr val="bg2">
                    <a:lumMod val="10000"/>
                  </a:schemeClr>
                </a:solidFill>
              </a:rPr>
              <a:t>　</a:t>
            </a:r>
            <a:r>
              <a:rPr lang="ja-JP" altLang="ja-JP" sz="2800" dirty="0" smtClean="0">
                <a:solidFill>
                  <a:schemeClr val="bg2">
                    <a:lumMod val="10000"/>
                  </a:schemeClr>
                </a:solidFill>
              </a:rPr>
              <a:t>少ない。</a:t>
            </a:r>
          </a:p>
          <a:p>
            <a:pPr marL="0" indent="0" fontAlgn="auto">
              <a:spcAft>
                <a:spcPts val="0"/>
              </a:spcAft>
              <a:buFont typeface="Symbol" pitchFamily="18" charset="2"/>
              <a:buNone/>
              <a:defRPr/>
            </a:pPr>
            <a:r>
              <a:rPr lang="ja-JP" altLang="en-US" sz="2800" dirty="0" smtClean="0">
                <a:solidFill>
                  <a:schemeClr val="bg2">
                    <a:lumMod val="10000"/>
                  </a:schemeClr>
                </a:solidFill>
              </a:rPr>
              <a:t>③</a:t>
            </a:r>
            <a:r>
              <a:rPr lang="ja-JP" altLang="ja-JP" sz="2800" dirty="0" smtClean="0">
                <a:solidFill>
                  <a:schemeClr val="bg2">
                    <a:lumMod val="10000"/>
                  </a:schemeClr>
                </a:solidFill>
              </a:rPr>
              <a:t>学習者に「に」に関する理解調査を行ったもの</a:t>
            </a:r>
            <a:r>
              <a:rPr lang="ja-JP" altLang="en-US" sz="2800" dirty="0" smtClean="0">
                <a:solidFill>
                  <a:schemeClr val="bg2">
                    <a:lumMod val="10000"/>
                  </a:schemeClr>
                </a:solidFill>
              </a:rPr>
              <a:t>　</a:t>
            </a:r>
            <a:endParaRPr lang="en-US" altLang="ja-JP" sz="2800" dirty="0" smtClean="0">
              <a:solidFill>
                <a:schemeClr val="bg2">
                  <a:lumMod val="10000"/>
                </a:schemeClr>
              </a:solidFill>
            </a:endParaRPr>
          </a:p>
          <a:p>
            <a:pPr marL="0" indent="0" fontAlgn="auto">
              <a:spcAft>
                <a:spcPts val="0"/>
              </a:spcAft>
              <a:buFont typeface="Symbol" pitchFamily="18" charset="2"/>
              <a:buNone/>
              <a:defRPr/>
            </a:pPr>
            <a:r>
              <a:rPr lang="ja-JP" altLang="en-US" sz="2800" dirty="0">
                <a:solidFill>
                  <a:schemeClr val="bg2">
                    <a:lumMod val="10000"/>
                  </a:schemeClr>
                </a:solidFill>
              </a:rPr>
              <a:t>　</a:t>
            </a:r>
            <a:r>
              <a:rPr lang="ja-JP" altLang="en-US" sz="2800" dirty="0" smtClean="0">
                <a:solidFill>
                  <a:schemeClr val="bg2">
                    <a:lumMod val="10000"/>
                  </a:schemeClr>
                </a:solidFill>
              </a:rPr>
              <a:t>　</a:t>
            </a:r>
            <a:r>
              <a:rPr lang="ja-JP" altLang="ja-JP" sz="2800" dirty="0" smtClean="0">
                <a:solidFill>
                  <a:schemeClr val="bg2">
                    <a:lumMod val="10000"/>
                  </a:schemeClr>
                </a:solidFill>
              </a:rPr>
              <a:t>が少ない</a:t>
            </a:r>
            <a:r>
              <a:rPr lang="ja-JP" altLang="en-US" sz="2800" dirty="0" smtClean="0">
                <a:solidFill>
                  <a:schemeClr val="bg2">
                    <a:lumMod val="10000"/>
                  </a:schemeClr>
                </a:solidFill>
              </a:rPr>
              <a:t>増田（</a:t>
            </a:r>
            <a:r>
              <a:rPr lang="en-US" altLang="ja-JP" sz="2800" dirty="0" smtClean="0">
                <a:solidFill>
                  <a:schemeClr val="bg2">
                    <a:lumMod val="10000"/>
                  </a:schemeClr>
                </a:solidFill>
              </a:rPr>
              <a:t>2004</a:t>
            </a:r>
            <a:r>
              <a:rPr lang="ja-JP" altLang="en-US" sz="2800" dirty="0" smtClean="0">
                <a:solidFill>
                  <a:schemeClr val="bg2">
                    <a:lumMod val="10000"/>
                  </a:schemeClr>
                </a:solidFill>
              </a:rPr>
              <a:t>）、岩崎（</a:t>
            </a:r>
            <a:r>
              <a:rPr lang="en-US" altLang="ja-JP" sz="2800" dirty="0" smtClean="0">
                <a:solidFill>
                  <a:schemeClr val="bg2">
                    <a:lumMod val="10000"/>
                  </a:schemeClr>
                </a:solidFill>
              </a:rPr>
              <a:t>2001</a:t>
            </a:r>
            <a:r>
              <a:rPr lang="ja-JP" altLang="en-US" sz="2800" dirty="0" smtClean="0">
                <a:solidFill>
                  <a:schemeClr val="bg2">
                    <a:lumMod val="10000"/>
                  </a:schemeClr>
                </a:solidFill>
              </a:rPr>
              <a:t>）（</a:t>
            </a:r>
            <a:r>
              <a:rPr lang="en-US" altLang="ja-JP" sz="2800" dirty="0" smtClean="0">
                <a:solidFill>
                  <a:schemeClr val="bg2">
                    <a:lumMod val="10000"/>
                  </a:schemeClr>
                </a:solidFill>
              </a:rPr>
              <a:t>2004</a:t>
            </a:r>
            <a:r>
              <a:rPr lang="ja-JP" altLang="en-US" sz="2800" dirty="0" smtClean="0">
                <a:solidFill>
                  <a:schemeClr val="bg2">
                    <a:lumMod val="10000"/>
                  </a:schemeClr>
                </a:solidFill>
              </a:rPr>
              <a:t>）</a:t>
            </a:r>
            <a:r>
              <a:rPr lang="ja-JP" altLang="ja-JP" sz="2800" dirty="0" smtClean="0">
                <a:solidFill>
                  <a:schemeClr val="bg2">
                    <a:lumMod val="10000"/>
                  </a:schemeClr>
                </a:solidFill>
              </a:rPr>
              <a:t>。</a:t>
            </a:r>
            <a:endParaRPr lang="en-US" altLang="ja-JP" sz="2800" dirty="0" smtClean="0">
              <a:solidFill>
                <a:schemeClr val="bg2">
                  <a:lumMod val="10000"/>
                </a:schemeClr>
              </a:solidFill>
            </a:endParaRPr>
          </a:p>
          <a:p>
            <a:pPr marL="0" indent="0" fontAlgn="auto">
              <a:spcAft>
                <a:spcPts val="0"/>
              </a:spcAft>
              <a:buFont typeface="Symbol" pitchFamily="18" charset="2"/>
              <a:buNone/>
              <a:defRPr/>
            </a:pPr>
            <a:r>
              <a:rPr lang="ja-JP" altLang="en-US" sz="4000" dirty="0" smtClean="0">
                <a:solidFill>
                  <a:schemeClr val="bg2">
                    <a:lumMod val="10000"/>
                  </a:schemeClr>
                </a:solidFill>
              </a:rPr>
              <a:t>　</a:t>
            </a:r>
            <a:endParaRPr lang="en-US" altLang="ja-JP" sz="4000" dirty="0" smtClean="0">
              <a:solidFill>
                <a:schemeClr val="bg2">
                  <a:lumMod val="10000"/>
                </a:schemeClr>
              </a:solidFill>
            </a:endParaRPr>
          </a:p>
          <a:p>
            <a:pPr marL="0" indent="0" fontAlgn="auto">
              <a:spcAft>
                <a:spcPts val="0"/>
              </a:spcAft>
              <a:buFont typeface="Symbol" pitchFamily="18" charset="2"/>
              <a:buNone/>
              <a:defRPr/>
            </a:pPr>
            <a:r>
              <a:rPr lang="ja-JP" altLang="en-US" sz="4000" dirty="0"/>
              <a:t>　</a:t>
            </a:r>
            <a:r>
              <a:rPr lang="ja-JP" altLang="en-US" sz="4000" dirty="0" smtClean="0"/>
              <a:t>　　　　　　　　</a:t>
            </a:r>
            <a:endParaRPr lang="ja-JP" altLang="en-US" sz="4000" dirty="0"/>
          </a:p>
        </p:txBody>
      </p:sp>
      <p:sp>
        <p:nvSpPr>
          <p:cNvPr id="15362" name="タイトル 1"/>
          <p:cNvSpPr>
            <a:spLocks noGrp="1"/>
          </p:cNvSpPr>
          <p:nvPr>
            <p:ph type="title"/>
          </p:nvPr>
        </p:nvSpPr>
        <p:spPr/>
        <p:txBody>
          <a:bodyPr/>
          <a:lstStyle/>
          <a:p>
            <a:pPr algn="l"/>
            <a:r>
              <a:rPr lang="ja-JP" altLang="en-US" smtClean="0"/>
              <a:t>本研究の意義①</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B97DCFE-50A7-4393-8CBD-5326E55BC35D}" type="slidenum">
              <a:rPr lang="ja-JP" altLang="en-US"/>
              <a:pPr/>
              <a:t>30</a:t>
            </a:fld>
            <a:endParaRPr lang="en-US" altLang="ja-JP"/>
          </a:p>
        </p:txBody>
      </p:sp>
      <p:sp>
        <p:nvSpPr>
          <p:cNvPr id="2" name="コンテンツ プレースホルダー 1"/>
          <p:cNvSpPr>
            <a:spLocks noGrp="1"/>
          </p:cNvSpPr>
          <p:nvPr>
            <p:ph idx="1"/>
          </p:nvPr>
        </p:nvSpPr>
        <p:spPr>
          <a:xfrm>
            <a:off x="468313" y="2492375"/>
            <a:ext cx="8424862" cy="3849688"/>
          </a:xfrm>
        </p:spPr>
        <p:txBody>
          <a:bodyPr rtlCol="0">
            <a:normAutofit fontScale="92500" lnSpcReduction="10000"/>
          </a:bodyPr>
          <a:lstStyle/>
          <a:p>
            <a:pPr marL="0" indent="0" fontAlgn="auto">
              <a:spcAft>
                <a:spcPts val="0"/>
              </a:spcAft>
              <a:buFont typeface="Symbol" pitchFamily="18" charset="2"/>
              <a:buNone/>
              <a:defRPr/>
            </a:pPr>
            <a:r>
              <a:rPr lang="ja-JP" altLang="en-US" sz="2000" dirty="0" smtClean="0">
                <a:solidFill>
                  <a:schemeClr val="tx1"/>
                </a:solidFill>
              </a:rPr>
              <a:t>岩崎典子（</a:t>
            </a:r>
            <a:r>
              <a:rPr lang="en-US" altLang="ja-JP" sz="2000" dirty="0" smtClean="0">
                <a:solidFill>
                  <a:schemeClr val="tx1"/>
                </a:solidFill>
              </a:rPr>
              <a:t>2004</a:t>
            </a:r>
            <a:r>
              <a:rPr lang="ja-JP" altLang="en-US" sz="2000" dirty="0" smtClean="0">
                <a:solidFill>
                  <a:schemeClr val="tx1"/>
                </a:solidFill>
              </a:rPr>
              <a:t>）「日本語学習者による「に」の誤用」</a:t>
            </a:r>
            <a:r>
              <a:rPr lang="en-US" altLang="ja-JP" sz="2000" dirty="0" smtClean="0">
                <a:solidFill>
                  <a:schemeClr val="tx1"/>
                </a:solidFill>
              </a:rPr>
              <a:t>『</a:t>
            </a:r>
            <a:r>
              <a:rPr lang="ja-JP" altLang="en-US" sz="2000" dirty="0" smtClean="0">
                <a:solidFill>
                  <a:schemeClr val="tx1"/>
                </a:solidFill>
              </a:rPr>
              <a:t>言語学と日本語教　　　</a:t>
            </a:r>
            <a:endParaRPr lang="en-US" altLang="ja-JP" sz="2000" dirty="0" smtClean="0">
              <a:solidFill>
                <a:schemeClr val="tx1"/>
              </a:solidFill>
            </a:endParaRPr>
          </a:p>
          <a:p>
            <a:pPr marL="0" indent="0" fontAlgn="auto">
              <a:spcAft>
                <a:spcPts val="0"/>
              </a:spcAft>
              <a:buFont typeface="Symbol" pitchFamily="18" charset="2"/>
              <a:buNone/>
              <a:defRPr/>
            </a:pPr>
            <a:r>
              <a:rPr lang="ja-JP" altLang="en-US" sz="2000" dirty="0">
                <a:solidFill>
                  <a:schemeClr val="tx1"/>
                </a:solidFill>
              </a:rPr>
              <a:t>　</a:t>
            </a:r>
            <a:r>
              <a:rPr lang="ja-JP" altLang="en-US" sz="2000" dirty="0" smtClean="0">
                <a:solidFill>
                  <a:schemeClr val="tx1"/>
                </a:solidFill>
              </a:rPr>
              <a:t>　　育</a:t>
            </a:r>
            <a:r>
              <a:rPr lang="en-US" altLang="ja-JP" sz="2000" dirty="0" smtClean="0">
                <a:solidFill>
                  <a:schemeClr val="tx1"/>
                </a:solidFill>
              </a:rPr>
              <a:t>Ⅲ』</a:t>
            </a:r>
            <a:r>
              <a:rPr lang="ja-JP" altLang="en-US" sz="2000" dirty="0" smtClean="0">
                <a:solidFill>
                  <a:schemeClr val="tx1"/>
                </a:solidFill>
              </a:rPr>
              <a:t>　</a:t>
            </a:r>
            <a:r>
              <a:rPr lang="ja-JP" altLang="en-US" sz="2000" dirty="0" err="1" smtClean="0">
                <a:solidFill>
                  <a:schemeClr val="tx1"/>
                </a:solidFill>
              </a:rPr>
              <a:t>くろし</a:t>
            </a:r>
            <a:r>
              <a:rPr lang="ja-JP" altLang="en-US" sz="2000" dirty="0" smtClean="0">
                <a:solidFill>
                  <a:schemeClr val="tx1"/>
                </a:solidFill>
              </a:rPr>
              <a:t>お出版 </a:t>
            </a:r>
            <a:r>
              <a:rPr lang="en-US" altLang="ja-JP" sz="2000" dirty="0" smtClean="0">
                <a:solidFill>
                  <a:schemeClr val="tx1"/>
                </a:solidFill>
              </a:rPr>
              <a:t>P.177-195</a:t>
            </a:r>
          </a:p>
          <a:p>
            <a:pPr marL="0" indent="0" fontAlgn="auto">
              <a:spcAft>
                <a:spcPts val="0"/>
              </a:spcAft>
              <a:buFont typeface="Symbol" pitchFamily="18" charset="2"/>
              <a:buNone/>
              <a:defRPr/>
            </a:pPr>
            <a:r>
              <a:rPr lang="ja-JP" altLang="en-US" sz="2000" dirty="0" smtClean="0">
                <a:solidFill>
                  <a:schemeClr val="tx1"/>
                </a:solidFill>
              </a:rPr>
              <a:t>下野香織（</a:t>
            </a:r>
            <a:r>
              <a:rPr lang="en-US" altLang="ja-JP" sz="2000" dirty="0" smtClean="0">
                <a:solidFill>
                  <a:schemeClr val="tx1"/>
                </a:solidFill>
              </a:rPr>
              <a:t>2005</a:t>
            </a:r>
            <a:r>
              <a:rPr lang="ja-JP" altLang="en-US" sz="2000" dirty="0" smtClean="0">
                <a:solidFill>
                  <a:schemeClr val="tx1"/>
                </a:solidFill>
              </a:rPr>
              <a:t>）「多義助詞「に」の第二言語習得過程　認知言語学的</a:t>
            </a:r>
            <a:endParaRPr lang="en-US" altLang="ja-JP" sz="2000" dirty="0" smtClean="0">
              <a:solidFill>
                <a:schemeClr val="tx1"/>
              </a:solidFill>
            </a:endParaRPr>
          </a:p>
          <a:p>
            <a:pPr marL="0" indent="0" fontAlgn="auto">
              <a:spcAft>
                <a:spcPts val="0"/>
              </a:spcAft>
              <a:buFont typeface="Symbol" pitchFamily="18" charset="2"/>
              <a:buNone/>
              <a:defRPr/>
            </a:pPr>
            <a:r>
              <a:rPr lang="ja-JP" altLang="en-US" sz="2000" dirty="0">
                <a:solidFill>
                  <a:schemeClr val="tx1"/>
                </a:solidFill>
              </a:rPr>
              <a:t>　</a:t>
            </a:r>
            <a:r>
              <a:rPr lang="ja-JP" altLang="en-US" sz="2000" dirty="0" smtClean="0">
                <a:solidFill>
                  <a:schemeClr val="tx1"/>
                </a:solidFill>
              </a:rPr>
              <a:t>　　アプローチ」　</a:t>
            </a:r>
            <a:r>
              <a:rPr lang="en-US" altLang="ja-JP" sz="2000" dirty="0">
                <a:solidFill>
                  <a:schemeClr val="tx1"/>
                </a:solidFill>
              </a:rPr>
              <a:t>『</a:t>
            </a:r>
            <a:r>
              <a:rPr lang="ja-JP" altLang="en-US" sz="2000" dirty="0">
                <a:solidFill>
                  <a:schemeClr val="tx1"/>
                </a:solidFill>
              </a:rPr>
              <a:t>言語学と日本語教育</a:t>
            </a:r>
            <a:r>
              <a:rPr lang="en-US" altLang="ja-JP" sz="2000" dirty="0">
                <a:solidFill>
                  <a:schemeClr val="tx1"/>
                </a:solidFill>
              </a:rPr>
              <a:t>Ⅲ』</a:t>
            </a:r>
            <a:r>
              <a:rPr lang="ja-JP" altLang="en-US" sz="2000" dirty="0">
                <a:solidFill>
                  <a:schemeClr val="tx1"/>
                </a:solidFill>
              </a:rPr>
              <a:t>　</a:t>
            </a:r>
            <a:r>
              <a:rPr lang="ja-JP" altLang="en-US" sz="2000" dirty="0" err="1">
                <a:solidFill>
                  <a:schemeClr val="tx1"/>
                </a:solidFill>
              </a:rPr>
              <a:t>くろし</a:t>
            </a:r>
            <a:r>
              <a:rPr lang="ja-JP" altLang="en-US" sz="2000" dirty="0" smtClean="0">
                <a:solidFill>
                  <a:schemeClr val="tx1"/>
                </a:solidFill>
              </a:rPr>
              <a:t>お出版 </a:t>
            </a:r>
            <a:r>
              <a:rPr lang="en-US" altLang="ja-JP" sz="2000" dirty="0" smtClean="0">
                <a:solidFill>
                  <a:schemeClr val="tx1"/>
                </a:solidFill>
              </a:rPr>
              <a:t>P.87-99</a:t>
            </a:r>
            <a:endParaRPr lang="en-US" altLang="ja-JP" sz="2000" dirty="0">
              <a:solidFill>
                <a:schemeClr val="tx1"/>
              </a:solidFill>
            </a:endParaRPr>
          </a:p>
          <a:p>
            <a:pPr marL="0" indent="0" fontAlgn="auto">
              <a:spcAft>
                <a:spcPts val="0"/>
              </a:spcAft>
              <a:buFont typeface="Symbol" pitchFamily="18" charset="2"/>
              <a:buNone/>
              <a:defRPr/>
            </a:pPr>
            <a:r>
              <a:rPr lang="ja-JP" altLang="en-US" sz="2000" dirty="0" smtClean="0">
                <a:solidFill>
                  <a:schemeClr val="tx1"/>
                </a:solidFill>
              </a:rPr>
              <a:t>久保田美子（</a:t>
            </a:r>
            <a:r>
              <a:rPr lang="en-US" altLang="ja-JP" sz="2000" dirty="0" smtClean="0">
                <a:solidFill>
                  <a:schemeClr val="tx1"/>
                </a:solidFill>
              </a:rPr>
              <a:t>1994</a:t>
            </a:r>
            <a:r>
              <a:rPr lang="ja-JP" altLang="en-US" sz="2000" dirty="0" smtClean="0">
                <a:solidFill>
                  <a:schemeClr val="tx1"/>
                </a:solidFill>
              </a:rPr>
              <a:t>）「第</a:t>
            </a:r>
            <a:r>
              <a:rPr lang="en-US" altLang="ja-JP" sz="2000" dirty="0" smtClean="0">
                <a:solidFill>
                  <a:schemeClr val="tx1"/>
                </a:solidFill>
              </a:rPr>
              <a:t>2</a:t>
            </a:r>
            <a:r>
              <a:rPr lang="ja-JP" altLang="en-US" sz="2000" dirty="0" smtClean="0">
                <a:solidFill>
                  <a:schemeClr val="tx1"/>
                </a:solidFill>
              </a:rPr>
              <a:t>言語としての日本語の縦断的習得研究</a:t>
            </a:r>
            <a:r>
              <a:rPr lang="en-US" altLang="ja-JP" sz="2000" dirty="0" smtClean="0">
                <a:solidFill>
                  <a:schemeClr val="tx1"/>
                </a:solidFill>
              </a:rPr>
              <a:t>―</a:t>
            </a:r>
            <a:r>
              <a:rPr lang="ja-JP" altLang="en-US" sz="2000" dirty="0" smtClean="0">
                <a:solidFill>
                  <a:schemeClr val="tx1"/>
                </a:solidFill>
              </a:rPr>
              <a:t>かく</a:t>
            </a:r>
            <a:endParaRPr lang="en-US" altLang="ja-JP" sz="2000" dirty="0" smtClean="0">
              <a:solidFill>
                <a:schemeClr val="tx1"/>
              </a:solidFill>
            </a:endParaRPr>
          </a:p>
          <a:p>
            <a:pPr marL="0" indent="0" fontAlgn="auto">
              <a:spcAft>
                <a:spcPts val="0"/>
              </a:spcAft>
              <a:buFont typeface="Symbol" pitchFamily="18" charset="2"/>
              <a:buNone/>
              <a:defRPr/>
            </a:pPr>
            <a:r>
              <a:rPr lang="ja-JP" altLang="en-US" sz="2000" dirty="0">
                <a:solidFill>
                  <a:schemeClr val="tx1"/>
                </a:solidFill>
              </a:rPr>
              <a:t>　</a:t>
            </a:r>
            <a:r>
              <a:rPr lang="ja-JP" altLang="en-US" sz="2000" dirty="0" smtClean="0">
                <a:solidFill>
                  <a:schemeClr val="tx1"/>
                </a:solidFill>
              </a:rPr>
              <a:t>　　じょし「を」「に」「で」「へ」の習得過程について」</a:t>
            </a:r>
            <a:r>
              <a:rPr lang="en-US" altLang="ja-JP" sz="2000" dirty="0" smtClean="0">
                <a:solidFill>
                  <a:schemeClr val="tx1"/>
                </a:solidFill>
              </a:rPr>
              <a:t>『</a:t>
            </a:r>
            <a:r>
              <a:rPr lang="ja-JP" altLang="en-US" sz="2000" dirty="0">
                <a:solidFill>
                  <a:schemeClr val="tx1"/>
                </a:solidFill>
              </a:rPr>
              <a:t>日本語</a:t>
            </a:r>
            <a:r>
              <a:rPr lang="ja-JP" altLang="en-US" sz="2000" dirty="0" smtClean="0">
                <a:solidFill>
                  <a:schemeClr val="tx1"/>
                </a:solidFill>
              </a:rPr>
              <a:t>教育</a:t>
            </a:r>
            <a:r>
              <a:rPr lang="en-US" altLang="ja-JP" sz="2000" dirty="0" smtClean="0">
                <a:solidFill>
                  <a:schemeClr val="tx1"/>
                </a:solidFill>
              </a:rPr>
              <a:t>』</a:t>
            </a:r>
            <a:r>
              <a:rPr lang="ja-JP" altLang="en-US" sz="2000" dirty="0" smtClean="0">
                <a:solidFill>
                  <a:schemeClr val="tx1"/>
                </a:solidFill>
              </a:rPr>
              <a:t>　</a:t>
            </a:r>
            <a:r>
              <a:rPr lang="en-US" altLang="ja-JP" sz="2000" dirty="0" smtClean="0">
                <a:solidFill>
                  <a:schemeClr val="tx1"/>
                </a:solidFill>
              </a:rPr>
              <a:t>82</a:t>
            </a:r>
            <a:r>
              <a:rPr lang="ja-JP" altLang="en-US" sz="2000" dirty="0" smtClean="0">
                <a:solidFill>
                  <a:schemeClr val="tx1"/>
                </a:solidFill>
              </a:rPr>
              <a:t>号　</a:t>
            </a:r>
            <a:r>
              <a:rPr lang="en-US" altLang="ja-JP" sz="2000" dirty="0" smtClean="0">
                <a:solidFill>
                  <a:schemeClr val="tx1"/>
                </a:solidFill>
              </a:rPr>
              <a:t>P.72-85</a:t>
            </a:r>
          </a:p>
          <a:p>
            <a:pPr marL="0" indent="0" fontAlgn="auto">
              <a:spcAft>
                <a:spcPts val="0"/>
              </a:spcAft>
              <a:buFont typeface="Symbol" pitchFamily="18" charset="2"/>
              <a:buNone/>
              <a:defRPr/>
            </a:pPr>
            <a:r>
              <a:rPr lang="ja-JP" altLang="en-US" sz="2000" dirty="0" smtClean="0">
                <a:solidFill>
                  <a:schemeClr val="tx1"/>
                </a:solidFill>
              </a:rPr>
              <a:t>益岡隆志・田窪行則（</a:t>
            </a:r>
            <a:r>
              <a:rPr lang="en-US" altLang="ja-JP" sz="2000" dirty="0" smtClean="0">
                <a:solidFill>
                  <a:schemeClr val="tx1"/>
                </a:solidFill>
              </a:rPr>
              <a:t>1987</a:t>
            </a:r>
            <a:r>
              <a:rPr lang="ja-JP" altLang="en-US" sz="2000" dirty="0" smtClean="0">
                <a:solidFill>
                  <a:schemeClr val="tx1"/>
                </a:solidFill>
              </a:rPr>
              <a:t>）</a:t>
            </a:r>
            <a:r>
              <a:rPr lang="en-US" altLang="ja-JP" sz="2000" dirty="0" smtClean="0">
                <a:solidFill>
                  <a:schemeClr val="tx1"/>
                </a:solidFill>
              </a:rPr>
              <a:t>『</a:t>
            </a:r>
            <a:r>
              <a:rPr lang="ja-JP" altLang="en-US" sz="2000" dirty="0" smtClean="0">
                <a:solidFill>
                  <a:schemeClr val="tx1"/>
                </a:solidFill>
              </a:rPr>
              <a:t>セルフ・マスターシリーズ</a:t>
            </a:r>
            <a:r>
              <a:rPr lang="en-US" altLang="ja-JP" sz="2000" dirty="0" smtClean="0">
                <a:solidFill>
                  <a:schemeClr val="tx1"/>
                </a:solidFill>
              </a:rPr>
              <a:t>3</a:t>
            </a:r>
            <a:r>
              <a:rPr lang="ja-JP" altLang="en-US" sz="2000" dirty="0" smtClean="0">
                <a:solidFill>
                  <a:schemeClr val="tx1"/>
                </a:solidFill>
              </a:rPr>
              <a:t>　格助詞</a:t>
            </a:r>
            <a:r>
              <a:rPr lang="en-US" altLang="ja-JP" sz="2000" dirty="0" smtClean="0">
                <a:solidFill>
                  <a:schemeClr val="tx1"/>
                </a:solidFill>
              </a:rPr>
              <a:t>』</a:t>
            </a:r>
            <a:r>
              <a:rPr lang="ja-JP" altLang="en-US" sz="2000" dirty="0" err="1" smtClean="0">
                <a:solidFill>
                  <a:schemeClr val="tx1"/>
                </a:solidFill>
              </a:rPr>
              <a:t>くろし</a:t>
            </a:r>
            <a:r>
              <a:rPr lang="ja-JP" altLang="en-US" sz="2000" dirty="0" smtClean="0">
                <a:solidFill>
                  <a:schemeClr val="tx1"/>
                </a:solidFill>
              </a:rPr>
              <a:t>お出版</a:t>
            </a:r>
            <a:endParaRPr lang="en-US" altLang="ja-JP" sz="2000" dirty="0" smtClean="0">
              <a:solidFill>
                <a:schemeClr val="tx1"/>
              </a:solidFill>
            </a:endParaRPr>
          </a:p>
          <a:p>
            <a:pPr marL="0" indent="0" fontAlgn="auto">
              <a:spcAft>
                <a:spcPts val="0"/>
              </a:spcAft>
              <a:buFont typeface="Symbol" pitchFamily="18" charset="2"/>
              <a:buNone/>
              <a:defRPr/>
            </a:pPr>
            <a:r>
              <a:rPr lang="ja-JP" altLang="en-US" sz="2000" dirty="0">
                <a:solidFill>
                  <a:schemeClr val="tx1"/>
                </a:solidFill>
              </a:rPr>
              <a:t>増田</a:t>
            </a:r>
            <a:r>
              <a:rPr lang="ja-JP" altLang="en-US" sz="2000" dirty="0" smtClean="0">
                <a:solidFill>
                  <a:schemeClr val="tx1"/>
                </a:solidFill>
              </a:rPr>
              <a:t>恭子（</a:t>
            </a:r>
            <a:r>
              <a:rPr lang="en-US" altLang="ja-JP" sz="2000" dirty="0" smtClean="0">
                <a:solidFill>
                  <a:schemeClr val="tx1"/>
                </a:solidFill>
              </a:rPr>
              <a:t>2004</a:t>
            </a:r>
            <a:r>
              <a:rPr lang="ja-JP" altLang="en-US" sz="2000" dirty="0" smtClean="0">
                <a:solidFill>
                  <a:schemeClr val="tx1"/>
                </a:solidFill>
              </a:rPr>
              <a:t>）「日本語学習者の場所格「に」「で」の誤用</a:t>
            </a:r>
            <a:r>
              <a:rPr lang="en-US" altLang="ja-JP" sz="2000" dirty="0">
                <a:solidFill>
                  <a:schemeClr val="tx1"/>
                </a:solidFill>
              </a:rPr>
              <a:t>『</a:t>
            </a:r>
            <a:r>
              <a:rPr lang="ja-JP" altLang="en-US" sz="2000" dirty="0">
                <a:solidFill>
                  <a:schemeClr val="tx1"/>
                </a:solidFill>
              </a:rPr>
              <a:t>言語学と日本語</a:t>
            </a:r>
            <a:r>
              <a:rPr lang="ja-JP" altLang="en-US" sz="2000" dirty="0" smtClean="0">
                <a:solidFill>
                  <a:schemeClr val="tx1"/>
                </a:solidFill>
              </a:rPr>
              <a:t>教育</a:t>
            </a:r>
            <a:endParaRPr lang="en-US" altLang="ja-JP" sz="2000" dirty="0" smtClean="0">
              <a:solidFill>
                <a:schemeClr val="tx1"/>
              </a:solidFill>
            </a:endParaRPr>
          </a:p>
          <a:p>
            <a:pPr marL="0" indent="0" fontAlgn="auto">
              <a:spcAft>
                <a:spcPts val="0"/>
              </a:spcAft>
              <a:buFont typeface="Symbol" pitchFamily="18" charset="2"/>
              <a:buNone/>
              <a:defRPr/>
            </a:pPr>
            <a:r>
              <a:rPr lang="ja-JP" altLang="en-US" sz="2000" dirty="0">
                <a:solidFill>
                  <a:schemeClr val="tx1"/>
                </a:solidFill>
              </a:rPr>
              <a:t>　</a:t>
            </a:r>
            <a:r>
              <a:rPr lang="ja-JP" altLang="en-US" sz="2000" dirty="0" smtClean="0">
                <a:solidFill>
                  <a:schemeClr val="tx1"/>
                </a:solidFill>
              </a:rPr>
              <a:t>　　</a:t>
            </a:r>
            <a:r>
              <a:rPr lang="en-US" altLang="ja-JP" sz="2000" dirty="0" smtClean="0">
                <a:solidFill>
                  <a:schemeClr val="tx1"/>
                </a:solidFill>
              </a:rPr>
              <a:t>Ⅲ</a:t>
            </a:r>
            <a:r>
              <a:rPr lang="en-US" altLang="ja-JP" sz="2000" dirty="0">
                <a:solidFill>
                  <a:schemeClr val="tx1"/>
                </a:solidFill>
              </a:rPr>
              <a:t>』</a:t>
            </a:r>
            <a:r>
              <a:rPr lang="ja-JP" altLang="en-US" sz="2000" dirty="0">
                <a:solidFill>
                  <a:schemeClr val="tx1"/>
                </a:solidFill>
              </a:rPr>
              <a:t>　</a:t>
            </a:r>
            <a:r>
              <a:rPr lang="ja-JP" altLang="en-US" sz="2000" dirty="0" err="1">
                <a:solidFill>
                  <a:schemeClr val="tx1"/>
                </a:solidFill>
              </a:rPr>
              <a:t>くろし</a:t>
            </a:r>
            <a:r>
              <a:rPr lang="ja-JP" altLang="en-US" sz="2000" dirty="0" smtClean="0">
                <a:solidFill>
                  <a:schemeClr val="tx1"/>
                </a:solidFill>
              </a:rPr>
              <a:t>お出版 </a:t>
            </a:r>
            <a:r>
              <a:rPr lang="en-US" altLang="ja-JP" sz="2000" dirty="0" smtClean="0">
                <a:solidFill>
                  <a:schemeClr val="tx1"/>
                </a:solidFill>
              </a:rPr>
              <a:t>P.197-211</a:t>
            </a:r>
          </a:p>
          <a:p>
            <a:pPr marL="0" indent="0" fontAlgn="auto">
              <a:spcAft>
                <a:spcPts val="0"/>
              </a:spcAft>
              <a:buFont typeface="Symbol" pitchFamily="18" charset="2"/>
              <a:buNone/>
              <a:defRPr/>
            </a:pPr>
            <a:r>
              <a:rPr lang="ja-JP" altLang="en-US" sz="2000" dirty="0" smtClean="0">
                <a:solidFill>
                  <a:schemeClr val="tx1"/>
                </a:solidFill>
              </a:rPr>
              <a:t>蓮池いずみ</a:t>
            </a:r>
            <a:r>
              <a:rPr lang="en-US" altLang="ja-JP" sz="2000" dirty="0" smtClean="0">
                <a:solidFill>
                  <a:schemeClr val="tx1"/>
                </a:solidFill>
              </a:rPr>
              <a:t>(2004)</a:t>
            </a:r>
            <a:r>
              <a:rPr lang="ja-JP" altLang="en-US" sz="2000" dirty="0" smtClean="0">
                <a:solidFill>
                  <a:schemeClr val="tx1"/>
                </a:solidFill>
              </a:rPr>
              <a:t>「場所を示す格助詞「に」の過剰使用に関する</a:t>
            </a:r>
            <a:r>
              <a:rPr lang="en-US" altLang="ja-JP" sz="2000" dirty="0" smtClean="0">
                <a:solidFill>
                  <a:schemeClr val="tx1"/>
                </a:solidFill>
              </a:rPr>
              <a:t>―</a:t>
            </a:r>
            <a:r>
              <a:rPr lang="ja-JP" altLang="en-US" sz="2000" dirty="0" smtClean="0">
                <a:solidFill>
                  <a:schemeClr val="tx1"/>
                </a:solidFill>
              </a:rPr>
              <a:t>考察中級レベ</a:t>
            </a:r>
            <a:endParaRPr lang="en-US" altLang="ja-JP" sz="2000" dirty="0" smtClean="0">
              <a:solidFill>
                <a:schemeClr val="tx1"/>
              </a:solidFill>
            </a:endParaRPr>
          </a:p>
          <a:p>
            <a:pPr marL="0" indent="0" fontAlgn="auto">
              <a:spcAft>
                <a:spcPts val="0"/>
              </a:spcAft>
              <a:buFont typeface="Symbol" pitchFamily="18" charset="2"/>
              <a:buNone/>
              <a:defRPr/>
            </a:pPr>
            <a:r>
              <a:rPr lang="ja-JP" altLang="en-US" sz="2000" dirty="0">
                <a:solidFill>
                  <a:schemeClr val="tx1"/>
                </a:solidFill>
              </a:rPr>
              <a:t>　</a:t>
            </a:r>
            <a:r>
              <a:rPr lang="ja-JP" altLang="en-US" sz="2000" dirty="0" smtClean="0">
                <a:solidFill>
                  <a:schemeClr val="tx1"/>
                </a:solidFill>
              </a:rPr>
              <a:t>　　ルの中国語母語話者の助詞選択ストラテジー</a:t>
            </a:r>
            <a:r>
              <a:rPr lang="en-US" altLang="ja-JP" sz="2000" dirty="0" smtClean="0">
                <a:solidFill>
                  <a:schemeClr val="tx1"/>
                </a:solidFill>
              </a:rPr>
              <a:t>―</a:t>
            </a:r>
            <a:r>
              <a:rPr lang="ja-JP" altLang="en-US" sz="2000" dirty="0" smtClean="0">
                <a:solidFill>
                  <a:schemeClr val="tx1"/>
                </a:solidFill>
              </a:rPr>
              <a:t>分析」</a:t>
            </a:r>
            <a:r>
              <a:rPr lang="en-US" altLang="ja-JP" sz="2000" dirty="0" smtClean="0">
                <a:solidFill>
                  <a:schemeClr val="tx1"/>
                </a:solidFill>
              </a:rPr>
              <a:t>『</a:t>
            </a:r>
            <a:r>
              <a:rPr lang="ja-JP" altLang="en-US" sz="2000" dirty="0" smtClean="0">
                <a:solidFill>
                  <a:schemeClr val="tx1"/>
                </a:solidFill>
              </a:rPr>
              <a:t>日本語教育</a:t>
            </a:r>
            <a:r>
              <a:rPr lang="en-US" altLang="ja-JP" sz="2000" dirty="0" smtClean="0">
                <a:solidFill>
                  <a:schemeClr val="tx1"/>
                </a:solidFill>
              </a:rPr>
              <a:t>』</a:t>
            </a:r>
            <a:r>
              <a:rPr lang="ja-JP" altLang="en-US" sz="2000" dirty="0" smtClean="0">
                <a:solidFill>
                  <a:schemeClr val="tx1"/>
                </a:solidFill>
              </a:rPr>
              <a:t>　</a:t>
            </a:r>
            <a:r>
              <a:rPr lang="en-US" altLang="ja-JP" sz="2000" dirty="0" smtClean="0">
                <a:solidFill>
                  <a:schemeClr val="tx1"/>
                </a:solidFill>
              </a:rPr>
              <a:t>122</a:t>
            </a:r>
            <a:r>
              <a:rPr lang="ja-JP" altLang="en-US" sz="2000" dirty="0" smtClean="0">
                <a:solidFill>
                  <a:schemeClr val="tx1"/>
                </a:solidFill>
              </a:rPr>
              <a:t>号　　Ｐ．</a:t>
            </a:r>
            <a:r>
              <a:rPr lang="en-US" altLang="ja-JP" sz="2000" dirty="0" smtClean="0">
                <a:solidFill>
                  <a:schemeClr val="tx1"/>
                </a:solidFill>
              </a:rPr>
              <a:t>52-61</a:t>
            </a:r>
          </a:p>
          <a:p>
            <a:pPr marL="0" indent="0" fontAlgn="auto">
              <a:spcAft>
                <a:spcPts val="0"/>
              </a:spcAft>
              <a:buFont typeface="Symbol" pitchFamily="18" charset="2"/>
              <a:buNone/>
              <a:defRPr/>
            </a:pPr>
            <a:endParaRPr lang="en-US" altLang="ja-JP" sz="2000" dirty="0"/>
          </a:p>
          <a:p>
            <a:pPr marL="0" indent="0" fontAlgn="auto">
              <a:spcAft>
                <a:spcPts val="0"/>
              </a:spcAft>
              <a:buFont typeface="Symbol" pitchFamily="18" charset="2"/>
              <a:buNone/>
              <a:defRPr/>
            </a:pPr>
            <a:endParaRPr lang="ja-JP" altLang="en-US" dirty="0"/>
          </a:p>
        </p:txBody>
      </p:sp>
      <p:sp>
        <p:nvSpPr>
          <p:cNvPr id="43010" name="タイトル 2"/>
          <p:cNvSpPr>
            <a:spLocks noGrp="1"/>
          </p:cNvSpPr>
          <p:nvPr>
            <p:ph type="title"/>
          </p:nvPr>
        </p:nvSpPr>
        <p:spPr/>
        <p:txBody>
          <a:bodyPr/>
          <a:lstStyle/>
          <a:p>
            <a:r>
              <a:rPr lang="ja-JP" altLang="en-US" smtClean="0"/>
              <a:t>主要参考文献</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BCEBE3A-1B1C-4476-8E6A-E1682E49A79B}" type="slidenum">
              <a:rPr lang="ja-JP" altLang="en-US"/>
              <a:pPr/>
              <a:t>4</a:t>
            </a:fld>
            <a:endParaRPr lang="en-US" altLang="ja-JP"/>
          </a:p>
        </p:txBody>
      </p:sp>
      <p:sp>
        <p:nvSpPr>
          <p:cNvPr id="3" name="コンテンツ プレースホルダー 2"/>
          <p:cNvSpPr>
            <a:spLocks noGrp="1"/>
          </p:cNvSpPr>
          <p:nvPr>
            <p:ph idx="1"/>
          </p:nvPr>
        </p:nvSpPr>
        <p:spPr/>
        <p:txBody>
          <a:bodyPr rtlCol="0">
            <a:normAutofit fontScale="77500" lnSpcReduction="20000"/>
          </a:bodyPr>
          <a:lstStyle/>
          <a:p>
            <a:pPr marL="0" indent="0" fontAlgn="auto">
              <a:spcAft>
                <a:spcPts val="0"/>
              </a:spcAft>
              <a:buFont typeface="Symbol" pitchFamily="18" charset="2"/>
              <a:buNone/>
              <a:defRPr/>
            </a:pPr>
            <a:r>
              <a:rPr lang="ja-JP" altLang="en-US" sz="3000" dirty="0" smtClean="0">
                <a:solidFill>
                  <a:schemeClr val="bg2">
                    <a:lumMod val="10000"/>
                  </a:schemeClr>
                </a:solidFill>
              </a:rPr>
              <a:t>④</a:t>
            </a:r>
            <a:r>
              <a:rPr lang="ja-JP" altLang="ja-JP" sz="3000" dirty="0" smtClean="0">
                <a:solidFill>
                  <a:schemeClr val="bg2">
                    <a:lumMod val="10000"/>
                  </a:schemeClr>
                </a:solidFill>
              </a:rPr>
              <a:t>増田（</a:t>
            </a:r>
            <a:r>
              <a:rPr lang="en-US" altLang="ja-JP" sz="3000" dirty="0" smtClean="0">
                <a:solidFill>
                  <a:schemeClr val="bg2">
                    <a:lumMod val="10000"/>
                  </a:schemeClr>
                </a:solidFill>
              </a:rPr>
              <a:t>2004</a:t>
            </a:r>
            <a:r>
              <a:rPr lang="ja-JP" altLang="ja-JP" sz="3000" dirty="0" smtClean="0">
                <a:solidFill>
                  <a:schemeClr val="bg2">
                    <a:lumMod val="10000"/>
                  </a:schemeClr>
                </a:solidFill>
              </a:rPr>
              <a:t>）</a:t>
            </a:r>
            <a:r>
              <a:rPr lang="ja-JP" altLang="en-US" sz="3000" dirty="0" smtClean="0">
                <a:solidFill>
                  <a:schemeClr val="bg2">
                    <a:lumMod val="10000"/>
                  </a:schemeClr>
                </a:solidFill>
              </a:rPr>
              <a:t>：</a:t>
            </a:r>
            <a:r>
              <a:rPr lang="ja-JP" altLang="ja-JP" sz="3000" dirty="0" smtClean="0">
                <a:solidFill>
                  <a:schemeClr val="bg2">
                    <a:lumMod val="10000"/>
                  </a:schemeClr>
                </a:solidFill>
              </a:rPr>
              <a:t>英語母語話者</a:t>
            </a:r>
            <a:r>
              <a:rPr lang="ja-JP" altLang="en-US" sz="3000" dirty="0" smtClean="0">
                <a:solidFill>
                  <a:schemeClr val="bg2">
                    <a:lumMod val="10000"/>
                  </a:schemeClr>
                </a:solidFill>
              </a:rPr>
              <a:t>に</a:t>
            </a:r>
            <a:r>
              <a:rPr lang="ja-JP" altLang="ja-JP" sz="3000" dirty="0" smtClean="0">
                <a:solidFill>
                  <a:schemeClr val="bg2">
                    <a:lumMod val="10000"/>
                  </a:schemeClr>
                </a:solidFill>
              </a:rPr>
              <a:t>インタビューを</a:t>
            </a:r>
            <a:r>
              <a:rPr lang="ja-JP" altLang="en-US" sz="3000" dirty="0" smtClean="0">
                <a:solidFill>
                  <a:schemeClr val="bg2">
                    <a:lumMod val="10000"/>
                  </a:schemeClr>
                </a:solidFill>
              </a:rPr>
              <a:t>行い</a:t>
            </a:r>
            <a:r>
              <a:rPr lang="ja-JP" altLang="ja-JP" sz="3000" dirty="0" smtClean="0">
                <a:solidFill>
                  <a:schemeClr val="bg2">
                    <a:lumMod val="10000"/>
                  </a:schemeClr>
                </a:solidFill>
              </a:rPr>
              <a:t>、</a:t>
            </a:r>
            <a:r>
              <a:rPr lang="ja-JP" altLang="en-US" sz="3000" dirty="0" smtClean="0">
                <a:solidFill>
                  <a:schemeClr val="bg2">
                    <a:lumMod val="10000"/>
                  </a:schemeClr>
                </a:solidFill>
              </a:rPr>
              <a:t>　</a:t>
            </a:r>
            <a:endParaRPr lang="en-US" altLang="ja-JP" sz="3000" dirty="0" smtClean="0">
              <a:solidFill>
                <a:schemeClr val="bg2">
                  <a:lumMod val="10000"/>
                </a:schemeClr>
              </a:solidFill>
            </a:endParaRPr>
          </a:p>
          <a:p>
            <a:pPr marL="0" indent="0" fontAlgn="auto">
              <a:spcAft>
                <a:spcPts val="0"/>
              </a:spcAft>
              <a:buFont typeface="Symbol" pitchFamily="18" charset="2"/>
              <a:buNone/>
              <a:defRPr/>
            </a:pPr>
            <a:r>
              <a:rPr lang="ja-JP" altLang="en-US" sz="3000" dirty="0">
                <a:solidFill>
                  <a:schemeClr val="bg2">
                    <a:lumMod val="10000"/>
                  </a:schemeClr>
                </a:solidFill>
              </a:rPr>
              <a:t>　</a:t>
            </a:r>
            <a:r>
              <a:rPr lang="ja-JP" altLang="en-US" sz="3000" dirty="0" smtClean="0">
                <a:solidFill>
                  <a:schemeClr val="bg2">
                    <a:lumMod val="10000"/>
                  </a:schemeClr>
                </a:solidFill>
              </a:rPr>
              <a:t>　　　　　　　　　</a:t>
            </a:r>
            <a:r>
              <a:rPr lang="ja-JP" altLang="ja-JP" sz="3000" dirty="0" smtClean="0">
                <a:solidFill>
                  <a:schemeClr val="bg2">
                    <a:lumMod val="10000"/>
                  </a:schemeClr>
                </a:solidFill>
              </a:rPr>
              <a:t>「に」と「で」の選択ストラテジーに関する</a:t>
            </a:r>
            <a:r>
              <a:rPr lang="ja-JP" altLang="en-US" sz="3000" dirty="0" smtClean="0">
                <a:solidFill>
                  <a:schemeClr val="bg2">
                    <a:lumMod val="10000"/>
                  </a:schemeClr>
                </a:solidFill>
              </a:rPr>
              <a:t>　</a:t>
            </a:r>
            <a:endParaRPr lang="en-US" altLang="ja-JP" sz="3000" dirty="0" smtClean="0">
              <a:solidFill>
                <a:schemeClr val="bg2">
                  <a:lumMod val="10000"/>
                </a:schemeClr>
              </a:solidFill>
            </a:endParaRPr>
          </a:p>
          <a:p>
            <a:pPr marL="0" indent="0" fontAlgn="auto">
              <a:spcAft>
                <a:spcPts val="0"/>
              </a:spcAft>
              <a:buFont typeface="Symbol" pitchFamily="18" charset="2"/>
              <a:buNone/>
              <a:defRPr/>
            </a:pPr>
            <a:r>
              <a:rPr lang="ja-JP" altLang="en-US" sz="3000" dirty="0">
                <a:solidFill>
                  <a:schemeClr val="bg2">
                    <a:lumMod val="10000"/>
                  </a:schemeClr>
                </a:solidFill>
              </a:rPr>
              <a:t>　</a:t>
            </a:r>
            <a:r>
              <a:rPr lang="ja-JP" altLang="en-US" sz="3000" dirty="0" smtClean="0">
                <a:solidFill>
                  <a:schemeClr val="bg2">
                    <a:lumMod val="10000"/>
                  </a:schemeClr>
                </a:solidFill>
              </a:rPr>
              <a:t>　　　　　　　　　</a:t>
            </a:r>
            <a:r>
              <a:rPr lang="ja-JP" altLang="ja-JP" sz="3000" dirty="0" smtClean="0">
                <a:solidFill>
                  <a:schemeClr val="bg2">
                    <a:lumMod val="10000"/>
                  </a:schemeClr>
                </a:solidFill>
              </a:rPr>
              <a:t>学習者の「に</a:t>
            </a:r>
            <a:r>
              <a:rPr lang="ja-JP" altLang="en-US" sz="3000" dirty="0" smtClean="0">
                <a:solidFill>
                  <a:schemeClr val="bg2">
                    <a:lumMod val="10000"/>
                  </a:schemeClr>
                </a:solidFill>
              </a:rPr>
              <a:t>」</a:t>
            </a:r>
            <a:r>
              <a:rPr lang="ja-JP" altLang="ja-JP" sz="3000" dirty="0" smtClean="0">
                <a:solidFill>
                  <a:schemeClr val="bg2">
                    <a:lumMod val="10000"/>
                  </a:schemeClr>
                </a:solidFill>
              </a:rPr>
              <a:t>場所格</a:t>
            </a:r>
            <a:r>
              <a:rPr lang="ja-JP" altLang="en-US" sz="3000" dirty="0" smtClean="0">
                <a:solidFill>
                  <a:schemeClr val="bg2">
                    <a:lumMod val="10000"/>
                  </a:schemeClr>
                </a:solidFill>
              </a:rPr>
              <a:t>のみの</a:t>
            </a:r>
            <a:r>
              <a:rPr lang="ja-JP" altLang="ja-JP" sz="3000" dirty="0" smtClean="0">
                <a:solidFill>
                  <a:schemeClr val="bg2">
                    <a:lumMod val="10000"/>
                  </a:schemeClr>
                </a:solidFill>
              </a:rPr>
              <a:t>理解</a:t>
            </a:r>
            <a:r>
              <a:rPr lang="ja-JP" altLang="en-US" sz="3000" dirty="0" smtClean="0">
                <a:solidFill>
                  <a:schemeClr val="bg2">
                    <a:lumMod val="10000"/>
                  </a:schemeClr>
                </a:solidFill>
              </a:rPr>
              <a:t>を調査　</a:t>
            </a:r>
            <a:endParaRPr lang="en-US" altLang="ja-JP" sz="3000" dirty="0" smtClean="0">
              <a:solidFill>
                <a:schemeClr val="bg2">
                  <a:lumMod val="10000"/>
                </a:schemeClr>
              </a:solidFill>
            </a:endParaRPr>
          </a:p>
          <a:p>
            <a:pPr marL="0" indent="0" fontAlgn="auto">
              <a:spcAft>
                <a:spcPts val="0"/>
              </a:spcAft>
              <a:buFont typeface="Symbol" pitchFamily="18" charset="2"/>
              <a:buNone/>
              <a:defRPr/>
            </a:pPr>
            <a:r>
              <a:rPr lang="ja-JP" altLang="en-US" sz="3000" dirty="0">
                <a:solidFill>
                  <a:schemeClr val="bg2">
                    <a:lumMod val="10000"/>
                  </a:schemeClr>
                </a:solidFill>
              </a:rPr>
              <a:t>　</a:t>
            </a:r>
            <a:r>
              <a:rPr lang="ja-JP" altLang="en-US" sz="3000" dirty="0" smtClean="0">
                <a:solidFill>
                  <a:schemeClr val="bg2">
                    <a:lumMod val="10000"/>
                  </a:schemeClr>
                </a:solidFill>
              </a:rPr>
              <a:t>　　　　　　　　　した</a:t>
            </a:r>
            <a:r>
              <a:rPr lang="ja-JP" altLang="ja-JP" sz="3000" dirty="0" smtClean="0">
                <a:solidFill>
                  <a:schemeClr val="bg2">
                    <a:lumMod val="10000"/>
                  </a:schemeClr>
                </a:solidFill>
              </a:rPr>
              <a:t>。</a:t>
            </a:r>
            <a:endParaRPr lang="en-US" altLang="ja-JP" sz="3000" dirty="0" smtClean="0">
              <a:solidFill>
                <a:schemeClr val="bg2">
                  <a:lumMod val="10000"/>
                </a:schemeClr>
              </a:solidFill>
            </a:endParaRPr>
          </a:p>
          <a:p>
            <a:pPr marL="0" indent="0" fontAlgn="auto">
              <a:spcAft>
                <a:spcPts val="0"/>
              </a:spcAft>
              <a:buFont typeface="Symbol" pitchFamily="18" charset="2"/>
              <a:buNone/>
              <a:defRPr/>
            </a:pPr>
            <a:endParaRPr lang="ja-JP" altLang="ja-JP" sz="3000" dirty="0" smtClean="0">
              <a:solidFill>
                <a:schemeClr val="bg2">
                  <a:lumMod val="10000"/>
                </a:schemeClr>
              </a:solidFill>
            </a:endParaRPr>
          </a:p>
          <a:p>
            <a:pPr marL="0" indent="0" fontAlgn="auto">
              <a:spcAft>
                <a:spcPts val="0"/>
              </a:spcAft>
              <a:buFont typeface="Symbol" pitchFamily="18" charset="2"/>
              <a:buNone/>
              <a:defRPr/>
            </a:pPr>
            <a:r>
              <a:rPr lang="ja-JP" altLang="en-US" sz="3000" dirty="0" smtClean="0">
                <a:solidFill>
                  <a:schemeClr val="bg2">
                    <a:lumMod val="10000"/>
                  </a:schemeClr>
                </a:solidFill>
              </a:rPr>
              <a:t>⑤</a:t>
            </a:r>
            <a:r>
              <a:rPr lang="ja-JP" altLang="ja-JP" sz="3000" dirty="0" smtClean="0">
                <a:solidFill>
                  <a:schemeClr val="bg2">
                    <a:lumMod val="10000"/>
                  </a:schemeClr>
                </a:solidFill>
              </a:rPr>
              <a:t>岩崎（</a:t>
            </a:r>
            <a:r>
              <a:rPr lang="en-US" altLang="ja-JP" sz="3000" dirty="0" smtClean="0">
                <a:solidFill>
                  <a:schemeClr val="bg2">
                    <a:lumMod val="10000"/>
                  </a:schemeClr>
                </a:solidFill>
              </a:rPr>
              <a:t>2004</a:t>
            </a:r>
            <a:r>
              <a:rPr lang="ja-JP" altLang="ja-JP" sz="3000" dirty="0" smtClean="0">
                <a:solidFill>
                  <a:schemeClr val="bg2">
                    <a:lumMod val="10000"/>
                  </a:schemeClr>
                </a:solidFill>
              </a:rPr>
              <a:t>）</a:t>
            </a:r>
            <a:r>
              <a:rPr lang="ja-JP" altLang="en-US" sz="3000" dirty="0" smtClean="0">
                <a:solidFill>
                  <a:schemeClr val="bg2">
                    <a:lumMod val="10000"/>
                  </a:schemeClr>
                </a:solidFill>
              </a:rPr>
              <a:t>：</a:t>
            </a:r>
            <a:r>
              <a:rPr lang="ja-JP" altLang="ja-JP" sz="3000" dirty="0" smtClean="0">
                <a:solidFill>
                  <a:schemeClr val="bg2">
                    <a:lumMod val="10000"/>
                  </a:schemeClr>
                </a:solidFill>
              </a:rPr>
              <a:t>口頭インタビューを行ったが、「に」「を」</a:t>
            </a:r>
            <a:endParaRPr lang="en-US" altLang="ja-JP" sz="3000" dirty="0" smtClean="0">
              <a:solidFill>
                <a:schemeClr val="bg2">
                  <a:lumMod val="10000"/>
                </a:schemeClr>
              </a:solidFill>
            </a:endParaRPr>
          </a:p>
          <a:p>
            <a:pPr marL="0" indent="0" fontAlgn="auto">
              <a:spcAft>
                <a:spcPts val="0"/>
              </a:spcAft>
              <a:buFont typeface="Symbol" pitchFamily="18" charset="2"/>
              <a:buNone/>
              <a:defRPr/>
            </a:pPr>
            <a:r>
              <a:rPr lang="ja-JP" altLang="en-US" sz="3000" dirty="0">
                <a:solidFill>
                  <a:schemeClr val="bg2">
                    <a:lumMod val="10000"/>
                  </a:schemeClr>
                </a:solidFill>
              </a:rPr>
              <a:t>　</a:t>
            </a:r>
            <a:r>
              <a:rPr lang="ja-JP" altLang="en-US" sz="3000" dirty="0" smtClean="0">
                <a:solidFill>
                  <a:schemeClr val="bg2">
                    <a:lumMod val="10000"/>
                  </a:schemeClr>
                </a:solidFill>
              </a:rPr>
              <a:t>　　　　　　　　</a:t>
            </a:r>
            <a:r>
              <a:rPr lang="ja-JP" altLang="ja-JP" sz="3000" dirty="0" smtClean="0">
                <a:solidFill>
                  <a:schemeClr val="bg2">
                    <a:lumMod val="10000"/>
                  </a:schemeClr>
                </a:solidFill>
              </a:rPr>
              <a:t>混同の見られた学習者だけが対象であり、</a:t>
            </a:r>
            <a:endParaRPr lang="en-US" altLang="ja-JP" sz="3000" dirty="0" smtClean="0">
              <a:solidFill>
                <a:schemeClr val="bg2">
                  <a:lumMod val="10000"/>
                </a:schemeClr>
              </a:solidFill>
            </a:endParaRPr>
          </a:p>
          <a:p>
            <a:pPr marL="0" indent="0" fontAlgn="auto">
              <a:spcAft>
                <a:spcPts val="0"/>
              </a:spcAft>
              <a:buFont typeface="Symbol" pitchFamily="18" charset="2"/>
              <a:buNone/>
              <a:defRPr/>
            </a:pPr>
            <a:r>
              <a:rPr lang="ja-JP" altLang="en-US" sz="3000" dirty="0">
                <a:solidFill>
                  <a:schemeClr val="bg2">
                    <a:lumMod val="10000"/>
                  </a:schemeClr>
                </a:solidFill>
              </a:rPr>
              <a:t>　</a:t>
            </a:r>
            <a:r>
              <a:rPr lang="ja-JP" altLang="en-US" sz="3000" dirty="0" smtClean="0">
                <a:solidFill>
                  <a:schemeClr val="bg2">
                    <a:lumMod val="10000"/>
                  </a:schemeClr>
                </a:solidFill>
              </a:rPr>
              <a:t>　　　　　　　　</a:t>
            </a:r>
            <a:r>
              <a:rPr lang="ja-JP" altLang="ja-JP" sz="3000" dirty="0" smtClean="0">
                <a:solidFill>
                  <a:schemeClr val="bg2">
                    <a:lumMod val="10000"/>
                  </a:schemeClr>
                </a:solidFill>
              </a:rPr>
              <a:t>資料として補足的に使用した段階にとど</a:t>
            </a:r>
            <a:endParaRPr lang="en-US" altLang="ja-JP" sz="3000" dirty="0" smtClean="0">
              <a:solidFill>
                <a:schemeClr val="bg2">
                  <a:lumMod val="10000"/>
                </a:schemeClr>
              </a:solidFill>
            </a:endParaRPr>
          </a:p>
          <a:p>
            <a:pPr marL="0" indent="0" fontAlgn="auto">
              <a:spcAft>
                <a:spcPts val="0"/>
              </a:spcAft>
              <a:buFont typeface="Symbol" pitchFamily="18" charset="2"/>
              <a:buNone/>
              <a:defRPr/>
            </a:pPr>
            <a:r>
              <a:rPr lang="ja-JP" altLang="en-US" sz="3000" dirty="0">
                <a:solidFill>
                  <a:schemeClr val="bg2">
                    <a:lumMod val="10000"/>
                  </a:schemeClr>
                </a:solidFill>
              </a:rPr>
              <a:t>　</a:t>
            </a:r>
            <a:r>
              <a:rPr lang="ja-JP" altLang="en-US" sz="3000" dirty="0" smtClean="0">
                <a:solidFill>
                  <a:schemeClr val="bg2">
                    <a:lumMod val="10000"/>
                  </a:schemeClr>
                </a:solidFill>
              </a:rPr>
              <a:t>　　　　　　　　　</a:t>
            </a:r>
            <a:r>
              <a:rPr lang="ja-JP" altLang="ja-JP" sz="3000" dirty="0" smtClean="0">
                <a:solidFill>
                  <a:schemeClr val="bg2">
                    <a:lumMod val="10000"/>
                  </a:schemeClr>
                </a:solidFill>
              </a:rPr>
              <a:t>まっ</a:t>
            </a:r>
            <a:r>
              <a:rPr lang="ja-JP" altLang="en-US" sz="3000" dirty="0" smtClean="0">
                <a:solidFill>
                  <a:schemeClr val="bg2">
                    <a:lumMod val="10000"/>
                  </a:schemeClr>
                </a:solidFill>
              </a:rPr>
              <a:t>た</a:t>
            </a:r>
            <a:r>
              <a:rPr lang="ja-JP" altLang="ja-JP" sz="3000" dirty="0" smtClean="0">
                <a:solidFill>
                  <a:schemeClr val="bg2">
                    <a:lumMod val="10000"/>
                  </a:schemeClr>
                </a:solidFill>
              </a:rPr>
              <a:t>。</a:t>
            </a:r>
            <a:endParaRPr lang="ja-JP" altLang="en-US" sz="3000" dirty="0">
              <a:solidFill>
                <a:schemeClr val="bg2">
                  <a:lumMod val="10000"/>
                </a:schemeClr>
              </a:solidFill>
            </a:endParaRPr>
          </a:p>
          <a:p>
            <a:pPr marL="274320" indent="-274320" fontAlgn="auto">
              <a:spcAft>
                <a:spcPts val="0"/>
              </a:spcAft>
              <a:defRPr/>
            </a:pPr>
            <a:endParaRPr lang="ja-JP" altLang="en-US" dirty="0"/>
          </a:p>
        </p:txBody>
      </p:sp>
      <p:sp>
        <p:nvSpPr>
          <p:cNvPr id="16386" name="タイトル 1"/>
          <p:cNvSpPr>
            <a:spLocks noGrp="1"/>
          </p:cNvSpPr>
          <p:nvPr>
            <p:ph type="title"/>
          </p:nvPr>
        </p:nvSpPr>
        <p:spPr/>
        <p:txBody>
          <a:bodyPr/>
          <a:lstStyle/>
          <a:p>
            <a:pPr algn="l"/>
            <a:r>
              <a:rPr lang="ja-JP" altLang="en-US" smtClean="0"/>
              <a:t>本研究の意義②</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ADB53AA-B14D-4492-AC53-42ABB2470B23}" type="slidenum">
              <a:rPr lang="ja-JP" altLang="en-US"/>
              <a:pPr/>
              <a:t>5</a:t>
            </a:fld>
            <a:endParaRPr lang="en-US" altLang="ja-JP"/>
          </a:p>
        </p:txBody>
      </p:sp>
      <p:sp>
        <p:nvSpPr>
          <p:cNvPr id="3" name="コンテンツ プレースホルダー 2"/>
          <p:cNvSpPr>
            <a:spLocks noGrp="1"/>
          </p:cNvSpPr>
          <p:nvPr>
            <p:ph idx="1"/>
          </p:nvPr>
        </p:nvSpPr>
        <p:spPr/>
        <p:txBody>
          <a:bodyPr rtlCol="0">
            <a:normAutofit/>
          </a:bodyPr>
          <a:lstStyle/>
          <a:p>
            <a:pPr marL="0" indent="0" fontAlgn="auto">
              <a:spcAft>
                <a:spcPts val="0"/>
              </a:spcAft>
              <a:buFont typeface="Symbol" pitchFamily="18" charset="2"/>
              <a:buNone/>
              <a:defRPr/>
            </a:pPr>
            <a:r>
              <a:rPr lang="ja-JP" altLang="en-US" dirty="0" smtClean="0">
                <a:solidFill>
                  <a:schemeClr val="bg2">
                    <a:lumMod val="10000"/>
                  </a:schemeClr>
                </a:solidFill>
              </a:rPr>
              <a:t>①</a:t>
            </a:r>
            <a:r>
              <a:rPr lang="ja-JP" altLang="en-US" dirty="0">
                <a:solidFill>
                  <a:schemeClr val="bg2">
                    <a:lumMod val="10000"/>
                  </a:schemeClr>
                </a:solidFill>
              </a:rPr>
              <a:t>特定の</a:t>
            </a:r>
            <a:r>
              <a:rPr lang="ja-JP" altLang="en-US" dirty="0" smtClean="0">
                <a:solidFill>
                  <a:schemeClr val="bg2">
                    <a:lumMod val="10000"/>
                  </a:schemeClr>
                </a:solidFill>
              </a:rPr>
              <a:t>意味領域に限らず、「に」助詞の用法を包括的</a:t>
            </a:r>
            <a:endParaRPr lang="en-US" altLang="ja-JP" dirty="0" smtClean="0">
              <a:solidFill>
                <a:schemeClr val="bg2">
                  <a:lumMod val="10000"/>
                </a:schemeClr>
              </a:solidFill>
            </a:endParaRPr>
          </a:p>
          <a:p>
            <a:pPr marL="0" indent="0" fontAlgn="auto">
              <a:spcAft>
                <a:spcPts val="0"/>
              </a:spcAft>
              <a:buFont typeface="Symbol" pitchFamily="18" charset="2"/>
              <a:buNone/>
              <a:defRPr/>
            </a:pPr>
            <a:r>
              <a:rPr lang="ja-JP" altLang="en-US" dirty="0">
                <a:solidFill>
                  <a:schemeClr val="bg2">
                    <a:lumMod val="10000"/>
                  </a:schemeClr>
                </a:solidFill>
              </a:rPr>
              <a:t>　</a:t>
            </a:r>
            <a:r>
              <a:rPr lang="ja-JP" altLang="en-US" dirty="0" smtClean="0">
                <a:solidFill>
                  <a:schemeClr val="bg2">
                    <a:lumMod val="10000"/>
                  </a:schemeClr>
                </a:solidFill>
              </a:rPr>
              <a:t>　に取り上げ、アラビア語母語話者日本語学習者の</a:t>
            </a:r>
            <a:endParaRPr lang="en-US" altLang="ja-JP" dirty="0" smtClean="0">
              <a:solidFill>
                <a:schemeClr val="bg2">
                  <a:lumMod val="10000"/>
                </a:schemeClr>
              </a:solidFill>
            </a:endParaRPr>
          </a:p>
          <a:p>
            <a:pPr marL="0" indent="0" fontAlgn="auto">
              <a:spcAft>
                <a:spcPts val="0"/>
              </a:spcAft>
              <a:buFont typeface="Symbol" pitchFamily="18" charset="2"/>
              <a:buNone/>
              <a:defRPr/>
            </a:pPr>
            <a:r>
              <a:rPr lang="ja-JP" altLang="en-US" dirty="0">
                <a:solidFill>
                  <a:schemeClr val="bg2">
                    <a:lumMod val="10000"/>
                  </a:schemeClr>
                </a:solidFill>
              </a:rPr>
              <a:t>　</a:t>
            </a:r>
            <a:r>
              <a:rPr lang="ja-JP" altLang="en-US" dirty="0" smtClean="0">
                <a:solidFill>
                  <a:schemeClr val="bg2">
                    <a:lumMod val="10000"/>
                  </a:schemeClr>
                </a:solidFill>
              </a:rPr>
              <a:t>　「に」習得における困難な点を明らかにすること。</a:t>
            </a:r>
            <a:endParaRPr lang="en-US" altLang="ja-JP" dirty="0" smtClean="0">
              <a:solidFill>
                <a:schemeClr val="bg2">
                  <a:lumMod val="10000"/>
                </a:schemeClr>
              </a:solidFill>
            </a:endParaRPr>
          </a:p>
          <a:p>
            <a:pPr marL="0" indent="0" fontAlgn="auto">
              <a:spcAft>
                <a:spcPts val="0"/>
              </a:spcAft>
              <a:buFont typeface="Symbol" pitchFamily="18" charset="2"/>
              <a:buNone/>
              <a:defRPr/>
            </a:pPr>
            <a:endParaRPr lang="en-US" altLang="ja-JP" dirty="0" smtClean="0">
              <a:solidFill>
                <a:schemeClr val="bg2">
                  <a:lumMod val="10000"/>
                </a:schemeClr>
              </a:solidFill>
            </a:endParaRPr>
          </a:p>
          <a:p>
            <a:pPr marL="0" indent="0" fontAlgn="auto">
              <a:spcAft>
                <a:spcPts val="0"/>
              </a:spcAft>
              <a:buFont typeface="Symbol" pitchFamily="18" charset="2"/>
              <a:buNone/>
              <a:defRPr/>
            </a:pPr>
            <a:r>
              <a:rPr lang="ja-JP" altLang="en-US" dirty="0" smtClean="0">
                <a:solidFill>
                  <a:schemeClr val="bg2">
                    <a:lumMod val="10000"/>
                  </a:schemeClr>
                </a:solidFill>
              </a:rPr>
              <a:t>②学習者への「に」に関する理解調査を通じ、学習者の</a:t>
            </a:r>
            <a:endParaRPr lang="en-US" altLang="ja-JP" dirty="0" smtClean="0">
              <a:solidFill>
                <a:schemeClr val="bg2">
                  <a:lumMod val="10000"/>
                </a:schemeClr>
              </a:solidFill>
            </a:endParaRPr>
          </a:p>
          <a:p>
            <a:pPr marL="0" indent="0" fontAlgn="auto">
              <a:spcAft>
                <a:spcPts val="0"/>
              </a:spcAft>
              <a:buFont typeface="Symbol" pitchFamily="18" charset="2"/>
              <a:buNone/>
              <a:defRPr/>
            </a:pPr>
            <a:r>
              <a:rPr lang="ja-JP" altLang="en-US" dirty="0">
                <a:solidFill>
                  <a:schemeClr val="bg2">
                    <a:lumMod val="10000"/>
                  </a:schemeClr>
                </a:solidFill>
              </a:rPr>
              <a:t>　</a:t>
            </a:r>
            <a:r>
              <a:rPr lang="ja-JP" altLang="en-US" dirty="0" smtClean="0">
                <a:solidFill>
                  <a:schemeClr val="bg2">
                    <a:lumMod val="10000"/>
                  </a:schemeClr>
                </a:solidFill>
              </a:rPr>
              <a:t>　「に」における使用・選択ストラテジーを解明すること。</a:t>
            </a:r>
            <a:endParaRPr lang="en-US" altLang="ja-JP" dirty="0" smtClean="0">
              <a:solidFill>
                <a:schemeClr val="bg2">
                  <a:lumMod val="10000"/>
                </a:schemeClr>
              </a:solidFill>
            </a:endParaRPr>
          </a:p>
          <a:p>
            <a:pPr marL="0" indent="0" fontAlgn="auto">
              <a:spcAft>
                <a:spcPts val="0"/>
              </a:spcAft>
              <a:buFont typeface="Symbol" pitchFamily="18" charset="2"/>
              <a:buNone/>
              <a:defRPr/>
            </a:pPr>
            <a:endParaRPr lang="ja-JP" altLang="en-US" dirty="0">
              <a:solidFill>
                <a:schemeClr val="bg2">
                  <a:lumMod val="10000"/>
                </a:schemeClr>
              </a:solidFill>
            </a:endParaRPr>
          </a:p>
        </p:txBody>
      </p:sp>
      <p:sp>
        <p:nvSpPr>
          <p:cNvPr id="17410" name="タイトル 1"/>
          <p:cNvSpPr>
            <a:spLocks noGrp="1"/>
          </p:cNvSpPr>
          <p:nvPr>
            <p:ph type="title"/>
          </p:nvPr>
        </p:nvSpPr>
        <p:spPr/>
        <p:txBody>
          <a:bodyPr/>
          <a:lstStyle/>
          <a:p>
            <a:pPr algn="l"/>
            <a:r>
              <a:rPr lang="ja-JP" altLang="en-US" smtClean="0"/>
              <a:t>研究目的</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C4ABBD5-5632-4213-AD5E-5B864ED90EEB}" type="slidenum">
              <a:rPr lang="ja-JP" altLang="en-US"/>
              <a:pPr/>
              <a:t>6</a:t>
            </a:fld>
            <a:endParaRPr lang="en-US" altLang="ja-JP"/>
          </a:p>
        </p:txBody>
      </p:sp>
      <p:sp>
        <p:nvSpPr>
          <p:cNvPr id="3" name="コンテンツ プレースホルダー 2"/>
          <p:cNvSpPr>
            <a:spLocks noGrp="1"/>
          </p:cNvSpPr>
          <p:nvPr>
            <p:ph idx="1"/>
          </p:nvPr>
        </p:nvSpPr>
        <p:spPr>
          <a:xfrm>
            <a:off x="457200" y="1600200"/>
            <a:ext cx="8229600" cy="5141913"/>
          </a:xfrm>
        </p:spPr>
        <p:txBody>
          <a:bodyPr rtlCol="0">
            <a:noAutofit/>
          </a:bodyPr>
          <a:lstStyle/>
          <a:p>
            <a:pPr marL="0" indent="0" fontAlgn="auto">
              <a:spcAft>
                <a:spcPts val="0"/>
              </a:spcAft>
              <a:buFont typeface="Symbol" pitchFamily="18" charset="2"/>
              <a:buNone/>
              <a:defRPr/>
            </a:pPr>
            <a:endParaRPr lang="en-US" altLang="ja-JP" sz="2800" dirty="0" smtClean="0">
              <a:solidFill>
                <a:schemeClr val="bg2">
                  <a:lumMod val="10000"/>
                </a:schemeClr>
              </a:solidFill>
            </a:endParaRPr>
          </a:p>
          <a:p>
            <a:pPr marL="0" indent="0" fontAlgn="auto">
              <a:spcAft>
                <a:spcPts val="0"/>
              </a:spcAft>
              <a:buFont typeface="Symbol" pitchFamily="18" charset="2"/>
              <a:buNone/>
              <a:defRPr/>
            </a:pPr>
            <a:r>
              <a:rPr lang="ja-JP" altLang="ja-JP" sz="2800" u="sng" dirty="0" smtClean="0">
                <a:solidFill>
                  <a:schemeClr val="bg2">
                    <a:lumMod val="10000"/>
                  </a:schemeClr>
                </a:solidFill>
                <a:effectLst>
                  <a:outerShdw blurRad="38100" dist="38100" dir="2700000" algn="tl">
                    <a:srgbClr val="000000">
                      <a:alpha val="43137"/>
                    </a:srgbClr>
                  </a:outerShdw>
                </a:effectLst>
              </a:rPr>
              <a:t>対象</a:t>
            </a:r>
            <a:endParaRPr lang="ja-JP" altLang="ja-JP" sz="2800" u="sng" dirty="0">
              <a:solidFill>
                <a:schemeClr val="bg2">
                  <a:lumMod val="10000"/>
                </a:schemeClr>
              </a:solidFill>
              <a:effectLst>
                <a:outerShdw blurRad="38100" dist="38100" dir="2700000" algn="tl">
                  <a:srgbClr val="000000">
                    <a:alpha val="43137"/>
                  </a:srgbClr>
                </a:outerShdw>
              </a:effectLst>
            </a:endParaRPr>
          </a:p>
          <a:p>
            <a:pPr marL="0" indent="0" fontAlgn="auto">
              <a:spcAft>
                <a:spcPts val="0"/>
              </a:spcAft>
              <a:buFont typeface="Symbol" pitchFamily="18" charset="2"/>
              <a:buNone/>
              <a:defRPr/>
            </a:pPr>
            <a:r>
              <a:rPr lang="ja-JP" altLang="en-US" sz="2800" dirty="0" smtClean="0">
                <a:solidFill>
                  <a:schemeClr val="bg2">
                    <a:lumMod val="10000"/>
                  </a:schemeClr>
                </a:solidFill>
              </a:rPr>
              <a:t>対象：</a:t>
            </a:r>
            <a:r>
              <a:rPr lang="en-US" altLang="ja-JP" sz="2800" dirty="0" smtClean="0">
                <a:solidFill>
                  <a:schemeClr val="bg2">
                    <a:lumMod val="10000"/>
                  </a:schemeClr>
                </a:solidFill>
              </a:rPr>
              <a:t>20</a:t>
            </a:r>
            <a:r>
              <a:rPr lang="ja-JP" altLang="en-US" sz="2800" dirty="0" smtClean="0">
                <a:solidFill>
                  <a:schemeClr val="bg2">
                    <a:lumMod val="10000"/>
                  </a:schemeClr>
                </a:solidFill>
              </a:rPr>
              <a:t>名の</a:t>
            </a:r>
            <a:r>
              <a:rPr lang="ja-JP" altLang="ja-JP" sz="2800" dirty="0" smtClean="0">
                <a:solidFill>
                  <a:schemeClr val="bg2">
                    <a:lumMod val="10000"/>
                  </a:schemeClr>
                </a:solidFill>
              </a:rPr>
              <a:t>カイロ大学アラビア語</a:t>
            </a:r>
            <a:r>
              <a:rPr lang="ja-JP" altLang="ja-JP" sz="2800" dirty="0">
                <a:solidFill>
                  <a:schemeClr val="bg2">
                    <a:lumMod val="10000"/>
                  </a:schemeClr>
                </a:solidFill>
              </a:rPr>
              <a:t>母語</a:t>
            </a:r>
            <a:r>
              <a:rPr lang="ja-JP" altLang="ja-JP" sz="2800" dirty="0" smtClean="0">
                <a:solidFill>
                  <a:schemeClr val="bg2">
                    <a:lumMod val="10000"/>
                  </a:schemeClr>
                </a:solidFill>
              </a:rPr>
              <a:t>話者</a:t>
            </a:r>
            <a:r>
              <a:rPr lang="ja-JP" altLang="en-US" sz="2800" dirty="0" smtClean="0">
                <a:solidFill>
                  <a:schemeClr val="bg2">
                    <a:lumMod val="10000"/>
                  </a:schemeClr>
                </a:solidFill>
              </a:rPr>
              <a:t>日本語学　</a:t>
            </a:r>
            <a:endParaRPr lang="en-US" altLang="ja-JP" sz="2800" dirty="0" smtClean="0">
              <a:solidFill>
                <a:schemeClr val="bg2">
                  <a:lumMod val="10000"/>
                </a:schemeClr>
              </a:solidFill>
            </a:endParaRPr>
          </a:p>
          <a:p>
            <a:pPr marL="0" indent="0" fontAlgn="auto">
              <a:spcAft>
                <a:spcPts val="0"/>
              </a:spcAft>
              <a:buFont typeface="Symbol" pitchFamily="18" charset="2"/>
              <a:buNone/>
              <a:defRPr/>
            </a:pPr>
            <a:r>
              <a:rPr lang="ja-JP" altLang="en-US" sz="2800" dirty="0">
                <a:solidFill>
                  <a:schemeClr val="bg2">
                    <a:lumMod val="10000"/>
                  </a:schemeClr>
                </a:solidFill>
              </a:rPr>
              <a:t>　</a:t>
            </a:r>
            <a:r>
              <a:rPr lang="ja-JP" altLang="en-US" sz="2800" dirty="0" smtClean="0">
                <a:solidFill>
                  <a:schemeClr val="bg2">
                    <a:lumMod val="10000"/>
                  </a:schemeClr>
                </a:solidFill>
              </a:rPr>
              <a:t>　　　習者</a:t>
            </a:r>
            <a:endParaRPr lang="en-US" altLang="ja-JP" sz="2800" dirty="0" smtClean="0">
              <a:solidFill>
                <a:schemeClr val="bg2">
                  <a:lumMod val="10000"/>
                </a:schemeClr>
              </a:solidFill>
            </a:endParaRPr>
          </a:p>
          <a:p>
            <a:pPr marL="0" indent="0" fontAlgn="auto">
              <a:spcAft>
                <a:spcPts val="0"/>
              </a:spcAft>
              <a:buFont typeface="Symbol" pitchFamily="18" charset="2"/>
              <a:buNone/>
              <a:defRPr/>
            </a:pPr>
            <a:r>
              <a:rPr lang="ja-JP" altLang="ja-JP" sz="2800" dirty="0" smtClean="0">
                <a:solidFill>
                  <a:schemeClr val="bg2">
                    <a:lumMod val="10000"/>
                  </a:schemeClr>
                </a:solidFill>
              </a:rPr>
              <a:t>日本語レベル</a:t>
            </a:r>
            <a:r>
              <a:rPr lang="ja-JP" altLang="en-US" sz="2800" dirty="0" smtClean="0">
                <a:solidFill>
                  <a:schemeClr val="bg2">
                    <a:lumMod val="10000"/>
                  </a:schemeClr>
                </a:solidFill>
              </a:rPr>
              <a:t>：</a:t>
            </a:r>
            <a:r>
              <a:rPr lang="ja-JP" altLang="ja-JP" sz="2800" dirty="0" smtClean="0">
                <a:solidFill>
                  <a:schemeClr val="bg2">
                    <a:lumMod val="10000"/>
                  </a:schemeClr>
                </a:solidFill>
              </a:rPr>
              <a:t>日本語</a:t>
            </a:r>
            <a:r>
              <a:rPr lang="ja-JP" altLang="ja-JP" sz="2800" dirty="0">
                <a:solidFill>
                  <a:schemeClr val="bg2">
                    <a:lumMod val="10000"/>
                  </a:schemeClr>
                </a:solidFill>
              </a:rPr>
              <a:t>能力</a:t>
            </a:r>
            <a:r>
              <a:rPr lang="ja-JP" altLang="ja-JP" sz="2800" dirty="0" smtClean="0">
                <a:solidFill>
                  <a:schemeClr val="bg2">
                    <a:lumMod val="10000"/>
                  </a:schemeClr>
                </a:solidFill>
              </a:rPr>
              <a:t>検定試験</a:t>
            </a:r>
            <a:r>
              <a:rPr lang="en-US" altLang="ja-JP" sz="2800" dirty="0" smtClean="0">
                <a:solidFill>
                  <a:schemeClr val="bg2">
                    <a:lumMod val="10000"/>
                  </a:schemeClr>
                </a:solidFill>
              </a:rPr>
              <a:t>N3</a:t>
            </a:r>
            <a:r>
              <a:rPr lang="ja-JP" altLang="ja-JP" sz="2800" dirty="0" smtClean="0">
                <a:solidFill>
                  <a:schemeClr val="bg2">
                    <a:lumMod val="10000"/>
                  </a:schemeClr>
                </a:solidFill>
              </a:rPr>
              <a:t>レベル</a:t>
            </a:r>
            <a:r>
              <a:rPr lang="ja-JP" altLang="en-US" sz="2800" dirty="0" smtClean="0">
                <a:solidFill>
                  <a:schemeClr val="bg2">
                    <a:lumMod val="10000"/>
                  </a:schemeClr>
                </a:solidFill>
              </a:rPr>
              <a:t>合格</a:t>
            </a:r>
            <a:endParaRPr lang="en-US" altLang="ja-JP" sz="2800" dirty="0">
              <a:solidFill>
                <a:schemeClr val="bg2">
                  <a:lumMod val="10000"/>
                </a:schemeClr>
              </a:solidFill>
            </a:endParaRPr>
          </a:p>
          <a:p>
            <a:pPr marL="0" indent="0" fontAlgn="auto">
              <a:spcAft>
                <a:spcPts val="0"/>
              </a:spcAft>
              <a:buFont typeface="Symbol" pitchFamily="18" charset="2"/>
              <a:buNone/>
              <a:defRPr/>
            </a:pPr>
            <a:r>
              <a:rPr lang="ja-JP" altLang="ja-JP" sz="2800" dirty="0" smtClean="0">
                <a:solidFill>
                  <a:schemeClr val="bg2">
                    <a:lumMod val="10000"/>
                  </a:schemeClr>
                </a:solidFill>
              </a:rPr>
              <a:t>日本語学習歴</a:t>
            </a:r>
            <a:r>
              <a:rPr lang="ja-JP" altLang="en-US" sz="2800" dirty="0" smtClean="0">
                <a:solidFill>
                  <a:schemeClr val="bg2">
                    <a:lumMod val="10000"/>
                  </a:schemeClr>
                </a:solidFill>
              </a:rPr>
              <a:t>：</a:t>
            </a:r>
            <a:r>
              <a:rPr lang="en-US" altLang="ja-JP" sz="2800" dirty="0" smtClean="0">
                <a:solidFill>
                  <a:schemeClr val="bg2">
                    <a:lumMod val="10000"/>
                  </a:schemeClr>
                </a:solidFill>
              </a:rPr>
              <a:t>25</a:t>
            </a:r>
            <a:r>
              <a:rPr lang="ja-JP" altLang="ja-JP" sz="2800" dirty="0">
                <a:solidFill>
                  <a:schemeClr val="bg2">
                    <a:lumMod val="10000"/>
                  </a:schemeClr>
                </a:solidFill>
              </a:rPr>
              <a:t>ヶ月の大学</a:t>
            </a:r>
            <a:r>
              <a:rPr lang="en-US" altLang="ja-JP" sz="2800" dirty="0">
                <a:solidFill>
                  <a:schemeClr val="bg2">
                    <a:lumMod val="10000"/>
                  </a:schemeClr>
                </a:solidFill>
              </a:rPr>
              <a:t>3</a:t>
            </a:r>
            <a:r>
              <a:rPr lang="ja-JP" altLang="ja-JP" sz="2800" dirty="0" smtClean="0">
                <a:solidFill>
                  <a:schemeClr val="bg2">
                    <a:lumMod val="10000"/>
                  </a:schemeClr>
                </a:solidFill>
              </a:rPr>
              <a:t>年生</a:t>
            </a:r>
            <a:endParaRPr lang="en-US" altLang="ja-JP" sz="2800" dirty="0" smtClean="0">
              <a:solidFill>
                <a:schemeClr val="bg2">
                  <a:lumMod val="10000"/>
                </a:schemeClr>
              </a:solidFill>
            </a:endParaRPr>
          </a:p>
          <a:p>
            <a:pPr marL="0" indent="0" fontAlgn="auto">
              <a:spcAft>
                <a:spcPts val="0"/>
              </a:spcAft>
              <a:buFont typeface="Symbol" pitchFamily="18" charset="2"/>
              <a:buNone/>
              <a:defRPr/>
            </a:pPr>
            <a:r>
              <a:rPr lang="ja-JP" altLang="en-US" sz="2800" u="sng" dirty="0" smtClean="0">
                <a:solidFill>
                  <a:schemeClr val="bg2">
                    <a:lumMod val="10000"/>
                  </a:schemeClr>
                </a:solidFill>
                <a:effectLst>
                  <a:outerShdw blurRad="38100" dist="38100" dir="2700000" algn="tl">
                    <a:srgbClr val="000000">
                      <a:alpha val="43137"/>
                    </a:srgbClr>
                  </a:outerShdw>
                </a:effectLst>
              </a:rPr>
              <a:t>方法</a:t>
            </a:r>
            <a:endParaRPr lang="en-US" altLang="ja-JP" sz="2800" u="sng" dirty="0" smtClean="0">
              <a:solidFill>
                <a:schemeClr val="bg2">
                  <a:lumMod val="10000"/>
                </a:schemeClr>
              </a:solidFill>
              <a:effectLst>
                <a:outerShdw blurRad="38100" dist="38100" dir="2700000" algn="tl">
                  <a:srgbClr val="000000">
                    <a:alpha val="43137"/>
                  </a:srgbClr>
                </a:outerShdw>
              </a:effectLst>
            </a:endParaRPr>
          </a:p>
          <a:p>
            <a:pPr marL="0" indent="0" fontAlgn="auto">
              <a:spcAft>
                <a:spcPts val="0"/>
              </a:spcAft>
              <a:buFont typeface="Symbol" pitchFamily="18" charset="2"/>
              <a:buNone/>
              <a:defRPr/>
            </a:pPr>
            <a:r>
              <a:rPr lang="ja-JP" altLang="en-US" sz="2800" dirty="0" smtClean="0">
                <a:solidFill>
                  <a:schemeClr val="bg2">
                    <a:lumMod val="10000"/>
                  </a:schemeClr>
                </a:solidFill>
              </a:rPr>
              <a:t>　同学習者が</a:t>
            </a:r>
            <a:r>
              <a:rPr lang="en-US" altLang="ja-JP" sz="2800" dirty="0" smtClean="0">
                <a:solidFill>
                  <a:schemeClr val="bg2">
                    <a:lumMod val="10000"/>
                  </a:schemeClr>
                </a:solidFill>
              </a:rPr>
              <a:t>2</a:t>
            </a:r>
            <a:r>
              <a:rPr lang="ja-JP" altLang="en-US" sz="2800" dirty="0" smtClean="0">
                <a:solidFill>
                  <a:schemeClr val="bg2">
                    <a:lumMod val="10000"/>
                  </a:schemeClr>
                </a:solidFill>
              </a:rPr>
              <a:t>年生（学習歴</a:t>
            </a:r>
            <a:r>
              <a:rPr lang="en-US" altLang="ja-JP" sz="2800" dirty="0" smtClean="0">
                <a:solidFill>
                  <a:schemeClr val="bg2">
                    <a:lumMod val="10000"/>
                  </a:schemeClr>
                </a:solidFill>
              </a:rPr>
              <a:t>15</a:t>
            </a:r>
            <a:r>
              <a:rPr lang="ja-JP" altLang="en-US" sz="2800" dirty="0" smtClean="0">
                <a:solidFill>
                  <a:schemeClr val="bg2">
                    <a:lumMod val="10000"/>
                  </a:schemeClr>
                </a:solidFill>
              </a:rPr>
              <a:t>ヶ月）の時に書いた</a:t>
            </a:r>
            <a:r>
              <a:rPr lang="en-US" altLang="ja-JP" sz="2800" dirty="0" smtClean="0">
                <a:solidFill>
                  <a:schemeClr val="bg2">
                    <a:lumMod val="10000"/>
                  </a:schemeClr>
                </a:solidFill>
              </a:rPr>
              <a:t>120</a:t>
            </a:r>
            <a:r>
              <a:rPr lang="ja-JP" altLang="en-US" sz="2800" dirty="0" smtClean="0">
                <a:solidFill>
                  <a:schemeClr val="bg2">
                    <a:lumMod val="10000"/>
                  </a:schemeClr>
                </a:solidFill>
              </a:rPr>
              <a:t>の作文の分析結果で得られた正用順序・誤用傾向を元に、学習者に母語による理解調査を筆記で行った。</a:t>
            </a:r>
            <a:endParaRPr lang="en-US" altLang="ja-JP" sz="2800" dirty="0" smtClean="0">
              <a:solidFill>
                <a:schemeClr val="bg2">
                  <a:lumMod val="10000"/>
                </a:schemeClr>
              </a:solidFill>
            </a:endParaRPr>
          </a:p>
          <a:p>
            <a:pPr marL="0" indent="0" fontAlgn="auto">
              <a:spcAft>
                <a:spcPts val="0"/>
              </a:spcAft>
              <a:buFont typeface="Symbol" pitchFamily="18" charset="2"/>
              <a:buNone/>
              <a:defRPr/>
            </a:pPr>
            <a:endParaRPr lang="en-US" altLang="ja-JP" sz="2800" dirty="0" smtClean="0">
              <a:solidFill>
                <a:schemeClr val="bg2">
                  <a:lumMod val="10000"/>
                </a:schemeClr>
              </a:solidFill>
            </a:endParaRPr>
          </a:p>
          <a:p>
            <a:pPr marL="0" indent="0" fontAlgn="auto">
              <a:spcAft>
                <a:spcPts val="0"/>
              </a:spcAft>
              <a:buFont typeface="Symbol" pitchFamily="18" charset="2"/>
              <a:buNone/>
              <a:defRPr/>
            </a:pPr>
            <a:endParaRPr lang="ja-JP" altLang="ja-JP" sz="2800" dirty="0">
              <a:solidFill>
                <a:schemeClr val="bg2">
                  <a:lumMod val="10000"/>
                </a:schemeClr>
              </a:solidFill>
            </a:endParaRPr>
          </a:p>
          <a:p>
            <a:pPr marL="0" indent="0" fontAlgn="auto">
              <a:spcAft>
                <a:spcPts val="0"/>
              </a:spcAft>
              <a:buFont typeface="Symbol" pitchFamily="18" charset="2"/>
              <a:buNone/>
              <a:defRPr/>
            </a:pPr>
            <a:endParaRPr lang="en-US" altLang="ja-JP" sz="4000" dirty="0" smtClean="0">
              <a:solidFill>
                <a:schemeClr val="bg2">
                  <a:lumMod val="10000"/>
                </a:schemeClr>
              </a:solidFill>
            </a:endParaRPr>
          </a:p>
        </p:txBody>
      </p:sp>
      <p:sp>
        <p:nvSpPr>
          <p:cNvPr id="2" name="タイトル 1"/>
          <p:cNvSpPr>
            <a:spLocks noGrp="1"/>
          </p:cNvSpPr>
          <p:nvPr>
            <p:ph type="title"/>
          </p:nvPr>
        </p:nvSpPr>
        <p:spPr/>
        <p:txBody>
          <a:bodyPr rtlCol="0">
            <a:normAutofit fontScale="90000"/>
          </a:bodyPr>
          <a:lstStyle/>
          <a:p>
            <a:pPr algn="l" fontAlgn="auto">
              <a:spcAft>
                <a:spcPts val="0"/>
              </a:spcAft>
              <a:defRPr/>
            </a:pPr>
            <a:r>
              <a:rPr lang="ja-JP" altLang="ja-JP" b="1" dirty="0" smtClean="0"/>
              <a:t>調査方法</a:t>
            </a:r>
            <a:r>
              <a:rPr lang="ja-JP" altLang="ja-JP" dirty="0" smtClean="0"/>
              <a:t/>
            </a:r>
            <a:br>
              <a:rPr lang="ja-JP" altLang="ja-JP" dirty="0" smtClean="0"/>
            </a:br>
            <a:endParaRPr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19EDFFD-47EA-4B29-BFFB-63925081B3DA}" type="slidenum">
              <a:rPr lang="ja-JP" altLang="en-US"/>
              <a:pPr/>
              <a:t>7</a:t>
            </a:fld>
            <a:endParaRPr lang="en-US" altLang="ja-JP"/>
          </a:p>
        </p:txBody>
      </p:sp>
      <p:sp>
        <p:nvSpPr>
          <p:cNvPr id="3" name="コンテンツ プレースホルダー 2"/>
          <p:cNvSpPr>
            <a:spLocks noGrp="1"/>
          </p:cNvSpPr>
          <p:nvPr>
            <p:ph idx="1"/>
          </p:nvPr>
        </p:nvSpPr>
        <p:spPr>
          <a:xfrm>
            <a:off x="179388" y="1600200"/>
            <a:ext cx="8856662" cy="4525963"/>
          </a:xfrm>
        </p:spPr>
        <p:txBody>
          <a:bodyPr rtlCol="0">
            <a:normAutofit/>
          </a:bodyPr>
          <a:lstStyle/>
          <a:p>
            <a:pPr marL="742950" indent="-742950" fontAlgn="auto">
              <a:spcAft>
                <a:spcPts val="0"/>
              </a:spcAft>
              <a:buFont typeface="+mj-lt"/>
              <a:buAutoNum type="arabicPeriod"/>
              <a:defRPr/>
            </a:pPr>
            <a:endParaRPr lang="en-US" altLang="ja-JP" sz="4000" dirty="0" smtClean="0"/>
          </a:p>
          <a:p>
            <a:pPr marL="0" indent="0" fontAlgn="auto">
              <a:spcAft>
                <a:spcPts val="0"/>
              </a:spcAft>
              <a:buFont typeface="Symbol" pitchFamily="18" charset="2"/>
              <a:buNone/>
              <a:defRPr/>
            </a:pPr>
            <a:r>
              <a:rPr lang="ja-JP" altLang="en-US" sz="2800" dirty="0" smtClean="0">
                <a:solidFill>
                  <a:schemeClr val="bg2">
                    <a:lumMod val="10000"/>
                  </a:schemeClr>
                </a:solidFill>
              </a:rPr>
              <a:t>①　</a:t>
            </a:r>
            <a:r>
              <a:rPr lang="ja-JP" altLang="ja-JP" sz="2800" dirty="0" smtClean="0">
                <a:solidFill>
                  <a:schemeClr val="bg2">
                    <a:lumMod val="10000"/>
                  </a:schemeClr>
                </a:solidFill>
              </a:rPr>
              <a:t>あなたが考える「に」「で」の違い</a:t>
            </a:r>
            <a:r>
              <a:rPr lang="ja-JP" altLang="en-US" sz="2800" dirty="0" smtClean="0">
                <a:solidFill>
                  <a:schemeClr val="bg2">
                    <a:lumMod val="10000"/>
                  </a:schemeClr>
                </a:solidFill>
              </a:rPr>
              <a:t>。</a:t>
            </a:r>
            <a:endParaRPr lang="en-US" altLang="ja-JP" sz="2800" dirty="0" smtClean="0">
              <a:solidFill>
                <a:schemeClr val="bg2">
                  <a:lumMod val="10000"/>
                </a:schemeClr>
              </a:solidFill>
            </a:endParaRPr>
          </a:p>
          <a:p>
            <a:pPr marL="0" indent="0" fontAlgn="auto">
              <a:spcAft>
                <a:spcPts val="0"/>
              </a:spcAft>
              <a:buFont typeface="Symbol" pitchFamily="18" charset="2"/>
              <a:buNone/>
              <a:defRPr/>
            </a:pPr>
            <a:endParaRPr lang="en-US" altLang="ja-JP" sz="2800" dirty="0" smtClean="0">
              <a:solidFill>
                <a:schemeClr val="bg2">
                  <a:lumMod val="10000"/>
                </a:schemeClr>
              </a:solidFill>
            </a:endParaRPr>
          </a:p>
          <a:p>
            <a:pPr marL="0" indent="0" fontAlgn="auto">
              <a:spcAft>
                <a:spcPts val="0"/>
              </a:spcAft>
              <a:buFont typeface="Symbol" pitchFamily="18" charset="2"/>
              <a:buNone/>
              <a:defRPr/>
            </a:pPr>
            <a:r>
              <a:rPr lang="ja-JP" altLang="en-US" sz="2800" dirty="0" smtClean="0">
                <a:solidFill>
                  <a:schemeClr val="bg2">
                    <a:lumMod val="10000"/>
                  </a:schemeClr>
                </a:solidFill>
              </a:rPr>
              <a:t>②　</a:t>
            </a:r>
            <a:r>
              <a:rPr lang="ja-JP" altLang="ja-JP" sz="2800" dirty="0" smtClean="0">
                <a:solidFill>
                  <a:schemeClr val="bg2">
                    <a:lumMod val="10000"/>
                  </a:schemeClr>
                </a:solidFill>
              </a:rPr>
              <a:t>「に」の用法、意味。</a:t>
            </a:r>
            <a:endParaRPr lang="en-US" altLang="ja-JP" sz="2800" dirty="0" smtClean="0">
              <a:solidFill>
                <a:schemeClr val="bg2">
                  <a:lumMod val="10000"/>
                </a:schemeClr>
              </a:solidFill>
            </a:endParaRPr>
          </a:p>
          <a:p>
            <a:pPr marL="0" indent="0" fontAlgn="auto">
              <a:spcAft>
                <a:spcPts val="0"/>
              </a:spcAft>
              <a:buFont typeface="Symbol" pitchFamily="18" charset="2"/>
              <a:buNone/>
              <a:defRPr/>
            </a:pPr>
            <a:endParaRPr lang="en-US" altLang="ja-JP" sz="2800" dirty="0" smtClean="0">
              <a:solidFill>
                <a:schemeClr val="bg2">
                  <a:lumMod val="10000"/>
                </a:schemeClr>
              </a:solidFill>
            </a:endParaRPr>
          </a:p>
          <a:p>
            <a:pPr marL="0" indent="0" fontAlgn="auto">
              <a:spcAft>
                <a:spcPts val="0"/>
              </a:spcAft>
              <a:buFont typeface="Symbol" pitchFamily="18" charset="2"/>
              <a:buNone/>
              <a:defRPr/>
            </a:pPr>
            <a:r>
              <a:rPr lang="ja-JP" altLang="en-US" sz="2800" dirty="0" smtClean="0">
                <a:solidFill>
                  <a:schemeClr val="bg2">
                    <a:lumMod val="10000"/>
                  </a:schemeClr>
                </a:solidFill>
              </a:rPr>
              <a:t>③　</a:t>
            </a:r>
            <a:r>
              <a:rPr lang="ja-JP" altLang="ja-JP" sz="2800" dirty="0" smtClean="0">
                <a:solidFill>
                  <a:schemeClr val="bg2">
                    <a:lumMod val="10000"/>
                  </a:schemeClr>
                </a:solidFill>
              </a:rPr>
              <a:t>「に」の習得が困難な点。</a:t>
            </a:r>
            <a:endParaRPr lang="en-US" altLang="ja-JP" sz="2800" dirty="0" smtClean="0">
              <a:solidFill>
                <a:schemeClr val="bg2">
                  <a:lumMod val="10000"/>
                </a:schemeClr>
              </a:solidFill>
            </a:endParaRPr>
          </a:p>
          <a:p>
            <a:pPr marL="0" indent="0" fontAlgn="auto">
              <a:spcAft>
                <a:spcPts val="0"/>
              </a:spcAft>
              <a:buFont typeface="Symbol" pitchFamily="18" charset="2"/>
              <a:buNone/>
              <a:defRPr/>
            </a:pPr>
            <a:endParaRPr lang="en-US" altLang="ja-JP" sz="2800" dirty="0" smtClean="0">
              <a:solidFill>
                <a:schemeClr val="bg2">
                  <a:lumMod val="10000"/>
                </a:schemeClr>
              </a:solidFill>
            </a:endParaRPr>
          </a:p>
          <a:p>
            <a:pPr marL="0" indent="0" fontAlgn="auto">
              <a:spcAft>
                <a:spcPts val="0"/>
              </a:spcAft>
              <a:buFont typeface="Symbol" pitchFamily="18" charset="2"/>
              <a:buNone/>
              <a:defRPr/>
            </a:pPr>
            <a:r>
              <a:rPr lang="ja-JP" altLang="en-US" sz="2800" dirty="0" smtClean="0">
                <a:solidFill>
                  <a:schemeClr val="bg2">
                    <a:lumMod val="10000"/>
                  </a:schemeClr>
                </a:solidFill>
              </a:rPr>
              <a:t>④　</a:t>
            </a:r>
            <a:r>
              <a:rPr lang="ja-JP" altLang="ja-JP" sz="2800" dirty="0" smtClean="0">
                <a:solidFill>
                  <a:schemeClr val="bg2">
                    <a:lumMod val="10000"/>
                  </a:schemeClr>
                </a:solidFill>
              </a:rPr>
              <a:t>「に」に相当するアラビア語の前置詞。</a:t>
            </a:r>
          </a:p>
          <a:p>
            <a:pPr marL="0" indent="0" fontAlgn="auto">
              <a:spcAft>
                <a:spcPts val="0"/>
              </a:spcAft>
              <a:buFont typeface="Symbol" pitchFamily="18" charset="2"/>
              <a:buNone/>
              <a:defRPr/>
            </a:pPr>
            <a:endParaRPr lang="ja-JP" altLang="en-US" sz="4000" dirty="0"/>
          </a:p>
          <a:p>
            <a:pPr marL="274320" indent="-274320" fontAlgn="auto">
              <a:spcAft>
                <a:spcPts val="0"/>
              </a:spcAft>
              <a:defRPr/>
            </a:pPr>
            <a:endParaRPr lang="ja-JP" altLang="en-US" dirty="0"/>
          </a:p>
        </p:txBody>
      </p:sp>
      <p:sp>
        <p:nvSpPr>
          <p:cNvPr id="2" name="タイトル 1"/>
          <p:cNvSpPr>
            <a:spLocks noGrp="1"/>
          </p:cNvSpPr>
          <p:nvPr>
            <p:ph type="title"/>
          </p:nvPr>
        </p:nvSpPr>
        <p:spPr/>
        <p:txBody>
          <a:bodyPr rtlCol="0">
            <a:normAutofit fontScale="90000"/>
          </a:bodyPr>
          <a:lstStyle/>
          <a:p>
            <a:pPr algn="l" fontAlgn="auto">
              <a:spcAft>
                <a:spcPts val="0"/>
              </a:spcAft>
              <a:defRPr/>
            </a:pPr>
            <a:r>
              <a:rPr lang="ja-JP" altLang="ja-JP" dirty="0" smtClean="0"/>
              <a:t>理解調査の内容</a:t>
            </a:r>
            <a:br>
              <a:rPr lang="ja-JP" altLang="ja-JP" dirty="0" smtClean="0"/>
            </a:br>
            <a:endParaRPr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4724E09-BAA0-4640-B761-A7A702C5EA63}" type="slidenum">
              <a:rPr lang="ja-JP" altLang="en-US"/>
              <a:pPr/>
              <a:t>8</a:t>
            </a:fld>
            <a:endParaRPr lang="en-US" altLang="ja-JP"/>
          </a:p>
        </p:txBody>
      </p:sp>
      <p:graphicFrame>
        <p:nvGraphicFramePr>
          <p:cNvPr id="4" name="コンテンツ プレースホルダー 3"/>
          <p:cNvGraphicFramePr>
            <a:graphicFrameLocks noGrp="1"/>
          </p:cNvGraphicFramePr>
          <p:nvPr>
            <p:ph idx="1"/>
          </p:nvPr>
        </p:nvGraphicFramePr>
        <p:xfrm>
          <a:off x="323850" y="2636838"/>
          <a:ext cx="8424863" cy="3962400"/>
        </p:xfrm>
        <a:graphic>
          <a:graphicData uri="http://schemas.openxmlformats.org/drawingml/2006/table">
            <a:tbl>
              <a:tblPr/>
              <a:tblGrid>
                <a:gridCol w="2735263"/>
                <a:gridCol w="4826000"/>
                <a:gridCol w="863600"/>
              </a:tblGrid>
              <a:tr h="2873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用法</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例文</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回数</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accent2"/>
                    </a:solidFill>
                  </a:tcPr>
                </a:tc>
              </a:tr>
              <a:tr h="300038">
                <a:tc>
                  <a:txBody>
                    <a:bodyPr/>
                    <a:lstStyle/>
                    <a:p>
                      <a:pPr marL="457200" marR="0" lvl="0" indent="-457200" algn="just" defTabSz="914400" rtl="0" eaLnBrk="1" fontAlgn="base" latinLnBrk="0" hangingPunct="1">
                        <a:lnSpc>
                          <a:spcPct val="100000"/>
                        </a:lnSpc>
                        <a:spcBef>
                          <a:spcPct val="0"/>
                        </a:spcBef>
                        <a:spcAft>
                          <a:spcPct val="0"/>
                        </a:spcAft>
                        <a:buClrTx/>
                        <a:buSzTx/>
                        <a:buFontTx/>
                        <a:buAutoNum type="circleNumDbPlain"/>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変化の結果</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chemeClr val="accent2"/>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学者になる。信号が赤に変わる。</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234</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r>
              <a:tr h="300038">
                <a:tc>
                  <a:txBody>
                    <a:bodyPr/>
                    <a:lstStyle/>
                    <a:p>
                      <a:pPr marL="0" marR="0" lvl="0" indent="0" algn="just" defTabSz="914400" rtl="0" eaLnBrk="1" fontAlgn="base" latinLnBrk="0" hangingPunct="1">
                        <a:lnSpc>
                          <a:spcPct val="100000"/>
                        </a:lnSpc>
                        <a:spcBef>
                          <a:spcPct val="0"/>
                        </a:spcBef>
                        <a:spcAft>
                          <a:spcPct val="0"/>
                        </a:spcAft>
                        <a:buClrTx/>
                        <a:buSzTx/>
                        <a:buFont typeface="+mj-ea"/>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②時点、順序</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chemeClr val="accent2"/>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3</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時に会議がある。最後に</a:t>
                      </a: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V</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163</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chemeClr val="bg1"/>
                    </a:solidFill>
                  </a:tcPr>
                </a:tc>
              </a:tr>
              <a:tr h="300038">
                <a:tc>
                  <a:txBody>
                    <a:bodyPr/>
                    <a:lstStyle/>
                    <a:p>
                      <a:pPr marL="0" marR="0" lvl="0" indent="0" algn="just" defTabSz="914400" rtl="0" eaLnBrk="1" fontAlgn="base" latinLnBrk="0" hangingPunct="1">
                        <a:lnSpc>
                          <a:spcPct val="100000"/>
                        </a:lnSpc>
                        <a:spcBef>
                          <a:spcPct val="0"/>
                        </a:spcBef>
                        <a:spcAft>
                          <a:spcPct val="0"/>
                        </a:spcAft>
                        <a:buClrTx/>
                        <a:buSzTx/>
                        <a:buFont typeface="+mj-ea"/>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③着点</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chemeClr val="accent2"/>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乗る、住む、着く</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120</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rgbClr val="E7E7E7"/>
                    </a:solidFill>
                  </a:tcPr>
                </a:tc>
              </a:tr>
              <a:tr h="300038">
                <a:tc>
                  <a:txBody>
                    <a:bodyPr/>
                    <a:lstStyle/>
                    <a:p>
                      <a:pPr marL="0" marR="0" lvl="0" indent="0" algn="just" defTabSz="914400" rtl="0" eaLnBrk="1" fontAlgn="base" latinLnBrk="0" hangingPunct="1">
                        <a:lnSpc>
                          <a:spcPct val="100000"/>
                        </a:lnSpc>
                        <a:spcBef>
                          <a:spcPct val="0"/>
                        </a:spcBef>
                        <a:spcAft>
                          <a:spcPct val="0"/>
                        </a:spcAft>
                        <a:buClrTx/>
                        <a:buSzTx/>
                        <a:buFont typeface="+mj-ea"/>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④存在</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chemeClr val="accent2"/>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計画にはいくつかの問題ある。</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107</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chemeClr val="bg1"/>
                    </a:solidFill>
                  </a:tcPr>
                </a:tc>
              </a:tr>
              <a:tr h="300038">
                <a:tc>
                  <a:txBody>
                    <a:bodyPr/>
                    <a:lstStyle/>
                    <a:p>
                      <a:pPr marL="0" marR="0" lvl="0" indent="0" algn="just" defTabSz="914400" rtl="0" eaLnBrk="1" fontAlgn="base" latinLnBrk="0" hangingPunct="1">
                        <a:lnSpc>
                          <a:spcPct val="100000"/>
                        </a:lnSpc>
                        <a:spcBef>
                          <a:spcPct val="0"/>
                        </a:spcBef>
                        <a:spcAft>
                          <a:spcPct val="0"/>
                        </a:spcAft>
                        <a:buClrTx/>
                        <a:buSzTx/>
                        <a:buFont typeface="+mj-ea"/>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⑤対象</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chemeClr val="accent2"/>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悩む、賛成</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7</a:t>
                      </a:r>
                      <a:r>
                        <a:rPr kumimoji="0" lang="ar-SA" altLang="ja-JP" sz="2000" b="0" i="0" u="none" strike="noStrike" cap="none" normalizeH="0" baseline="0" smtClean="0">
                          <a:ln>
                            <a:noFill/>
                          </a:ln>
                          <a:solidFill>
                            <a:srgbClr val="000000"/>
                          </a:solidFill>
                          <a:effectLst/>
                          <a:latin typeface="Candara" pitchFamily="34" charset="0"/>
                          <a:ea typeface="HGP明朝E" pitchFamily="18" charset="-128"/>
                          <a:cs typeface="Arial" charset="0"/>
                        </a:rPr>
                        <a:t>3</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rgbClr val="E7E7E7"/>
                    </a:solidFill>
                  </a:tcPr>
                </a:tc>
              </a:tr>
              <a:tr h="300038">
                <a:tc>
                  <a:txBody>
                    <a:bodyPr/>
                    <a:lstStyle/>
                    <a:p>
                      <a:pPr marL="0" marR="0" lvl="0" indent="0" algn="just" defTabSz="914400" rtl="0" eaLnBrk="1" fontAlgn="base" latinLnBrk="0" hangingPunct="1">
                        <a:lnSpc>
                          <a:spcPct val="100000"/>
                        </a:lnSpc>
                        <a:spcBef>
                          <a:spcPct val="0"/>
                        </a:spcBef>
                        <a:spcAft>
                          <a:spcPct val="0"/>
                        </a:spcAft>
                        <a:buClrTx/>
                        <a:buSzTx/>
                        <a:buFont typeface="+mj-ea"/>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⑥受け取り手</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chemeClr val="accent2"/>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あげる、やる、買う、</a:t>
                      </a: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N</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は</a:t>
                      </a: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N</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に</a:t>
                      </a: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N</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を</a:t>
                      </a: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V</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66</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chemeClr val="bg1"/>
                    </a:solidFill>
                  </a:tcPr>
                </a:tc>
              </a:tr>
              <a:tr h="300038">
                <a:tc>
                  <a:txBody>
                    <a:bodyPr/>
                    <a:lstStyle/>
                    <a:p>
                      <a:pPr marL="0" marR="0" lvl="0" indent="0" algn="just" defTabSz="914400" rtl="0" eaLnBrk="1" fontAlgn="base" latinLnBrk="0" hangingPunct="1">
                        <a:lnSpc>
                          <a:spcPct val="100000"/>
                        </a:lnSpc>
                        <a:spcBef>
                          <a:spcPct val="0"/>
                        </a:spcBef>
                        <a:spcAft>
                          <a:spcPct val="0"/>
                        </a:spcAft>
                        <a:buClrTx/>
                        <a:buSzTx/>
                        <a:buFont typeface="+mj-ea"/>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⑦移動到達点</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chemeClr val="accent2"/>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行く、来る</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65</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rgbClr val="E7E7E7"/>
                    </a:solidFill>
                  </a:tcPr>
                </a:tc>
              </a:tr>
              <a:tr h="300038">
                <a:tc>
                  <a:txBody>
                    <a:bodyPr/>
                    <a:lstStyle/>
                    <a:p>
                      <a:pPr marL="0" marR="0" lvl="0" indent="0" algn="just" defTabSz="914400" rtl="0" eaLnBrk="1" fontAlgn="base" latinLnBrk="0" hangingPunct="1">
                        <a:lnSpc>
                          <a:spcPct val="100000"/>
                        </a:lnSpc>
                        <a:spcBef>
                          <a:spcPct val="0"/>
                        </a:spcBef>
                        <a:spcAft>
                          <a:spcPct val="0"/>
                        </a:spcAft>
                        <a:buClrTx/>
                        <a:buSzTx/>
                        <a:buFont typeface="+mj-ea"/>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⑧相手</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chemeClr val="accent2"/>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恋人に会う</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4</a:t>
                      </a:r>
                      <a:r>
                        <a:rPr kumimoji="0" lang="ar-SA" altLang="ja-JP" sz="2000" b="0" i="0" u="none" strike="noStrike" cap="none" normalizeH="0" baseline="0" smtClean="0">
                          <a:ln>
                            <a:noFill/>
                          </a:ln>
                          <a:solidFill>
                            <a:srgbClr val="000000"/>
                          </a:solidFill>
                          <a:effectLst/>
                          <a:latin typeface="Candara" pitchFamily="34" charset="0"/>
                          <a:ea typeface="HGP明朝E" pitchFamily="18" charset="-128"/>
                          <a:cs typeface="Arial" charset="0"/>
                        </a:rPr>
                        <a:t>1</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chemeClr val="bg1"/>
                    </a:solidFill>
                  </a:tcPr>
                </a:tc>
              </a:tr>
              <a:tr h="300038">
                <a:tc>
                  <a:txBody>
                    <a:bodyPr/>
                    <a:lstStyle/>
                    <a:p>
                      <a:pPr marL="0" marR="0" lvl="0" indent="0" algn="just" defTabSz="914400" rtl="0" eaLnBrk="1" fontAlgn="base" latinLnBrk="0" hangingPunct="1">
                        <a:lnSpc>
                          <a:spcPct val="100000"/>
                        </a:lnSpc>
                        <a:spcBef>
                          <a:spcPct val="0"/>
                        </a:spcBef>
                        <a:spcAft>
                          <a:spcPct val="0"/>
                        </a:spcAft>
                        <a:buClrTx/>
                        <a:buSzTx/>
                        <a:buFont typeface="+mj-ea"/>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⑨受与者主体</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chemeClr val="accent2"/>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もらう、～てほしい</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25</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rgbClr val="E7E7E7"/>
                    </a:solidFill>
                  </a:tcPr>
                </a:tc>
              </a:tr>
              <a:tr h="300038">
                <a:tc>
                  <a:txBody>
                    <a:bodyPr/>
                    <a:lstStyle/>
                    <a:p>
                      <a:pPr marL="0" marR="0" lvl="0" indent="0" algn="just" defTabSz="914400" rtl="0" eaLnBrk="1" fontAlgn="base" latinLnBrk="0" hangingPunct="1">
                        <a:lnSpc>
                          <a:spcPct val="100000"/>
                        </a:lnSpc>
                        <a:spcBef>
                          <a:spcPct val="0"/>
                        </a:spcBef>
                        <a:spcAft>
                          <a:spcPct val="0"/>
                        </a:spcAft>
                        <a:buClrTx/>
                        <a:buSzTx/>
                        <a:buFont typeface="+mj-ea"/>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⑩使役動作主</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chemeClr val="accent2"/>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子供に家事をさせる</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21</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chemeClr val="bg1"/>
                    </a:solidFill>
                  </a:tcPr>
                </a:tc>
              </a:tr>
              <a:tr h="300038">
                <a:tc>
                  <a:txBody>
                    <a:bodyPr/>
                    <a:lstStyle/>
                    <a:p>
                      <a:pPr marL="0" marR="0" lvl="0" indent="0" algn="just" defTabSz="914400" rtl="0" eaLnBrk="1" fontAlgn="base" latinLnBrk="0" hangingPunct="1">
                        <a:lnSpc>
                          <a:spcPct val="100000"/>
                        </a:lnSpc>
                        <a:spcBef>
                          <a:spcPct val="0"/>
                        </a:spcBef>
                        <a:spcAft>
                          <a:spcPct val="0"/>
                        </a:spcAft>
                        <a:buClrTx/>
                        <a:buSzTx/>
                        <a:buFont typeface="+mj-ea"/>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⑪受け身動作主</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chemeClr val="accent2"/>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親に怒られる</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20</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a:noFill/>
                    </a:lnB>
                    <a:lnTlToBr>
                      <a:noFill/>
                    </a:lnTlToBr>
                    <a:lnBlToTr>
                      <a:noFill/>
                    </a:lnBlToTr>
                    <a:solidFill>
                      <a:srgbClr val="E7E7E7"/>
                    </a:solidFill>
                  </a:tcPr>
                </a:tc>
              </a:tr>
              <a:tr h="300038">
                <a:tc>
                  <a:txBody>
                    <a:bodyPr/>
                    <a:lstStyle/>
                    <a:p>
                      <a:pPr marL="0" marR="0" lvl="0" indent="400050" algn="just" defTabSz="914400" rtl="0" eaLnBrk="1" fontAlgn="base" latinLnBrk="0" hangingPunct="1">
                        <a:lnSpc>
                          <a:spcPct val="100000"/>
                        </a:lnSpc>
                        <a:spcBef>
                          <a:spcPct val="0"/>
                        </a:spcBef>
                        <a:spcAft>
                          <a:spcPct val="0"/>
                        </a:spcAft>
                        <a:buClrTx/>
                        <a:buSzTx/>
                        <a:buFontTx/>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合計</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 </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935</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 name="タイトル 1"/>
          <p:cNvSpPr>
            <a:spLocks noGrp="1"/>
          </p:cNvSpPr>
          <p:nvPr>
            <p:ph type="title"/>
          </p:nvPr>
        </p:nvSpPr>
        <p:spPr>
          <a:xfrm>
            <a:off x="457200" y="274638"/>
            <a:ext cx="8229600" cy="922337"/>
          </a:xfrm>
        </p:spPr>
        <p:txBody>
          <a:bodyPr rtlCol="0">
            <a:normAutofit fontScale="90000"/>
          </a:bodyPr>
          <a:lstStyle/>
          <a:p>
            <a:pPr algn="l" fontAlgn="auto">
              <a:spcAft>
                <a:spcPts val="0"/>
              </a:spcAft>
              <a:defRPr/>
            </a:pPr>
            <a:r>
              <a:rPr lang="ja-JP" altLang="en-US" b="1" dirty="0" smtClean="0"/>
              <a:t>表</a:t>
            </a:r>
            <a:r>
              <a:rPr lang="en-US" altLang="ja-JP" b="1" dirty="0" smtClean="0"/>
              <a:t>1</a:t>
            </a:r>
            <a:r>
              <a:rPr lang="ja-JP" altLang="en-US" b="1" dirty="0" smtClean="0"/>
              <a:t>：</a:t>
            </a:r>
            <a:r>
              <a:rPr lang="ja-JP" altLang="ja-JP" b="1" dirty="0" smtClean="0"/>
              <a:t>作文</a:t>
            </a:r>
            <a:r>
              <a:rPr lang="ja-JP" altLang="ja-JP" b="1" dirty="0"/>
              <a:t>データにおける「に」の</a:t>
            </a:r>
            <a:r>
              <a:rPr lang="ja-JP" altLang="ja-JP" b="1" dirty="0" smtClean="0"/>
              <a:t>用法</a:t>
            </a:r>
            <a:endParaRPr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46BB1DF-43AA-4276-B1D6-D92BF4BE40EE}" type="slidenum">
              <a:rPr lang="ja-JP" altLang="en-US"/>
              <a:pPr/>
              <a:t>9</a:t>
            </a:fld>
            <a:endParaRPr lang="en-US" altLang="ja-JP"/>
          </a:p>
        </p:txBody>
      </p:sp>
      <p:graphicFrame>
        <p:nvGraphicFramePr>
          <p:cNvPr id="4" name="コンテンツ プレースホルダー 3"/>
          <p:cNvGraphicFramePr>
            <a:graphicFrameLocks noGrp="1"/>
          </p:cNvGraphicFramePr>
          <p:nvPr>
            <p:ph idx="1"/>
          </p:nvPr>
        </p:nvGraphicFramePr>
        <p:xfrm>
          <a:off x="755650" y="2708275"/>
          <a:ext cx="6624638" cy="3657600"/>
        </p:xfrm>
        <a:graphic>
          <a:graphicData uri="http://schemas.openxmlformats.org/drawingml/2006/table">
            <a:tbl>
              <a:tblPr/>
              <a:tblGrid>
                <a:gridCol w="3095625"/>
                <a:gridCol w="1800225"/>
                <a:gridCol w="1728788"/>
              </a:tblGrid>
              <a:tr h="26511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用法</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正用率</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誤用率</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65113">
                <a:tc>
                  <a:txBody>
                    <a:bodyPr/>
                    <a:lstStyle/>
                    <a:p>
                      <a:pPr marL="0" marR="0" lvl="0" indent="0" algn="just" defTabSz="914400" rtl="0" eaLnBrk="1" fontAlgn="base" latinLnBrk="0" hangingPunct="1">
                        <a:lnSpc>
                          <a:spcPct val="100000"/>
                        </a:lnSpc>
                        <a:spcBef>
                          <a:spcPct val="0"/>
                        </a:spcBef>
                        <a:spcAft>
                          <a:spcPct val="0"/>
                        </a:spcAft>
                        <a:buClrTx/>
                        <a:buSzTx/>
                        <a:buFont typeface="+mj-lt"/>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移動到達点</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rPr>
                        <a:t>100</a:t>
                      </a:r>
                      <a:r>
                        <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rPr>
                        <a: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0</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265113">
                <a:tc>
                  <a:txBody>
                    <a:bodyPr/>
                    <a:lstStyle/>
                    <a:p>
                      <a:pPr marL="0" marR="0" lvl="0" indent="0" algn="just" defTabSz="914400" rtl="0" eaLnBrk="1" fontAlgn="base" latinLnBrk="0" hangingPunct="1">
                        <a:lnSpc>
                          <a:spcPct val="100000"/>
                        </a:lnSpc>
                        <a:spcBef>
                          <a:spcPct val="0"/>
                        </a:spcBef>
                        <a:spcAft>
                          <a:spcPct val="0"/>
                        </a:spcAft>
                        <a:buClrTx/>
                        <a:buSzTx/>
                        <a:buFont typeface="+mj-lt"/>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授与者の主体</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rPr>
                        <a:t>100</a:t>
                      </a:r>
                      <a:r>
                        <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rPr>
                        <a: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0</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265113">
                <a:tc>
                  <a:txBody>
                    <a:bodyPr/>
                    <a:lstStyle/>
                    <a:p>
                      <a:pPr marL="0" marR="0" lvl="0" indent="0" algn="just" defTabSz="914400" rtl="0" eaLnBrk="1" fontAlgn="base" latinLnBrk="0" hangingPunct="1">
                        <a:lnSpc>
                          <a:spcPct val="100000"/>
                        </a:lnSpc>
                        <a:spcBef>
                          <a:spcPct val="0"/>
                        </a:spcBef>
                        <a:spcAft>
                          <a:spcPct val="0"/>
                        </a:spcAft>
                        <a:buClrTx/>
                        <a:buSzTx/>
                        <a:buFont typeface="+mj-lt"/>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受け身の動作主</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rPr>
                        <a:t>100</a:t>
                      </a:r>
                      <a:r>
                        <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rPr>
                        <a: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0</a:t>
                      </a:r>
                      <a:endParaRPr kumimoji="0" lang="ja-JP" altLang="ja-JP"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265113">
                <a:tc>
                  <a:txBody>
                    <a:bodyPr/>
                    <a:lstStyle/>
                    <a:p>
                      <a:pPr marL="0" marR="0" lvl="0" indent="0" algn="just" defTabSz="914400" rtl="0" eaLnBrk="1" fontAlgn="base" latinLnBrk="0" hangingPunct="1">
                        <a:lnSpc>
                          <a:spcPct val="100000"/>
                        </a:lnSpc>
                        <a:spcBef>
                          <a:spcPct val="0"/>
                        </a:spcBef>
                        <a:spcAft>
                          <a:spcPct val="0"/>
                        </a:spcAft>
                        <a:buClrTx/>
                        <a:buSzTx/>
                        <a:buFont typeface="+mj-lt"/>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変化の結果</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98</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2</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265113">
                <a:tc>
                  <a:txBody>
                    <a:bodyPr/>
                    <a:lstStyle/>
                    <a:p>
                      <a:pPr marL="0" marR="0" lvl="0" indent="0" algn="just" defTabSz="914400" rtl="0" eaLnBrk="1" fontAlgn="base" latinLnBrk="0" hangingPunct="1">
                        <a:lnSpc>
                          <a:spcPct val="100000"/>
                        </a:lnSpc>
                        <a:spcBef>
                          <a:spcPct val="0"/>
                        </a:spcBef>
                        <a:spcAft>
                          <a:spcPct val="0"/>
                        </a:spcAft>
                        <a:buClrTx/>
                        <a:buSzTx/>
                        <a:buFont typeface="+mj-lt"/>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使役の動作主</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91</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9</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265113">
                <a:tc>
                  <a:txBody>
                    <a:bodyPr/>
                    <a:lstStyle/>
                    <a:p>
                      <a:pPr marL="0" marR="0" lvl="0" indent="0" algn="just" defTabSz="914400" rtl="0" eaLnBrk="1" fontAlgn="base" latinLnBrk="0" hangingPunct="1">
                        <a:lnSpc>
                          <a:spcPct val="100000"/>
                        </a:lnSpc>
                        <a:spcBef>
                          <a:spcPct val="0"/>
                        </a:spcBef>
                        <a:spcAft>
                          <a:spcPct val="0"/>
                        </a:spcAft>
                        <a:buClrTx/>
                        <a:buSzTx/>
                        <a:buFont typeface="+mj-lt"/>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益者・受け取り手</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91</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9</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265113">
                <a:tc>
                  <a:txBody>
                    <a:bodyPr/>
                    <a:lstStyle/>
                    <a:p>
                      <a:pPr marL="0" marR="0" lvl="0" indent="0" algn="just" defTabSz="914400" rtl="0" eaLnBrk="1" fontAlgn="base" latinLnBrk="0" hangingPunct="1">
                        <a:lnSpc>
                          <a:spcPct val="100000"/>
                        </a:lnSpc>
                        <a:spcBef>
                          <a:spcPct val="0"/>
                        </a:spcBef>
                        <a:spcAft>
                          <a:spcPct val="0"/>
                        </a:spcAft>
                        <a:buClrTx/>
                        <a:buSzTx/>
                        <a:buFont typeface="+mj-lt"/>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対象</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79</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21</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265113">
                <a:tc>
                  <a:txBody>
                    <a:bodyPr/>
                    <a:lstStyle/>
                    <a:p>
                      <a:pPr marL="0" marR="0" lvl="0" indent="0" algn="just" defTabSz="914400" rtl="0" eaLnBrk="1" fontAlgn="base" latinLnBrk="0" hangingPunct="1">
                        <a:lnSpc>
                          <a:spcPct val="100000"/>
                        </a:lnSpc>
                        <a:spcBef>
                          <a:spcPct val="0"/>
                        </a:spcBef>
                        <a:spcAft>
                          <a:spcPct val="0"/>
                        </a:spcAft>
                        <a:buClrTx/>
                        <a:buSzTx/>
                        <a:buFont typeface="+mj-lt"/>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相手</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73</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27</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265113">
                <a:tc>
                  <a:txBody>
                    <a:bodyPr/>
                    <a:lstStyle/>
                    <a:p>
                      <a:pPr marL="0" marR="0" lvl="0" indent="0" algn="just" defTabSz="914400" rtl="0" eaLnBrk="1" fontAlgn="base" latinLnBrk="0" hangingPunct="1">
                        <a:lnSpc>
                          <a:spcPct val="100000"/>
                        </a:lnSpc>
                        <a:spcBef>
                          <a:spcPct val="0"/>
                        </a:spcBef>
                        <a:spcAft>
                          <a:spcPct val="0"/>
                        </a:spcAft>
                        <a:buClrTx/>
                        <a:buSzTx/>
                        <a:buFont typeface="+mj-lt"/>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着点</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71</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29</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265113">
                <a:tc>
                  <a:txBody>
                    <a:bodyPr/>
                    <a:lstStyle/>
                    <a:p>
                      <a:pPr marL="0" marR="0" lvl="0" indent="0" algn="just" defTabSz="914400" rtl="0" eaLnBrk="1" fontAlgn="base" latinLnBrk="0" hangingPunct="1">
                        <a:lnSpc>
                          <a:spcPct val="100000"/>
                        </a:lnSpc>
                        <a:spcBef>
                          <a:spcPct val="0"/>
                        </a:spcBef>
                        <a:spcAft>
                          <a:spcPct val="0"/>
                        </a:spcAft>
                        <a:buClrTx/>
                        <a:buSzTx/>
                        <a:buFont typeface="+mj-lt"/>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時点、順序</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67</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33</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265113">
                <a:tc>
                  <a:txBody>
                    <a:bodyPr/>
                    <a:lstStyle/>
                    <a:p>
                      <a:pPr marL="0" marR="0" lvl="0" indent="0" algn="just" defTabSz="914400" rtl="0" eaLnBrk="1" fontAlgn="base" latinLnBrk="0" hangingPunct="1">
                        <a:lnSpc>
                          <a:spcPct val="100000"/>
                        </a:lnSpc>
                        <a:spcBef>
                          <a:spcPct val="0"/>
                        </a:spcBef>
                        <a:spcAft>
                          <a:spcPct val="0"/>
                        </a:spcAft>
                        <a:buClrTx/>
                        <a:buSzTx/>
                        <a:buFont typeface="+mj-lt"/>
                        <a:buNone/>
                        <a:tabLst/>
                      </a:pPr>
                      <a:r>
                        <a:rPr kumimoji="0" lang="ja-JP" altLang="en-US" sz="2000" b="1" i="0" u="none" strike="noStrike" cap="none" normalizeH="0" baseline="0" smtClean="0">
                          <a:ln>
                            <a:noFill/>
                          </a:ln>
                          <a:solidFill>
                            <a:srgbClr val="FFFFFF"/>
                          </a:solidFill>
                          <a:effectLst/>
                          <a:latin typeface="Candara" pitchFamily="34" charset="0"/>
                          <a:ea typeface="HGP明朝E" pitchFamily="18" charset="-128"/>
                        </a:rPr>
                        <a:t>存在（具体・抽象）</a:t>
                      </a:r>
                      <a:endParaRPr kumimoji="0" lang="ja-JP" altLang="en-US" sz="2000" b="1" i="0" u="none" strike="noStrike" cap="none" normalizeH="0" baseline="0" smtClean="0">
                        <a:ln>
                          <a:noFill/>
                        </a:ln>
                        <a:solidFill>
                          <a:srgbClr val="FFFFFF"/>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62</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2000" b="0" i="0" u="none" strike="noStrike" cap="none" normalizeH="0" baseline="0" smtClean="0">
                          <a:ln>
                            <a:noFill/>
                          </a:ln>
                          <a:solidFill>
                            <a:srgbClr val="000000"/>
                          </a:solidFill>
                          <a:effectLst/>
                          <a:latin typeface="Candara" pitchFamily="34" charset="0"/>
                          <a:ea typeface="HGP明朝E" pitchFamily="18" charset="-128"/>
                        </a:rPr>
                        <a:t>38</a:t>
                      </a:r>
                      <a:r>
                        <a:rPr kumimoji="0" lang="ja-JP" altLang="en-US" sz="2000" b="0" i="0" u="none" strike="noStrike" cap="none" normalizeH="0" baseline="0" smtClean="0">
                          <a:ln>
                            <a:noFill/>
                          </a:ln>
                          <a:solidFill>
                            <a:srgbClr val="000000"/>
                          </a:solidFill>
                          <a:effectLst/>
                          <a:latin typeface="Candara" pitchFamily="34" charset="0"/>
                          <a:ea typeface="HGP明朝E" pitchFamily="18" charset="-128"/>
                        </a:rPr>
                        <a:t>％</a:t>
                      </a:r>
                      <a:endParaRPr kumimoji="0" lang="ja-JP" altLang="en-US" sz="2000" b="0" i="0" u="none" strike="noStrike" cap="none" normalizeH="0" baseline="0" smtClean="0">
                        <a:ln>
                          <a:noFill/>
                        </a:ln>
                        <a:solidFill>
                          <a:srgbClr val="000000"/>
                        </a:solidFill>
                        <a:effectLst/>
                        <a:latin typeface="Century" pitchFamily="18" charset="0"/>
                        <a:ea typeface="ＭＳ 明朝" pitchFamily="17" charset="-128"/>
                        <a:cs typeface="Arial"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bl>
          </a:graphicData>
        </a:graphic>
      </p:graphicFrame>
      <p:sp>
        <p:nvSpPr>
          <p:cNvPr id="2" name="タイトル 1"/>
          <p:cNvSpPr>
            <a:spLocks noGrp="1"/>
          </p:cNvSpPr>
          <p:nvPr>
            <p:ph type="title"/>
          </p:nvPr>
        </p:nvSpPr>
        <p:spPr>
          <a:xfrm>
            <a:off x="457200" y="115888"/>
            <a:ext cx="8229600" cy="1009650"/>
          </a:xfrm>
        </p:spPr>
        <p:txBody>
          <a:bodyPr rtlCol="0">
            <a:normAutofit fontScale="90000"/>
          </a:bodyPr>
          <a:lstStyle/>
          <a:p>
            <a:pPr algn="l" fontAlgn="auto">
              <a:spcAft>
                <a:spcPts val="0"/>
              </a:spcAft>
              <a:defRPr/>
            </a:pPr>
            <a:r>
              <a:rPr lang="en-US" altLang="ja-JP" b="1" dirty="0" smtClean="0">
                <a:latin typeface="Century" pitchFamily="18" charset="0"/>
                <a:ea typeface="ＭＳ 明朝" pitchFamily="17" charset="-128"/>
                <a:cs typeface="Arial" pitchFamily="34" charset="0"/>
              </a:rPr>
              <a:t/>
            </a:r>
            <a:br>
              <a:rPr lang="en-US" altLang="ja-JP" b="1" dirty="0" smtClean="0">
                <a:latin typeface="Century" pitchFamily="18" charset="0"/>
                <a:ea typeface="ＭＳ 明朝" pitchFamily="17" charset="-128"/>
                <a:cs typeface="Arial" pitchFamily="34" charset="0"/>
              </a:rPr>
            </a:br>
            <a:r>
              <a:rPr lang="ja-JP" altLang="en-US" b="1" dirty="0" smtClean="0">
                <a:latin typeface="Century" pitchFamily="18" charset="0"/>
                <a:ea typeface="ＭＳ 明朝" pitchFamily="17" charset="-128"/>
                <a:cs typeface="Arial" pitchFamily="34" charset="0"/>
              </a:rPr>
              <a:t>表</a:t>
            </a:r>
            <a:r>
              <a:rPr lang="en-US" altLang="ja-JP" b="1" dirty="0" smtClean="0">
                <a:latin typeface="Century" pitchFamily="18" charset="0"/>
                <a:ea typeface="ＭＳ 明朝" pitchFamily="17" charset="-128"/>
                <a:cs typeface="Arial" pitchFamily="34" charset="0"/>
              </a:rPr>
              <a:t>2</a:t>
            </a:r>
            <a:r>
              <a:rPr lang="ja-JP" altLang="en-US" b="1" dirty="0" smtClean="0">
                <a:latin typeface="Century" pitchFamily="18" charset="0"/>
                <a:ea typeface="ＭＳ 明朝" pitchFamily="17" charset="-128"/>
                <a:cs typeface="Arial" pitchFamily="34" charset="0"/>
              </a:rPr>
              <a:t>：</a:t>
            </a:r>
            <a:r>
              <a:rPr lang="ja-JP" altLang="ja-JP" b="1" dirty="0" smtClean="0">
                <a:latin typeface="Century" pitchFamily="18" charset="0"/>
                <a:ea typeface="ＭＳ 明朝" pitchFamily="17" charset="-128"/>
                <a:cs typeface="Arial" pitchFamily="34" charset="0"/>
              </a:rPr>
              <a:t>作文データ</a:t>
            </a:r>
            <a:r>
              <a:rPr lang="ja-JP" altLang="en-US" b="1" dirty="0">
                <a:latin typeface="Century" pitchFamily="18" charset="0"/>
                <a:ea typeface="ＭＳ 明朝" pitchFamily="17" charset="-128"/>
                <a:cs typeface="Arial" pitchFamily="34" charset="0"/>
              </a:rPr>
              <a:t>の</a:t>
            </a:r>
            <a:r>
              <a:rPr lang="ja-JP" altLang="en-US" b="1" dirty="0" smtClean="0">
                <a:latin typeface="Century" pitchFamily="18" charset="0"/>
                <a:ea typeface="ＭＳ 明朝" pitchFamily="17" charset="-128"/>
                <a:cs typeface="Arial" pitchFamily="34" charset="0"/>
              </a:rPr>
              <a:t>用法別</a:t>
            </a:r>
            <a:r>
              <a:rPr lang="ja-JP" altLang="ja-JP" b="1" dirty="0" smtClean="0">
                <a:latin typeface="Century" pitchFamily="18" charset="0"/>
                <a:ea typeface="ＭＳ 明朝" pitchFamily="17" charset="-128"/>
                <a:cs typeface="Arial" pitchFamily="34" charset="0"/>
              </a:rPr>
              <a:t>の</a:t>
            </a:r>
            <a:r>
              <a:rPr lang="ja-JP" altLang="ja-JP" b="1" dirty="0">
                <a:latin typeface="Century" pitchFamily="18" charset="0"/>
                <a:ea typeface="ＭＳ 明朝" pitchFamily="17" charset="-128"/>
                <a:cs typeface="Arial" pitchFamily="34" charset="0"/>
              </a:rPr>
              <a:t>結果</a:t>
            </a:r>
            <a:r>
              <a:rPr lang="ja-JP" altLang="ja-JP" sz="3600" dirty="0">
                <a:latin typeface="Arial" pitchFamily="34" charset="0"/>
                <a:ea typeface="ＭＳ Ｐゴシック" pitchFamily="50" charset="-128"/>
                <a:cs typeface="ＭＳ Ｐゴシック" pitchFamily="50" charset="-128"/>
              </a:rPr>
              <a:t/>
            </a:r>
            <a:br>
              <a:rPr lang="ja-JP" altLang="ja-JP" sz="3600" dirty="0">
                <a:latin typeface="Arial" pitchFamily="34" charset="0"/>
                <a:ea typeface="ＭＳ Ｐゴシック" pitchFamily="50" charset="-128"/>
                <a:cs typeface="ＭＳ Ｐゴシック" pitchFamily="50" charset="-128"/>
              </a:rPr>
            </a:br>
            <a:endParaRPr lang="ja-JP"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501</TotalTime>
  <Words>3961</Words>
  <Application>Microsoft Office PowerPoint</Application>
  <PresentationFormat>画面に合わせる (4:3)</PresentationFormat>
  <Paragraphs>450</Paragraphs>
  <Slides>30</Slides>
  <Notes>1</Notes>
  <HiddenSlides>0</HiddenSlides>
  <MMClips>0</MMClips>
  <ScaleCrop>false</ScaleCrop>
  <HeadingPairs>
    <vt:vector size="8" baseType="variant">
      <vt:variant>
        <vt:lpstr>使用されているフォント</vt:lpstr>
      </vt:variant>
      <vt:variant>
        <vt:i4>11</vt:i4>
      </vt:variant>
      <vt:variant>
        <vt:lpstr>デザイン テンプレート</vt:lpstr>
      </vt:variant>
      <vt:variant>
        <vt:i4>7</vt:i4>
      </vt:variant>
      <vt:variant>
        <vt:lpstr>埋め込まれた OLE サーバー</vt:lpstr>
      </vt:variant>
      <vt:variant>
        <vt:i4>1</vt:i4>
      </vt:variant>
      <vt:variant>
        <vt:lpstr>スライド タイトル</vt:lpstr>
      </vt:variant>
      <vt:variant>
        <vt:i4>30</vt:i4>
      </vt:variant>
    </vt:vector>
  </HeadingPairs>
  <TitlesOfParts>
    <vt:vector size="49" baseType="lpstr">
      <vt:lpstr>Candara</vt:lpstr>
      <vt:lpstr>HGP明朝E</vt:lpstr>
      <vt:lpstr>Arial</vt:lpstr>
      <vt:lpstr>Symbol</vt:lpstr>
      <vt:lpstr>Calibri</vt:lpstr>
      <vt:lpstr>ＭＳ Ｐゴシック</vt:lpstr>
      <vt:lpstr>Wingdings</vt:lpstr>
      <vt:lpstr>Century</vt:lpstr>
      <vt:lpstr>ＭＳ 明朝</vt:lpstr>
      <vt:lpstr>+mj-ea</vt:lpstr>
      <vt:lpstr>+mj-lt</vt:lpstr>
      <vt:lpstr>ウェーブ</vt:lpstr>
      <vt:lpstr>ウェーブ</vt:lpstr>
      <vt:lpstr>ウェーブ</vt:lpstr>
      <vt:lpstr>ウェーブ</vt:lpstr>
      <vt:lpstr>ウェーブ</vt:lpstr>
      <vt:lpstr>ウェーブ</vt:lpstr>
      <vt:lpstr>ウェーブ</vt:lpstr>
      <vt:lpstr>Microsoft Excel グラフ</vt:lpstr>
      <vt:lpstr> 「アラビア語母語話者の 「に」選択のストラテジー」 ―学習者の理解調査で分かったこと― </vt:lpstr>
      <vt:lpstr>はじめに</vt:lpstr>
      <vt:lpstr>本研究の意義①</vt:lpstr>
      <vt:lpstr>本研究の意義②</vt:lpstr>
      <vt:lpstr>研究目的</vt:lpstr>
      <vt:lpstr>調査方法 </vt:lpstr>
      <vt:lpstr>理解調査の内容 </vt:lpstr>
      <vt:lpstr>表1：作文データにおける「に」の用法</vt:lpstr>
      <vt:lpstr> 表2：作文データの用法別の結果 </vt:lpstr>
      <vt:lpstr> 「に」用法別における正用順序 </vt:lpstr>
      <vt:lpstr>「場所」に関わる誤用</vt:lpstr>
      <vt:lpstr> 表3：「着点」における誤用 </vt:lpstr>
      <vt:lpstr>   理解調査の結果と考察 ①　あなたが考える「に」「で」の違い。 表4：    </vt:lpstr>
      <vt:lpstr>「ある」「いる」と「に」との関係 </vt:lpstr>
      <vt:lpstr>学習者の「ある」に関するコメント</vt:lpstr>
      <vt:lpstr> 「に」「で」と共起する名詞との関係 </vt:lpstr>
      <vt:lpstr>「に」「で」のユニット形成ストラテジー 「地名+で」</vt:lpstr>
      <vt:lpstr>「に」「で」のユニット形成ストラテジー 　　　　　　「位置+に」 表6</vt:lpstr>
      <vt:lpstr>「着点」に関する理解① </vt:lpstr>
      <vt:lpstr>「着点」に関する理解② </vt:lpstr>
      <vt:lpstr> ②あなたが考える「に」の用法、意 表7：</vt:lpstr>
      <vt:lpstr>学習者の理解</vt:lpstr>
      <vt:lpstr>　　　　③「に」の習得が困難な点 表8：</vt:lpstr>
      <vt:lpstr>「に」習得の困難な点</vt:lpstr>
      <vt:lpstr>NでNに会う文型</vt:lpstr>
      <vt:lpstr>④「に」に相当するアラビア語の前置詞 表9</vt:lpstr>
      <vt:lpstr>学習者の回答 表10</vt:lpstr>
      <vt:lpstr>おわりに　①</vt:lpstr>
      <vt:lpstr>おわりに　②</vt:lpstr>
      <vt:lpstr>主要参考文献</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「アラビア語母語話者の 「に」選択のストラテジー」 ―学習者の理解調査で分かったこと―</dc:title>
  <dc:creator>hanamozo</dc:creator>
  <cp:lastModifiedBy>東京外国語大学</cp:lastModifiedBy>
  <cp:revision>49</cp:revision>
  <dcterms:created xsi:type="dcterms:W3CDTF">2012-07-08T22:41:31Z</dcterms:created>
  <dcterms:modified xsi:type="dcterms:W3CDTF">2012-07-09T07:31:51Z</dcterms:modified>
</cp:coreProperties>
</file>