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7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2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240" y="1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25FD6-F1DA-784F-8030-6B8F2F386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739CA-7330-EF41-B853-54FF5C7C4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ECD54-2A61-D94E-812A-557BC923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8FAF-770A-1844-911F-D0B883A2B852}" type="datetimeFigureOut">
              <a:rPr lang="en-US" smtClean="0"/>
              <a:t>4/11/22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2DD11-C2B3-CA41-907E-F6B53AA7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E1FED-404A-174C-AF3F-7E56324C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2678-77BC-D646-8E95-BE706E86A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6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38A7-790E-AB40-9617-BCFA86F44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F1E6F-C71F-1C45-AD54-34ED9FA38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68"/>
            <a:ext cx="5949538" cy="68457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F31DE-8DC8-DF41-999A-36DDA624F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8FAF-770A-1844-911F-D0B883A2B852}" type="datetimeFigureOut">
              <a:rPr lang="en-US" smtClean="0"/>
              <a:t>4/11/22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406B9-7786-8047-B5F3-762180D7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22D3D-8EA1-754D-92D5-A106DC2C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2678-77BC-D646-8E95-BE706E86A3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774E1A-0CC9-5C4D-962B-1672111D29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2464" y="12267"/>
            <a:ext cx="5949535" cy="684573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159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5E03B-9C3E-2146-9155-F8C0C39C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EA1B9-E351-4E41-B627-5D13FD416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FC175-EF78-4D45-AB0E-4794B0100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B8FAF-770A-1844-911F-D0B883A2B852}" type="datetimeFigureOut">
              <a:rPr lang="en-US" smtClean="0"/>
              <a:t>4/11/22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27758-00AB-0842-8804-8BBE8B6BE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83101-0F56-BA45-BCFB-326743273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22678-77BC-D646-8E95-BE706E86A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3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fs.ac.jp/csmc/olst.html" TargetMode="External"/><Relationship Id="rId2" Type="http://schemas.openxmlformats.org/officeDocument/2006/relationships/hyperlink" Target="https://moe.tufs.ac.jp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mailto:olts@tufs.ac.j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lst@tufs.ac.jp?subject=request%20English%20language%20support%20with%20MOE%20instruction%20manua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lst@tufs.ac.jp?subject=comment%20or%20question%20on%20MOE%20instruction%20manua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lst@tufs.ac.jp?subject=comment%20or%20question%20on%20MOE%20instruction%20manual" TargetMode="External"/><Relationship Id="rId2" Type="http://schemas.openxmlformats.org/officeDocument/2006/relationships/hyperlink" Target="https://moe.tufs.ac.j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tufs.ac.jp/csmc/olst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oe.tufs.ac.jp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8DA81-A6A4-B648-B206-182BBE3A1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3598222"/>
          </a:xfrm>
        </p:spPr>
        <p:txBody>
          <a:bodyPr/>
          <a:lstStyle/>
          <a:p>
            <a:pPr algn="l"/>
            <a:r>
              <a:rPr lang="en-US" dirty="0">
                <a:hlinkClick r:id="rId2"/>
              </a:rPr>
              <a:t>MOE</a:t>
            </a:r>
            <a:r>
              <a:rPr lang="en-US" dirty="0"/>
              <a:t> (</a:t>
            </a:r>
            <a:r>
              <a:rPr lang="en-US" dirty="0" err="1"/>
              <a:t>moodle</a:t>
            </a:r>
            <a:r>
              <a:rPr lang="en-US" dirty="0"/>
              <a:t> for open education)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to login and read manual for teachers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3CCBA-99CD-7A47-AA5F-BF1626E3F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4519" y="4876800"/>
            <a:ext cx="6907481" cy="2137497"/>
          </a:xfrm>
        </p:spPr>
        <p:txBody>
          <a:bodyPr/>
          <a:lstStyle/>
          <a:p>
            <a:pPr algn="l"/>
            <a:r>
              <a:rPr lang="en-US" i="1" dirty="0"/>
              <a:t>goh </a:t>
            </a:r>
            <a:r>
              <a:rPr lang="en-US" i="1" dirty="0" err="1"/>
              <a:t>kawai</a:t>
            </a:r>
            <a:r>
              <a:rPr lang="en-US" i="1" dirty="0"/>
              <a:t>, TUFS </a:t>
            </a:r>
            <a:r>
              <a:rPr lang="en-US" i="1" dirty="0">
                <a:hlinkClick r:id="rId3"/>
              </a:rPr>
              <a:t>online learning support team</a:t>
            </a:r>
            <a:endParaRPr lang="en-US" i="1" dirty="0">
              <a:effectLst/>
            </a:endParaRPr>
          </a:p>
          <a:p>
            <a:pPr algn="l"/>
            <a:r>
              <a:rPr lang="en-US" i="1" dirty="0"/>
              <a:t>updated </a:t>
            </a:r>
            <a:r>
              <a:rPr lang="en-US" i="1"/>
              <a:t>2022-04-11 07:45 </a:t>
            </a:r>
            <a:r>
              <a:rPr lang="en-US" i="1" dirty="0" err="1"/>
              <a:t>utc</a:t>
            </a:r>
            <a:endParaRPr lang="en-US" i="1" dirty="0">
              <a:effectLst/>
            </a:endParaRPr>
          </a:p>
          <a:p>
            <a:pPr algn="l"/>
            <a:r>
              <a:rPr lang="en-US" i="1" dirty="0"/>
              <a:t>send your questions and comments to </a:t>
            </a:r>
            <a:r>
              <a:rPr lang="en-US" i="1" dirty="0">
                <a:hlinkClick r:id="rId4"/>
              </a:rPr>
              <a:t>olts@tufs.ac.jp</a:t>
            </a:r>
            <a:r>
              <a:rPr lang="en-US" i="1" dirty="0"/>
              <a:t> </a:t>
            </a:r>
            <a:endParaRPr lang="en-US" i="1" dirty="0">
              <a:effectLst/>
            </a:endParaRPr>
          </a:p>
          <a:p>
            <a:pPr algn="l"/>
            <a:r>
              <a:rPr lang="en-US" dirty="0">
                <a:hlinkClick r:id="rId3"/>
              </a:rPr>
              <a:t>オンライン教育支援室</a:t>
            </a:r>
            <a:r>
              <a:rPr lang="ja-JP" altLang="en-US"/>
              <a:t>　河合　剛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D2849E0-A6A1-4447-B554-5FFE35B6C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14833"/>
            <a:ext cx="5021183" cy="134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2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B3B853-5591-DA40-AC0D-6D4B394BA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704" y="12700"/>
            <a:ext cx="4699833" cy="68453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DAF5E7-CF61-3949-BBE1-8A4B22DC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936B6-E10D-F54B-ABCF-A1413832C42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click Site Home</a:t>
            </a:r>
          </a:p>
          <a:p>
            <a:endParaRPr lang="en-US" dirty="0"/>
          </a:p>
          <a:p>
            <a:r>
              <a:rPr lang="en-US" dirty="0" err="1"/>
              <a:t>サイトホームをクリック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AEBF108-47B7-DD4D-BE29-3482A2BD1EF1}"/>
              </a:ext>
            </a:extLst>
          </p:cNvPr>
          <p:cNvSpPr/>
          <p:nvPr/>
        </p:nvSpPr>
        <p:spPr>
          <a:xfrm>
            <a:off x="1249702" y="1026320"/>
            <a:ext cx="2898551" cy="665849"/>
          </a:xfrm>
          <a:prstGeom prst="roundRect">
            <a:avLst/>
          </a:prstGeom>
          <a:solidFill>
            <a:srgbClr val="FF0000">
              <a:alpha val="9804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F792-A43A-2D4E-8A1C-5F4437B4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7102A27-05A2-F549-B278-B7EDBC0B6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347" y="12700"/>
            <a:ext cx="4859255" cy="68453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A408C-A1A6-9C48-B2C6-F61724722A3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you are at the list of courses</a:t>
            </a:r>
          </a:p>
          <a:p>
            <a:r>
              <a:rPr lang="en-US" dirty="0"/>
              <a:t>click on "Moodle </a:t>
            </a:r>
            <a:r>
              <a:rPr lang="en-US" dirty="0" err="1"/>
              <a:t>入門</a:t>
            </a:r>
            <a:r>
              <a:rPr lang="en-US" dirty="0"/>
              <a:t>(</a:t>
            </a:r>
            <a:r>
              <a:rPr lang="en-US" dirty="0" err="1"/>
              <a:t>教員用</a:t>
            </a:r>
            <a:r>
              <a:rPr lang="en-US" dirty="0"/>
              <a:t>)"</a:t>
            </a:r>
          </a:p>
          <a:p>
            <a:r>
              <a:rPr lang="en-US" dirty="0">
                <a:hlinkClick r:id="rId3"/>
              </a:rPr>
              <a:t>contact us (olst@tufs.ac.jp)</a:t>
            </a:r>
            <a:r>
              <a:rPr lang="en-US" dirty="0"/>
              <a:t> if you prefer help in English language </a:t>
            </a:r>
          </a:p>
          <a:p>
            <a:endParaRPr lang="en-US" dirty="0"/>
          </a:p>
          <a:p>
            <a:r>
              <a:rPr lang="en-US" dirty="0"/>
              <a:t>「</a:t>
            </a:r>
            <a:r>
              <a:rPr lang="en-US" dirty="0" err="1"/>
              <a:t>コース一覧」にいます</a:t>
            </a:r>
            <a:endParaRPr lang="en-US" dirty="0"/>
          </a:p>
          <a:p>
            <a:r>
              <a:rPr lang="en-US" dirty="0"/>
              <a:t>「Moodle </a:t>
            </a:r>
            <a:r>
              <a:rPr lang="ja-JP" altLang="en-US"/>
              <a:t>入門</a:t>
            </a:r>
            <a:r>
              <a:rPr lang="en-US" altLang="ja-JP" dirty="0"/>
              <a:t>(</a:t>
            </a:r>
            <a:r>
              <a:rPr lang="ja-JP" altLang="en-US"/>
              <a:t>教員用</a:t>
            </a:r>
            <a:r>
              <a:rPr lang="en-US" altLang="ja-JP" dirty="0"/>
              <a:t>)</a:t>
            </a:r>
            <a:r>
              <a:rPr lang="ja-JP" altLang="en-US"/>
              <a:t> </a:t>
            </a:r>
            <a:r>
              <a:rPr lang="en-US" dirty="0"/>
              <a:t>」</a:t>
            </a:r>
            <a:r>
              <a:rPr lang="en-US" dirty="0" err="1"/>
              <a:t>をクリック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6D38A8-2CF7-124F-9317-745E5BCE5476}"/>
              </a:ext>
            </a:extLst>
          </p:cNvPr>
          <p:cNvSpPr/>
          <p:nvPr/>
        </p:nvSpPr>
        <p:spPr>
          <a:xfrm>
            <a:off x="943845" y="3573643"/>
            <a:ext cx="3997610" cy="1515593"/>
          </a:xfrm>
          <a:prstGeom prst="roundRect">
            <a:avLst/>
          </a:prstGeom>
          <a:solidFill>
            <a:srgbClr val="FF0000">
              <a:alpha val="9804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57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A00839-CF7B-7245-B433-E0345E8B5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347" y="12700"/>
            <a:ext cx="4859255" cy="68453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29245B-17D1-6F44-8F24-E4309EB0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55937-9924-4840-B7C7-BEA1F74E850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you are at "Moodle </a:t>
            </a:r>
            <a:r>
              <a:rPr lang="ja-JP" altLang="en-US"/>
              <a:t>入門</a:t>
            </a:r>
            <a:r>
              <a:rPr lang="en-US" altLang="ja-JP" dirty="0"/>
              <a:t>(</a:t>
            </a:r>
            <a:r>
              <a:rPr lang="ja-JP" altLang="en-US"/>
              <a:t>教員用</a:t>
            </a:r>
            <a:r>
              <a:rPr lang="en-US" altLang="ja-JP" dirty="0"/>
              <a:t>)</a:t>
            </a:r>
            <a:r>
              <a:rPr lang="ja-JP" altLang="en-US"/>
              <a:t> </a:t>
            </a:r>
            <a:r>
              <a:rPr lang="en-US" altLang="ja-JP" dirty="0"/>
              <a:t>"</a:t>
            </a:r>
          </a:p>
          <a:p>
            <a:r>
              <a:rPr lang="en-US" dirty="0"/>
              <a:t>read the manual</a:t>
            </a:r>
          </a:p>
          <a:p>
            <a:r>
              <a:rPr lang="en-US" dirty="0">
                <a:hlinkClick r:id="rId3"/>
              </a:rPr>
              <a:t>send us</a:t>
            </a:r>
            <a:r>
              <a:rPr lang="en-US" dirty="0"/>
              <a:t> your comments or questions</a:t>
            </a:r>
          </a:p>
          <a:p>
            <a:r>
              <a:rPr lang="en-US" dirty="0"/>
              <a:t>to exit, click on TUFS logo</a:t>
            </a:r>
          </a:p>
          <a:p>
            <a:endParaRPr lang="en-US" dirty="0"/>
          </a:p>
          <a:p>
            <a:r>
              <a:rPr lang="en-US" dirty="0"/>
              <a:t>「Moodle </a:t>
            </a:r>
            <a:r>
              <a:rPr lang="ja-JP" altLang="en-US"/>
              <a:t>入門</a:t>
            </a:r>
            <a:r>
              <a:rPr lang="en-US" altLang="ja-JP" dirty="0"/>
              <a:t>(</a:t>
            </a:r>
            <a:r>
              <a:rPr lang="ja-JP" altLang="en-US"/>
              <a:t>教員用</a:t>
            </a:r>
            <a:r>
              <a:rPr lang="en-US" altLang="ja-JP" dirty="0"/>
              <a:t>)</a:t>
            </a:r>
            <a:r>
              <a:rPr lang="ja-JP" altLang="en-US"/>
              <a:t> </a:t>
            </a:r>
            <a:r>
              <a:rPr lang="en-US" dirty="0"/>
              <a:t>」</a:t>
            </a:r>
            <a:r>
              <a:rPr lang="en-US" dirty="0" err="1"/>
              <a:t>にいます</a:t>
            </a:r>
            <a:endParaRPr lang="en-US" dirty="0"/>
          </a:p>
          <a:p>
            <a:r>
              <a:rPr lang="en-US" dirty="0" err="1"/>
              <a:t>マニュアルをごらんください</a:t>
            </a:r>
            <a:endParaRPr lang="en-US" dirty="0"/>
          </a:p>
          <a:p>
            <a:r>
              <a:rPr lang="en-US" dirty="0" err="1"/>
              <a:t>質問・提案・苦情を</a:t>
            </a:r>
            <a:r>
              <a:rPr lang="en-US" dirty="0" err="1">
                <a:hlinkClick r:id="rId3"/>
              </a:rPr>
              <a:t>お送りください</a:t>
            </a:r>
            <a:endParaRPr lang="en-US" dirty="0"/>
          </a:p>
          <a:p>
            <a:r>
              <a:rPr lang="en-US" dirty="0" err="1"/>
              <a:t>マニュアルから出るにはTUFSロゴをクリック</a:t>
            </a:r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11A249-6BC0-2D48-9C44-C1E559864F6A}"/>
              </a:ext>
            </a:extLst>
          </p:cNvPr>
          <p:cNvSpPr/>
          <p:nvPr/>
        </p:nvSpPr>
        <p:spPr>
          <a:xfrm>
            <a:off x="671646" y="444317"/>
            <a:ext cx="1636656" cy="835035"/>
          </a:xfrm>
          <a:prstGeom prst="roundRect">
            <a:avLst/>
          </a:prstGeom>
          <a:solidFill>
            <a:srgbClr val="FF0000">
              <a:alpha val="9804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1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1CBEB0F-19E6-9846-8FD5-2B226607F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84" y="12267"/>
            <a:ext cx="47085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32BAD5-096C-3042-AC99-D8E00E3B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94922-8E91-114D-B433-6BFC37DC7EF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you are on the dashboard</a:t>
            </a:r>
          </a:p>
          <a:p>
            <a:r>
              <a:rPr lang="en-US" dirty="0"/>
              <a:t>click double bars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dirty="0" err="1"/>
              <a:t>ダッシュボードにいます</a:t>
            </a:r>
            <a:endParaRPr lang="en-US" dirty="0">
              <a:effectLst/>
            </a:endParaRPr>
          </a:p>
          <a:p>
            <a:r>
              <a:rPr lang="en-US" dirty="0" err="1"/>
              <a:t>二重線をクリック</a:t>
            </a:r>
            <a:r>
              <a:rPr lang="en-US" dirty="0"/>
              <a:t>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B963F39-916D-3747-97A7-B0AC232BE655}"/>
              </a:ext>
            </a:extLst>
          </p:cNvPr>
          <p:cNvSpPr/>
          <p:nvPr/>
        </p:nvSpPr>
        <p:spPr>
          <a:xfrm>
            <a:off x="5022972" y="498764"/>
            <a:ext cx="784674" cy="709179"/>
          </a:xfrm>
          <a:prstGeom prst="roundRect">
            <a:avLst/>
          </a:prstGeom>
          <a:solidFill>
            <a:srgbClr val="FF0000">
              <a:alpha val="9804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80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919AA94-11E6-A24D-AB86-2109E4172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84" y="-2"/>
            <a:ext cx="47085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B673E8-201D-494E-B435-9AD5C414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94929-BFC6-F24B-B24F-98C8D515D17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click on your username</a:t>
            </a:r>
          </a:p>
          <a:p>
            <a:endParaRPr lang="en-US" dirty="0"/>
          </a:p>
          <a:p>
            <a:r>
              <a:rPr lang="en-US" dirty="0" err="1"/>
              <a:t>あなたのユーザ名をクリック</a:t>
            </a: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FFFE0DE-6AE5-5742-8C35-76B43ECD52A3}"/>
              </a:ext>
            </a:extLst>
          </p:cNvPr>
          <p:cNvSpPr/>
          <p:nvPr/>
        </p:nvSpPr>
        <p:spPr>
          <a:xfrm>
            <a:off x="1245038" y="1264549"/>
            <a:ext cx="2892063" cy="665849"/>
          </a:xfrm>
          <a:prstGeom prst="roundRect">
            <a:avLst/>
          </a:prstGeom>
          <a:solidFill>
            <a:srgbClr val="FF0000">
              <a:alpha val="9804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6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5CFF-7DFE-0A4A-9260-C18DA1197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5E8D4-B106-6349-A874-FBADAAEDF5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click on logout</a:t>
            </a:r>
          </a:p>
          <a:p>
            <a:endParaRPr lang="en-US" dirty="0"/>
          </a:p>
          <a:p>
            <a:r>
              <a:rPr lang="en-US" dirty="0" err="1"/>
              <a:t>ログアウトをクリック</a:t>
            </a:r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A675EE7-68CE-FE43-86BF-3D8AAF941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84" y="-2"/>
            <a:ext cx="4708553" cy="68580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BF364C7-237B-9949-BBB5-D5E00B34FBD5}"/>
              </a:ext>
            </a:extLst>
          </p:cNvPr>
          <p:cNvSpPr/>
          <p:nvPr/>
        </p:nvSpPr>
        <p:spPr>
          <a:xfrm>
            <a:off x="1240982" y="2055387"/>
            <a:ext cx="2907271" cy="665849"/>
          </a:xfrm>
          <a:prstGeom prst="roundRect">
            <a:avLst/>
          </a:prstGeom>
          <a:solidFill>
            <a:srgbClr val="FF0000">
              <a:alpha val="9804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82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F949-DA6F-2846-91F8-AA0485EC2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9ED74-F35E-0041-A475-6C314F91F9E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you are at </a:t>
            </a:r>
            <a:r>
              <a:rPr lang="en-US" dirty="0">
                <a:hlinkClick r:id="rId2"/>
              </a:rPr>
              <a:t>MOE</a:t>
            </a:r>
            <a:r>
              <a:rPr lang="en-US" dirty="0"/>
              <a:t>'s login screen</a:t>
            </a:r>
          </a:p>
          <a:p>
            <a:r>
              <a:rPr lang="en-US" dirty="0">
                <a:hlinkClick r:id="rId3"/>
              </a:rPr>
              <a:t>send us</a:t>
            </a:r>
            <a:r>
              <a:rPr lang="en-US" dirty="0"/>
              <a:t> your comments or questions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MOE</a:t>
            </a:r>
            <a:r>
              <a:rPr lang="en-US" dirty="0"/>
              <a:t> </a:t>
            </a:r>
            <a:r>
              <a:rPr lang="en-US" dirty="0" err="1"/>
              <a:t>のログイン画面にいます</a:t>
            </a:r>
            <a:endParaRPr lang="en-US" dirty="0"/>
          </a:p>
          <a:p>
            <a:r>
              <a:rPr lang="en-US" dirty="0" err="1"/>
              <a:t>質問・提案・苦情を</a:t>
            </a:r>
            <a:r>
              <a:rPr lang="en-US" dirty="0" err="1">
                <a:hlinkClick r:id="rId3"/>
              </a:rPr>
              <a:t>お送りください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hlinkClick r:id="rId2"/>
              </a:rPr>
              <a:t>https://moe.tufs.ac.jp/</a:t>
            </a:r>
            <a:br>
              <a:rPr lang="en-US" dirty="0"/>
            </a:br>
            <a:endParaRPr lang="en-US" dirty="0"/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22136-6CFC-324F-9B93-8E4C3543D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41" y="5418507"/>
            <a:ext cx="2108200" cy="22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D7EA97-43BA-B143-A82D-BEAF52F56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41" y="5804066"/>
            <a:ext cx="2108200" cy="228600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0463AA3-D3D5-4842-B599-922B5094B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984" y="12267"/>
            <a:ext cx="4708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B3FD-1FB1-3145-AD73-CCDAEBA9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69AEF-AB72-EC4A-87A6-080D2DC9E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268"/>
            <a:ext cx="7379855" cy="6845731"/>
          </a:xfrm>
        </p:spPr>
        <p:txBody>
          <a:bodyPr/>
          <a:lstStyle/>
          <a:p>
            <a:pPr>
              <a:tabLst>
                <a:tab pos="523875" algn="l"/>
              </a:tabLst>
            </a:pPr>
            <a:r>
              <a:rPr lang="en-US" dirty="0"/>
              <a:t>the TUFS </a:t>
            </a:r>
            <a:r>
              <a:rPr lang="en-US" dirty="0">
                <a:hlinkClick r:id="rId2"/>
              </a:rPr>
              <a:t>online learning support team</a:t>
            </a:r>
            <a:r>
              <a:rPr lang="en-US" dirty="0"/>
              <a:t> helps teachers teach when using technology</a:t>
            </a:r>
          </a:p>
          <a:p>
            <a:pPr>
              <a:tabLst>
                <a:tab pos="523875" algn="l"/>
              </a:tabLst>
            </a:pPr>
            <a:r>
              <a:rPr lang="en-US" dirty="0"/>
              <a:t>we offer Moodle support</a:t>
            </a:r>
          </a:p>
          <a:p>
            <a:pPr>
              <a:tabLst>
                <a:tab pos="523875" algn="l"/>
              </a:tabLst>
            </a:pPr>
            <a:r>
              <a:rPr lang="en-US" dirty="0"/>
              <a:t>we speak Japanese and English</a:t>
            </a:r>
          </a:p>
          <a:p>
            <a:pPr>
              <a:tabLst>
                <a:tab pos="523875" algn="l"/>
              </a:tabLst>
            </a:pPr>
            <a:r>
              <a:rPr lang="en-US" dirty="0"/>
              <a:t>we have tea, coffee and sometimes snacks!</a:t>
            </a:r>
          </a:p>
          <a:p>
            <a:pPr>
              <a:tabLst>
                <a:tab pos="523875" algn="l"/>
              </a:tabLst>
            </a:pPr>
            <a:r>
              <a:rPr lang="en-US" dirty="0"/>
              <a:t>we are on the 3rd floor of the Agora Global building</a:t>
            </a:r>
            <a:br>
              <a:rPr lang="en-US" dirty="0"/>
            </a:br>
            <a:endParaRPr lang="en-US" dirty="0"/>
          </a:p>
          <a:p>
            <a:pPr>
              <a:tabLst>
                <a:tab pos="523875" algn="l"/>
              </a:tabLst>
            </a:pPr>
            <a:r>
              <a:rPr lang="en-US" dirty="0"/>
              <a:t>TUFS </a:t>
            </a:r>
            <a:r>
              <a:rPr lang="en-US" dirty="0" err="1">
                <a:hlinkClick r:id="rId2"/>
              </a:rPr>
              <a:t>オンライン教育支援室</a:t>
            </a:r>
            <a:r>
              <a:rPr lang="en-US" dirty="0" err="1"/>
              <a:t>は先生が技術を用いて指導なさるのを手伝います</a:t>
            </a:r>
            <a:endParaRPr lang="en-US" dirty="0"/>
          </a:p>
          <a:p>
            <a:pPr>
              <a:tabLst>
                <a:tab pos="523875" algn="l"/>
              </a:tabLst>
            </a:pPr>
            <a:r>
              <a:rPr lang="en-US" dirty="0" err="1"/>
              <a:t>Moodleを知りたいとき、おまかせください</a:t>
            </a:r>
            <a:endParaRPr lang="en-US" dirty="0"/>
          </a:p>
          <a:p>
            <a:pPr>
              <a:tabLst>
                <a:tab pos="523875" algn="l"/>
              </a:tabLst>
            </a:pPr>
            <a:r>
              <a:rPr lang="en-US" dirty="0" err="1"/>
              <a:t>日本語と英語が通じます</a:t>
            </a:r>
            <a:endParaRPr lang="en-US" dirty="0"/>
          </a:p>
          <a:p>
            <a:pPr>
              <a:tabLst>
                <a:tab pos="523875" algn="l"/>
              </a:tabLst>
            </a:pPr>
            <a:r>
              <a:rPr lang="en-US" dirty="0" err="1"/>
              <a:t>コーヒ</a:t>
            </a:r>
            <a:r>
              <a:rPr lang="en-US" dirty="0"/>
              <a:t>ー（</a:t>
            </a:r>
            <a:r>
              <a:rPr lang="en-US" dirty="0" err="1"/>
              <a:t>たまにお菓子も）あります！しばしばのお越しをお待ちしています</a:t>
            </a:r>
            <a:endParaRPr lang="en-US" dirty="0"/>
          </a:p>
          <a:p>
            <a:pPr>
              <a:tabLst>
                <a:tab pos="523875" algn="l"/>
              </a:tabLst>
            </a:pPr>
            <a:r>
              <a:rPr lang="en-US" dirty="0"/>
              <a:t>アゴラグローバル３階です</a:t>
            </a:r>
          </a:p>
        </p:txBody>
      </p:sp>
      <p:pic>
        <p:nvPicPr>
          <p:cNvPr id="7" name="Content Placeholder 6" descr="A picture containing aquatic bird, close&#10;&#10;Description automatically generated">
            <a:extLst>
              <a:ext uri="{FF2B5EF4-FFF2-40B4-BE49-F238E27FC236}">
                <a16:creationId xmlns:a16="http://schemas.microsoft.com/office/drawing/2014/main" id="{06D1C9EA-87EC-7E44-90DA-4FAEEE1EEDF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7638474" y="1911158"/>
            <a:ext cx="4553526" cy="3035684"/>
          </a:xfrm>
        </p:spPr>
      </p:pic>
    </p:spTree>
    <p:extLst>
      <p:ext uri="{BB962C8B-B14F-4D97-AF65-F5344CB8AC3E}">
        <p14:creationId xmlns:p14="http://schemas.microsoft.com/office/powerpoint/2010/main" val="112403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B3FD-1FB1-3145-AD73-CCDAEBA9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69AEF-AB72-EC4A-87A6-080D2DC9E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523875" algn="l"/>
              </a:tabLst>
            </a:pPr>
            <a:r>
              <a:rPr lang="en-US" dirty="0"/>
              <a:t>hello!</a:t>
            </a:r>
            <a:br>
              <a:rPr lang="en-US" dirty="0"/>
            </a:br>
            <a:r>
              <a:rPr lang="en-US" dirty="0"/>
              <a:t>this manual shows you how to</a:t>
            </a:r>
            <a:br>
              <a:rPr lang="en-US" dirty="0"/>
            </a:br>
            <a:r>
              <a:rPr lang="en-US" dirty="0"/>
              <a:t>	• login to MOE</a:t>
            </a:r>
            <a:br>
              <a:rPr lang="en-US" dirty="0"/>
            </a:br>
            <a:r>
              <a:rPr lang="en-US" dirty="0"/>
              <a:t>	• read the manual for teachers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こんにちは</a:t>
            </a:r>
            <a:r>
              <a:rPr lang="en-US" dirty="0"/>
              <a:t>！</a:t>
            </a:r>
            <a:br>
              <a:rPr lang="en-US" dirty="0"/>
            </a:br>
            <a:r>
              <a:rPr lang="en-US" dirty="0"/>
              <a:t>	• </a:t>
            </a:r>
            <a:r>
              <a:rPr lang="en-US" dirty="0" err="1"/>
              <a:t>MOEにログインする</a:t>
            </a:r>
            <a:br>
              <a:rPr lang="en-US" dirty="0"/>
            </a:br>
            <a:r>
              <a:rPr lang="en-US" dirty="0"/>
              <a:t>	• </a:t>
            </a:r>
            <a:r>
              <a:rPr lang="en-US" dirty="0" err="1"/>
              <a:t>先生むけのマニュアルを読む</a:t>
            </a:r>
            <a:br>
              <a:rPr lang="en-US" dirty="0"/>
            </a:br>
            <a:r>
              <a:rPr lang="en-US" dirty="0" err="1"/>
              <a:t>手順を説明します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A1054-3031-C545-9786-AD80C80CEC6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60983A-C410-8447-807B-F0F9240E1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738" y="1731434"/>
            <a:ext cx="5021262" cy="334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1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16F6-E142-6545-9449-0D8EBB69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4AE8-AA50-F944-8FE7-EB1F96D0BCF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MOE</a:t>
            </a:r>
            <a:r>
              <a:rPr lang="en-US" dirty="0"/>
              <a:t> (pronounced [</a:t>
            </a:r>
            <a:r>
              <a:rPr lang="en-US" dirty="0" err="1"/>
              <a:t>moe</a:t>
            </a:r>
            <a:r>
              <a:rPr lang="en-US" dirty="0"/>
              <a:t>]) is wholly web-based</a:t>
            </a:r>
          </a:p>
          <a:p>
            <a:r>
              <a:rPr lang="en-US" dirty="0">
                <a:hlinkClick r:id="rId2"/>
              </a:rPr>
              <a:t>MOE</a:t>
            </a:r>
            <a:r>
              <a:rPr lang="en-US" dirty="0"/>
              <a:t> （</a:t>
            </a:r>
            <a:r>
              <a:rPr lang="en-US" dirty="0" err="1"/>
              <a:t>もえ</a:t>
            </a:r>
            <a:r>
              <a:rPr lang="en-US" dirty="0"/>
              <a:t>） </a:t>
            </a:r>
            <a:r>
              <a:rPr lang="en-US" dirty="0" err="1"/>
              <a:t>すべてweb</a:t>
            </a:r>
            <a:r>
              <a:rPr lang="en-US" dirty="0"/>
              <a:t> </a:t>
            </a:r>
            <a:r>
              <a:rPr lang="en-US" dirty="0" err="1"/>
              <a:t>browserごし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hlinkClick r:id="rId2"/>
              </a:rPr>
              <a:t>https://moe.tufs.ac.jp/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08ADF24-B664-FC47-95C3-431CE87C7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530" y="-2"/>
            <a:ext cx="4006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1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1A677-7D14-7045-BEE8-EAEEA130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93E97-45FD-F44A-83ED-4807E4E08B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we login using the "</a:t>
            </a:r>
            <a:r>
              <a:rPr lang="en-US" dirty="0" err="1"/>
              <a:t>gakunin</a:t>
            </a:r>
            <a:r>
              <a:rPr lang="en-US" dirty="0"/>
              <a:t>" service, which allows you to login to our system using your school's computer account's username and password</a:t>
            </a:r>
          </a:p>
          <a:p>
            <a:r>
              <a:rPr lang="en-US" dirty="0"/>
              <a:t>type the name of your school (for example, "</a:t>
            </a:r>
            <a:r>
              <a:rPr lang="en-US" dirty="0" err="1"/>
              <a:t>tokyo</a:t>
            </a:r>
            <a:r>
              <a:rPr lang="en-US" dirty="0"/>
              <a:t> university of foreign studies") here</a:t>
            </a:r>
          </a:p>
          <a:p>
            <a:r>
              <a:rPr lang="en-US" dirty="0"/>
              <a:t>its matching name appears in the pulldown menu</a:t>
            </a:r>
          </a:p>
          <a:p>
            <a:endParaRPr lang="en-US" altLang="ja-JP" dirty="0"/>
          </a:p>
          <a:p>
            <a:r>
              <a:rPr lang="ja-JP" altLang="en-US"/>
              <a:t>所属校のコンピュータのユーザ名とパスワードを用いて</a:t>
            </a:r>
            <a:r>
              <a:rPr lang="en-US" altLang="ja-JP" dirty="0"/>
              <a:t>MOE</a:t>
            </a:r>
            <a:r>
              <a:rPr lang="ja-JP" altLang="en-US"/>
              <a:t>にログインする（「学認」が実現するサービス）</a:t>
            </a:r>
            <a:endParaRPr lang="en-US" altLang="ja-JP" dirty="0"/>
          </a:p>
          <a:p>
            <a:r>
              <a:rPr lang="ja-JP" altLang="en-US"/>
              <a:t>所属校 の名前をタイプ（例「東京外国語大学」）</a:t>
            </a:r>
            <a:endParaRPr lang="en-US" altLang="ja-JP" dirty="0"/>
          </a:p>
          <a:p>
            <a:r>
              <a:rPr lang="ja-JP" altLang="en-US"/>
              <a:t>プルダウンメニューに名称が現れる </a:t>
            </a:r>
            <a:endParaRPr lang="en-US" dirty="0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A021C12-D5EF-734C-AB79-C33330D5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530" y="12267"/>
            <a:ext cx="4006007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66501E-6BA9-724C-A1B1-F7F07D2ADCE4}"/>
              </a:ext>
            </a:extLst>
          </p:cNvPr>
          <p:cNvSpPr/>
          <p:nvPr/>
        </p:nvSpPr>
        <p:spPr>
          <a:xfrm>
            <a:off x="2448494" y="3973264"/>
            <a:ext cx="3029346" cy="727504"/>
          </a:xfrm>
          <a:prstGeom prst="roundRect">
            <a:avLst/>
          </a:prstGeom>
          <a:solidFill>
            <a:srgbClr val="FF0000">
              <a:alpha val="9804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5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BA96FC6-1B47-F349-80FE-27B8E8606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0F0BD-50C4-644C-8873-F852D2AD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514A2-6658-9346-B15A-EE302B2DF7D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click on the name of your school in the pulldown menu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"Login" to the right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skip the box below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D8AF6FC-675E-DC4A-8030-F14A21948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530" y="12267"/>
            <a:ext cx="4006007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52A4B5-0273-BA49-88FF-ACFB356A232E}"/>
              </a:ext>
            </a:extLst>
          </p:cNvPr>
          <p:cNvSpPr/>
          <p:nvPr/>
        </p:nvSpPr>
        <p:spPr>
          <a:xfrm>
            <a:off x="2378002" y="4033610"/>
            <a:ext cx="1753173" cy="501889"/>
          </a:xfrm>
          <a:prstGeom prst="roundRect">
            <a:avLst/>
          </a:prstGeom>
          <a:solidFill>
            <a:srgbClr val="FF0000">
              <a:alpha val="9804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0E41073-DC15-DE4A-B0C9-FD3358166D02}"/>
              </a:ext>
            </a:extLst>
          </p:cNvPr>
          <p:cNvSpPr/>
          <p:nvPr/>
        </p:nvSpPr>
        <p:spPr>
          <a:xfrm>
            <a:off x="4842166" y="4033610"/>
            <a:ext cx="583246" cy="501889"/>
          </a:xfrm>
          <a:prstGeom prst="roundRect">
            <a:avLst/>
          </a:prstGeom>
          <a:solidFill>
            <a:srgbClr val="FF0000">
              <a:alpha val="9804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4CAF7D5-1574-B144-A009-3CF1421292AD}"/>
              </a:ext>
            </a:extLst>
          </p:cNvPr>
          <p:cNvSpPr/>
          <p:nvPr/>
        </p:nvSpPr>
        <p:spPr>
          <a:xfrm>
            <a:off x="2378002" y="5358570"/>
            <a:ext cx="3092014" cy="727504"/>
          </a:xfrm>
          <a:prstGeom prst="roundRect">
            <a:avLst/>
          </a:prstGeom>
          <a:solidFill>
            <a:srgbClr val="FF0000">
              <a:alpha val="9804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E11109-F3A3-184A-B311-F78EFDFF97AE}"/>
              </a:ext>
            </a:extLst>
          </p:cNvPr>
          <p:cNvSpPr txBox="1"/>
          <p:nvPr/>
        </p:nvSpPr>
        <p:spPr>
          <a:xfrm>
            <a:off x="2015187" y="3699356"/>
            <a:ext cx="59814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59F69C-6E18-2447-868E-38E232A7C59E}"/>
              </a:ext>
            </a:extLst>
          </p:cNvPr>
          <p:cNvSpPr txBox="1"/>
          <p:nvPr/>
        </p:nvSpPr>
        <p:spPr>
          <a:xfrm>
            <a:off x="2015187" y="5010059"/>
            <a:ext cx="59814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7FC2DE-7644-BD46-92D5-7EB27356638D}"/>
              </a:ext>
            </a:extLst>
          </p:cNvPr>
          <p:cNvSpPr txBox="1"/>
          <p:nvPr/>
        </p:nvSpPr>
        <p:spPr>
          <a:xfrm>
            <a:off x="4470730" y="3697642"/>
            <a:ext cx="59814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5432F-011C-5A47-99CD-E801E6922C0D}"/>
              </a:ext>
            </a:extLst>
          </p:cNvPr>
          <p:cNvSpPr txBox="1"/>
          <p:nvPr/>
        </p:nvSpPr>
        <p:spPr>
          <a:xfrm>
            <a:off x="6242462" y="2235021"/>
            <a:ext cx="5949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sz="2400"/>
              <a:t>プルダウンメニューの学校名をクリック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sz="2400"/>
              <a:t>右となりの</a:t>
            </a:r>
            <a:r>
              <a:rPr lang="en-US" sz="2400" dirty="0"/>
              <a:t>Login</a:t>
            </a:r>
            <a:r>
              <a:rPr lang="ja-JP" altLang="en-US" sz="2400"/>
              <a:t>をクリック</a:t>
            </a:r>
            <a:endParaRPr lang="en-US" sz="2400" dirty="0"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2400"/>
              <a:t>下の欄を無視する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159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ACF34-86C3-AC43-A603-FDB815AC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E2D92-32E4-404F-A939-7D8ABD14FE5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type your username and password</a:t>
            </a:r>
          </a:p>
          <a:p>
            <a:r>
              <a:rPr lang="en-US" dirty="0"/>
              <a:t>click login</a:t>
            </a:r>
          </a:p>
          <a:p>
            <a:endParaRPr lang="en-US" dirty="0"/>
          </a:p>
          <a:p>
            <a:r>
              <a:rPr lang="en-US" dirty="0" err="1"/>
              <a:t>アカウント名とパスワードをタイプ</a:t>
            </a:r>
            <a:endParaRPr lang="en-US" dirty="0"/>
          </a:p>
          <a:p>
            <a:r>
              <a:rPr lang="en-US" dirty="0" err="1"/>
              <a:t>Loginをクリック</a:t>
            </a:r>
            <a:endParaRPr lang="en-US" dirty="0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CED8619-41E3-DD4C-91B2-FB193E57A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530" y="-2"/>
            <a:ext cx="4006007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C0D9E23-51C5-4843-B030-B659249236A3}"/>
              </a:ext>
            </a:extLst>
          </p:cNvPr>
          <p:cNvSpPr/>
          <p:nvPr/>
        </p:nvSpPr>
        <p:spPr>
          <a:xfrm>
            <a:off x="3046855" y="1637497"/>
            <a:ext cx="1799355" cy="1931231"/>
          </a:xfrm>
          <a:prstGeom prst="roundRect">
            <a:avLst/>
          </a:prstGeom>
          <a:solidFill>
            <a:srgbClr val="FF0000">
              <a:alpha val="9804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6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604AD-F84D-7649-979F-D5DC59F0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F629C48-6546-4444-A9F0-FD8A857A9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704" y="12700"/>
            <a:ext cx="4699833" cy="68453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DC0AC-6770-A042-972F-C25947B2E6E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/>
              <a:t>gakunin</a:t>
            </a:r>
            <a:r>
              <a:rPr lang="en-US" dirty="0"/>
              <a:t> informs you of the information being sent from your school to MOE</a:t>
            </a:r>
          </a:p>
          <a:p>
            <a:r>
              <a:rPr lang="en-US" dirty="0"/>
              <a:t>click "Accept"</a:t>
            </a:r>
          </a:p>
          <a:p>
            <a:endParaRPr lang="en-US" dirty="0"/>
          </a:p>
          <a:p>
            <a:r>
              <a:rPr lang="en-US" dirty="0" err="1"/>
              <a:t>学認がMOEに送る情報を表示する</a:t>
            </a:r>
            <a:r>
              <a:rPr lang="en-US" dirty="0"/>
              <a:t> </a:t>
            </a:r>
          </a:p>
          <a:p>
            <a:r>
              <a:rPr lang="en-US" dirty="0" err="1"/>
              <a:t>Acceptをクリック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736A84F-942E-D84B-BE0B-FEA2EB925D9E}"/>
              </a:ext>
            </a:extLst>
          </p:cNvPr>
          <p:cNvSpPr/>
          <p:nvPr/>
        </p:nvSpPr>
        <p:spPr>
          <a:xfrm>
            <a:off x="3499260" y="4797891"/>
            <a:ext cx="771658" cy="737896"/>
          </a:xfrm>
          <a:prstGeom prst="roundRect">
            <a:avLst/>
          </a:prstGeom>
          <a:solidFill>
            <a:srgbClr val="FF0000">
              <a:alpha val="9804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A0A9C-6FE5-534E-8AE8-1F4185696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7D1D9-33A3-1C4B-8876-C1676722C7F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you are on the dashboard</a:t>
            </a:r>
          </a:p>
          <a:p>
            <a:r>
              <a:rPr lang="en-US" dirty="0"/>
              <a:t>click double bars</a:t>
            </a:r>
          </a:p>
          <a:p>
            <a:endParaRPr lang="en-US" dirty="0"/>
          </a:p>
          <a:p>
            <a:r>
              <a:rPr lang="en-US" dirty="0" err="1"/>
              <a:t>ダッシュボードにいます</a:t>
            </a:r>
            <a:endParaRPr lang="en-US" dirty="0"/>
          </a:p>
          <a:p>
            <a:r>
              <a:rPr lang="en-US" dirty="0" err="1"/>
              <a:t>二重線をクリック</a:t>
            </a:r>
            <a:r>
              <a:rPr lang="en-US" dirty="0"/>
              <a:t> 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71DC6E8-925F-654B-90A7-F37718668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84" y="0"/>
            <a:ext cx="4708553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B6BDE23-B88A-8546-9A0A-38FA07FC7A0B}"/>
              </a:ext>
            </a:extLst>
          </p:cNvPr>
          <p:cNvSpPr/>
          <p:nvPr/>
        </p:nvSpPr>
        <p:spPr>
          <a:xfrm>
            <a:off x="5022971" y="498764"/>
            <a:ext cx="784674" cy="709179"/>
          </a:xfrm>
          <a:prstGeom prst="roundRect">
            <a:avLst/>
          </a:prstGeom>
          <a:solidFill>
            <a:srgbClr val="FF0000">
              <a:alpha val="9804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5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2E34F-9E32-D04B-8264-40544CD3E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D99DC-6478-4D44-A4D7-7D4FF72C797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click NAVIGATION</a:t>
            </a:r>
          </a:p>
          <a:p>
            <a:endParaRPr lang="en-US" dirty="0"/>
          </a:p>
          <a:p>
            <a:r>
              <a:rPr lang="en-US" dirty="0" err="1"/>
              <a:t>NAVIGATIONをクリック</a:t>
            </a:r>
            <a:endParaRPr lang="en-US" dirty="0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6330B8-DE98-234F-942E-183199AFF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84" y="0"/>
            <a:ext cx="4708553" cy="68580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76B2256-ED54-E942-ACC7-00F3C181BED6}"/>
              </a:ext>
            </a:extLst>
          </p:cNvPr>
          <p:cNvSpPr/>
          <p:nvPr/>
        </p:nvSpPr>
        <p:spPr>
          <a:xfrm>
            <a:off x="1144678" y="1004018"/>
            <a:ext cx="3003575" cy="665849"/>
          </a:xfrm>
          <a:prstGeom prst="roundRect">
            <a:avLst/>
          </a:prstGeom>
          <a:solidFill>
            <a:srgbClr val="FF0000">
              <a:alpha val="9804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59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515</Words>
  <Application>Microsoft Macintosh PowerPoint</Application>
  <PresentationFormat>Widescreen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MOE (moodle for open education)  how to login and read manual for teachers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Kawai Goh</dc:creator>
  <cp:lastModifiedBy>Kawai Goh</cp:lastModifiedBy>
  <cp:revision>17</cp:revision>
  <dcterms:created xsi:type="dcterms:W3CDTF">2022-03-30T06:44:45Z</dcterms:created>
  <dcterms:modified xsi:type="dcterms:W3CDTF">2022-04-11T07:39:30Z</dcterms:modified>
</cp:coreProperties>
</file>