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83" r:id="rId4"/>
    <p:sldId id="288" r:id="rId5"/>
    <p:sldId id="271" r:id="rId6"/>
    <p:sldId id="278" r:id="rId7"/>
    <p:sldId id="280" r:id="rId8"/>
    <p:sldId id="277" r:id="rId9"/>
    <p:sldId id="273" r:id="rId10"/>
    <p:sldId id="287" r:id="rId11"/>
    <p:sldId id="276" r:id="rId12"/>
    <p:sldId id="274" r:id="rId13"/>
    <p:sldId id="284" r:id="rId14"/>
    <p:sldId id="286" r:id="rId15"/>
    <p:sldId id="285" r:id="rId16"/>
    <p:sldId id="262" r:id="rId17"/>
    <p:sldId id="263" r:id="rId18"/>
    <p:sldId id="267" r:id="rId19"/>
    <p:sldId id="268" r:id="rId20"/>
    <p:sldId id="264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165"/>
  </p:normalViewPr>
  <p:slideViewPr>
    <p:cSldViewPr snapToGrid="0" snapToObjects="1">
      <p:cViewPr>
        <p:scale>
          <a:sx n="52" d="100"/>
          <a:sy n="52" d="100"/>
        </p:scale>
        <p:origin x="8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D18B5-6542-7D41-B33E-B9D9F2BFC812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2E42B-20FC-C648-92D7-24DCDF5811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05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Wikipedia  </a:t>
            </a:r>
            <a:r>
              <a:rPr lang="en-US" altLang="ja-JP" dirty="0" err="1" smtClean="0"/>
              <a:t>יידיש</a:t>
            </a:r>
            <a:endParaRPr lang="en-US" altLang="ja-JP" dirty="0" smtClean="0"/>
          </a:p>
          <a:p>
            <a:r>
              <a:rPr lang="en-US" altLang="ja-JP" dirty="0" smtClean="0"/>
              <a:t>https://</a:t>
            </a:r>
            <a:r>
              <a:rPr lang="en-US" altLang="ja-JP" dirty="0" err="1" smtClean="0"/>
              <a:t>yi.wikipedia.org</a:t>
            </a:r>
            <a:r>
              <a:rPr lang="en-US" altLang="ja-JP" dirty="0" smtClean="0"/>
              <a:t>/wiki/%D7%99%D7%99%D7%93%D7%99%D7%A9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2E42B-20FC-C648-92D7-24DCDF58112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08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2E42B-20FC-C648-92D7-24DCDF58112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1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17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85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29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42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7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3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61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81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7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874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08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87311-826F-0E46-8A0F-CAB80E99B1A8}" type="datetimeFigureOut">
              <a:rPr kumimoji="1" lang="ja-JP" altLang="en-US" smtClean="0"/>
              <a:t>2016/6/25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25D6-EF8C-BE4E-A266-4B3202328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77432" y="484409"/>
            <a:ext cx="10037135" cy="2387600"/>
          </a:xfrm>
        </p:spPr>
        <p:txBody>
          <a:bodyPr/>
          <a:lstStyle/>
          <a:p>
            <a:r>
              <a:rPr lang="ja-JP" altLang="en-US" dirty="0" smtClean="0"/>
              <a:t>イディッシュ語とは何語か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3999" y="3208149"/>
            <a:ext cx="9590567" cy="2913682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/>
              <a:t>東京外国語大学　</a:t>
            </a:r>
            <a:r>
              <a:rPr lang="ja-JP" altLang="is-IS" dirty="0"/>
              <a:t>語学</a:t>
            </a:r>
            <a:r>
              <a:rPr lang="ja-JP" altLang="is-IS" dirty="0" smtClean="0"/>
              <a:t>研究所</a:t>
            </a:r>
            <a:endParaRPr lang="en-US" altLang="ja-JP" dirty="0" smtClean="0"/>
          </a:p>
          <a:p>
            <a:r>
              <a:rPr lang="en-US" altLang="ja-JP" dirty="0" smtClean="0"/>
              <a:t>Luncheon </a:t>
            </a:r>
            <a:r>
              <a:rPr lang="en-US" altLang="ja-JP" dirty="0"/>
              <a:t>Linguistics</a:t>
            </a:r>
            <a:endParaRPr lang="en-US" altLang="ja-JP" dirty="0" smtClean="0"/>
          </a:p>
          <a:p>
            <a:r>
              <a:rPr lang="is-IS" altLang="ja-JP" dirty="0" smtClean="0"/>
              <a:t>2016</a:t>
            </a:r>
            <a:r>
              <a:rPr lang="ja-JP" altLang="is-IS" dirty="0"/>
              <a:t>年</a:t>
            </a:r>
            <a:r>
              <a:rPr lang="is-IS" altLang="ja-JP" dirty="0"/>
              <a:t>6</a:t>
            </a:r>
            <a:r>
              <a:rPr lang="ja-JP" altLang="is-IS" dirty="0"/>
              <a:t>月</a:t>
            </a:r>
            <a:r>
              <a:rPr lang="is-IS" altLang="ja-JP" dirty="0"/>
              <a:t>22</a:t>
            </a:r>
            <a:r>
              <a:rPr lang="ja-JP" altLang="is-IS" dirty="0"/>
              <a:t>日</a:t>
            </a:r>
            <a:r>
              <a:rPr lang="is-IS" altLang="ja-JP" dirty="0"/>
              <a:t>[</a:t>
            </a:r>
            <a:r>
              <a:rPr lang="ja-JP" altLang="is-IS" dirty="0"/>
              <a:t>水</a:t>
            </a:r>
            <a:r>
              <a:rPr lang="is-IS" altLang="ja-JP" dirty="0" smtClean="0"/>
              <a:t>] 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東京</a:t>
            </a:r>
            <a:r>
              <a:rPr lang="ja-JP" altLang="en-US" dirty="0"/>
              <a:t>外国語大学非常勤</a:t>
            </a:r>
            <a:r>
              <a:rPr lang="ja-JP" altLang="en-US" dirty="0" smtClean="0"/>
              <a:t>講師</a:t>
            </a:r>
            <a:endParaRPr lang="en-US" altLang="ja-JP" dirty="0" smtClean="0"/>
          </a:p>
          <a:p>
            <a:r>
              <a:rPr lang="ja-JP" altLang="en-US" dirty="0" smtClean="0"/>
              <a:t>東京</a:t>
            </a:r>
            <a:r>
              <a:rPr lang="ja-JP" altLang="en-US" dirty="0"/>
              <a:t>大学人文社会系</a:t>
            </a:r>
            <a:r>
              <a:rPr lang="ja-JP" altLang="en-US" dirty="0" smtClean="0"/>
              <a:t>研究科・先端</a:t>
            </a:r>
            <a:r>
              <a:rPr lang="ja-JP" altLang="en-US" dirty="0"/>
              <a:t>科学技術</a:t>
            </a:r>
            <a:r>
              <a:rPr lang="ja-JP" altLang="en-US" dirty="0" smtClean="0"/>
              <a:t>センター　研究員</a:t>
            </a:r>
            <a:endParaRPr lang="en-US" altLang="ja-JP" dirty="0" smtClean="0"/>
          </a:p>
          <a:p>
            <a:endParaRPr kumimoji="1" lang="en-US" altLang="ja-JP" sz="900" dirty="0"/>
          </a:p>
          <a:p>
            <a:r>
              <a:rPr lang="ja-JP" altLang="en-US" sz="2800" dirty="0" smtClean="0"/>
              <a:t>鴨志田　聡子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06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79" r="7" b="35803"/>
          <a:stretch/>
        </p:blipFill>
        <p:spPr>
          <a:xfrm>
            <a:off x="1142998" y="242033"/>
            <a:ext cx="9441181" cy="637817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989320" y="379431"/>
            <a:ext cx="4572000" cy="62407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303020" y="379431"/>
            <a:ext cx="4480560" cy="624078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6005" y="1051560"/>
            <a:ext cx="615553" cy="29258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800" dirty="0" smtClean="0"/>
              <a:t>イディッシュ語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997327" y="1051560"/>
            <a:ext cx="615553" cy="29258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 smtClean="0"/>
              <a:t>ヘブライ語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0962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216977" y="184864"/>
            <a:ext cx="11975023" cy="1325563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イディッシュ語</a:t>
            </a:r>
            <a:endParaRPr kumimoji="1" lang="ja-JP" altLang="en-US" dirty="0"/>
          </a:p>
        </p:txBody>
      </p:sp>
      <p:sp>
        <p:nvSpPr>
          <p:cNvPr id="11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16977" y="2450227"/>
            <a:ext cx="11671514" cy="3307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(1)  in  </a:t>
            </a:r>
            <a:r>
              <a:rPr lang="en-US" altLang="ja-JP" sz="2400" dirty="0" err="1" smtClean="0"/>
              <a:t>onheyb</a:t>
            </a:r>
            <a:r>
              <a:rPr lang="en-US" altLang="ja-JP" sz="2400" dirty="0" smtClean="0"/>
              <a:t>        hot      got    </a:t>
            </a:r>
            <a:r>
              <a:rPr lang="en-US" altLang="ja-JP" sz="2400" dirty="0" err="1" smtClean="0"/>
              <a:t>bashafn</a:t>
            </a:r>
            <a:r>
              <a:rPr lang="en-US" altLang="ja-JP" sz="2400" dirty="0" smtClean="0"/>
              <a:t>     </a:t>
            </a:r>
            <a:r>
              <a:rPr lang="en-US" altLang="ja-JP" sz="2400" dirty="0" err="1" smtClean="0"/>
              <a:t>dem</a:t>
            </a:r>
            <a:r>
              <a:rPr lang="en-US" altLang="ja-JP" sz="2400" dirty="0" smtClean="0"/>
              <a:t>    </a:t>
            </a:r>
            <a:r>
              <a:rPr lang="en-US" altLang="ja-JP" sz="2400" dirty="0" err="1" smtClean="0"/>
              <a:t>himl</a:t>
            </a:r>
            <a:r>
              <a:rPr lang="en-US" altLang="ja-JP" sz="2400" dirty="0" smtClean="0"/>
              <a:t>        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 un     di      </a:t>
            </a:r>
            <a:r>
              <a:rPr lang="en-US" altLang="ja-JP" sz="2400" dirty="0" err="1" smtClean="0"/>
              <a:t>erd</a:t>
            </a:r>
            <a:r>
              <a:rPr lang="en-US" altLang="ja-JP" sz="2400" dirty="0" smtClean="0"/>
              <a:t>.</a:t>
            </a:r>
          </a:p>
          <a:p>
            <a:pPr marL="0" indent="0">
              <a:buNone/>
            </a:pPr>
            <a:r>
              <a:rPr lang="en-US" altLang="ja-JP" sz="2400" dirty="0" smtClean="0"/>
              <a:t>       in  beginning    have   god    created     the      heaven      and   the    </a:t>
            </a:r>
            <a:r>
              <a:rPr lang="en-US" altLang="ja-JP" sz="2400" dirty="0"/>
              <a:t>earth</a:t>
            </a:r>
          </a:p>
          <a:p>
            <a:pPr marL="0" indent="0">
              <a:buNone/>
            </a:pPr>
            <a:r>
              <a:rPr lang="en-US" altLang="ja-JP" sz="2400" dirty="0"/>
              <a:t>     </a:t>
            </a:r>
            <a:r>
              <a:rPr lang="en-US" altLang="ja-JP" sz="2400" dirty="0" smtClean="0"/>
              <a:t> ‘In </a:t>
            </a:r>
            <a:r>
              <a:rPr lang="en-US" altLang="ja-JP" sz="2400" dirty="0"/>
              <a:t>the beginning God created the heaven and the earth</a:t>
            </a:r>
            <a:r>
              <a:rPr lang="en-US" altLang="ja-JP" sz="2400" dirty="0" smtClean="0"/>
              <a:t>.’</a:t>
            </a:r>
            <a:endParaRPr lang="en-US" altLang="ja-JP" sz="2400" dirty="0"/>
          </a:p>
          <a:p>
            <a:pPr marL="0" indent="0" algn="r">
              <a:buNone/>
            </a:pPr>
            <a:endParaRPr kumimoji="1" lang="en-US" altLang="ja-JP" sz="1200" i="1" dirty="0" smtClean="0"/>
          </a:p>
          <a:p>
            <a:pPr marL="0" indent="0" algn="r">
              <a:buNone/>
            </a:pPr>
            <a:r>
              <a:rPr kumimoji="1" lang="en-US" altLang="ja-JP" sz="2000" dirty="0" smtClean="0"/>
              <a:t>(</a:t>
            </a:r>
            <a:r>
              <a:rPr kumimoji="1" lang="en-US" altLang="ja-JP" sz="2000" dirty="0" err="1" smtClean="0"/>
              <a:t>Yehoash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Farlag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Gezelshaft</a:t>
            </a:r>
            <a:r>
              <a:rPr kumimoji="1" lang="en-US" altLang="ja-JP" sz="2000" dirty="0" smtClean="0"/>
              <a:t> 1941)</a:t>
            </a:r>
          </a:p>
          <a:p>
            <a:pPr marL="0" indent="0" algn="r">
              <a:buNone/>
            </a:pPr>
            <a:r>
              <a:rPr lang="en-US" altLang="ja-JP" sz="2000" dirty="0"/>
              <a:t>(Genesis 1.1. King James Bible </a:t>
            </a:r>
            <a:r>
              <a:rPr lang="cs-CZ" altLang="ja-JP" sz="2000" dirty="0"/>
              <a:t>1611</a:t>
            </a:r>
            <a:r>
              <a:rPr lang="en-US" altLang="ja-JP" sz="2000" dirty="0" smtClean="0"/>
              <a:t>)</a:t>
            </a:r>
            <a:endParaRPr lang="en-US" altLang="ja-JP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4891" y="1248817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altLang="ja-JP" sz="2800" dirty="0" smtClean="0"/>
              <a:t>אין </a:t>
            </a:r>
            <a:r>
              <a:rPr lang="he-IL" altLang="ja-JP" sz="2800" dirty="0" err="1" smtClean="0"/>
              <a:t>אנהייב</a:t>
            </a:r>
            <a:r>
              <a:rPr lang="he-IL" altLang="ja-JP" sz="2800" dirty="0" smtClean="0"/>
              <a:t> האָט </a:t>
            </a:r>
            <a:r>
              <a:rPr lang="he-IL" altLang="ja-JP" sz="2800" dirty="0" err="1" smtClean="0"/>
              <a:t>גאָט</a:t>
            </a:r>
            <a:r>
              <a:rPr lang="he-IL" altLang="ja-JP" sz="2800" dirty="0" smtClean="0"/>
              <a:t> </a:t>
            </a:r>
            <a:r>
              <a:rPr lang="he-IL" altLang="ja-JP" sz="2800" dirty="0" err="1" smtClean="0"/>
              <a:t>באַשאַפֿן</a:t>
            </a:r>
            <a:r>
              <a:rPr lang="he-IL" altLang="ja-JP" sz="2800" dirty="0" smtClean="0"/>
              <a:t> </a:t>
            </a:r>
            <a:r>
              <a:rPr lang="he-IL" altLang="ja-JP" sz="2800" dirty="0" err="1" smtClean="0"/>
              <a:t>דעם</a:t>
            </a:r>
            <a:r>
              <a:rPr lang="he-IL" altLang="ja-JP" sz="2800" dirty="0" smtClean="0"/>
              <a:t> </a:t>
            </a:r>
            <a:r>
              <a:rPr lang="he-IL" altLang="ja-JP" sz="2800" dirty="0" err="1" smtClean="0"/>
              <a:t>הימל</a:t>
            </a:r>
            <a:r>
              <a:rPr lang="he-IL" altLang="ja-JP" sz="2800" dirty="0" smtClean="0"/>
              <a:t> און די ערד.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7814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23452" y="411808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ヘブライ語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304890" y="597165"/>
            <a:ext cx="7135762" cy="1979613"/>
          </a:xfrm>
        </p:spPr>
        <p:txBody>
          <a:bodyPr>
            <a:no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he-IL" altLang="ja-JP" sz="3200" dirty="0" smtClean="0"/>
              <a:t>בְּרֵאשִׁית </a:t>
            </a:r>
            <a:r>
              <a:rPr lang="he-IL" altLang="ja-JP" sz="3200" dirty="0"/>
              <a:t>בָּרָא </a:t>
            </a:r>
            <a:r>
              <a:rPr lang="he-IL" altLang="ja-JP" sz="3200" dirty="0" err="1"/>
              <a:t>אֱלֹהִים</a:t>
            </a:r>
            <a:r>
              <a:rPr lang="he-IL" altLang="ja-JP" sz="3200" dirty="0"/>
              <a:t> את הַשָּׁמַיִם וְאֵת הָאָרֶץ</a:t>
            </a:r>
          </a:p>
          <a:p>
            <a:pPr marL="0" indent="0" algn="r">
              <a:buNone/>
            </a:pPr>
            <a:r>
              <a:rPr lang="he-IL" altLang="ja-JP" sz="3200" dirty="0"/>
              <a:t>בראשית ברא </a:t>
            </a:r>
            <a:r>
              <a:rPr lang="he-IL" altLang="ja-JP" sz="3200" dirty="0" err="1"/>
              <a:t>אלהים</a:t>
            </a:r>
            <a:r>
              <a:rPr lang="he-IL" altLang="ja-JP" sz="3200" dirty="0"/>
              <a:t> את השמים ואת </a:t>
            </a:r>
            <a:r>
              <a:rPr lang="he-IL" altLang="ja-JP" sz="3200" dirty="0" smtClean="0"/>
              <a:t>האר</a:t>
            </a:r>
            <a:endParaRPr lang="en-US" altLang="ja-JP" sz="3200" dirty="0" smtClean="0"/>
          </a:p>
          <a:p>
            <a:pPr marL="0" indent="0" algn="r">
              <a:buNone/>
            </a:pPr>
            <a:endParaRPr lang="en-US" altLang="ja-JP" sz="3200" dirty="0" smtClean="0"/>
          </a:p>
        </p:txBody>
      </p:sp>
      <p:sp>
        <p:nvSpPr>
          <p:cNvPr id="7" name="コンテンツ プレースホルダー 6"/>
          <p:cNvSpPr txBox="1">
            <a:spLocks noGrp="1"/>
          </p:cNvSpPr>
          <p:nvPr>
            <p:ph sz="half" idx="1"/>
          </p:nvPr>
        </p:nvSpPr>
        <p:spPr>
          <a:xfrm>
            <a:off x="469900" y="2463685"/>
            <a:ext cx="11569699" cy="305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(2) </a:t>
            </a:r>
            <a:r>
              <a:rPr lang="en-US" altLang="ja-JP" sz="2400" dirty="0" err="1" smtClean="0"/>
              <a:t>be</a:t>
            </a:r>
            <a:r>
              <a:rPr lang="en-US" altLang="ja-JP" sz="2400" dirty="0" err="1"/>
              <a:t>'</a:t>
            </a:r>
            <a:r>
              <a:rPr lang="en-US" altLang="ja-JP" sz="2400" dirty="0" err="1" smtClean="0"/>
              <a:t>reshit</a:t>
            </a:r>
            <a:r>
              <a:rPr lang="en-US" altLang="ja-JP" sz="2400" dirty="0" smtClean="0"/>
              <a:t>          bara  </a:t>
            </a:r>
            <a:r>
              <a:rPr lang="en-US" altLang="ja-JP" sz="2400" dirty="0"/>
              <a:t> </a:t>
            </a:r>
            <a:r>
              <a:rPr lang="en-US" altLang="ja-JP" sz="2400" dirty="0" smtClean="0"/>
              <a:t>     </a:t>
            </a:r>
            <a:r>
              <a:rPr lang="en-US" altLang="ja-JP" sz="2400" dirty="0" err="1" smtClean="0"/>
              <a:t>elohim</a:t>
            </a:r>
            <a:r>
              <a:rPr lang="en-US" altLang="ja-JP" sz="2400" dirty="0"/>
              <a:t> </a:t>
            </a:r>
            <a:r>
              <a:rPr lang="en-US" altLang="ja-JP" sz="2400" dirty="0" smtClean="0"/>
              <a:t> et   </a:t>
            </a:r>
            <a:r>
              <a:rPr lang="en-US" altLang="ja-JP" sz="2400" dirty="0" err="1" smtClean="0"/>
              <a:t>ha</a:t>
            </a:r>
            <a:r>
              <a:rPr lang="en-US" altLang="ja-JP" sz="2400" dirty="0" err="1"/>
              <a:t>'</a:t>
            </a:r>
            <a:r>
              <a:rPr lang="en-US" altLang="ja-JP" sz="2400" dirty="0" err="1" smtClean="0"/>
              <a:t>shamayim</a:t>
            </a:r>
            <a:r>
              <a:rPr lang="en-US" altLang="ja-JP" sz="2400" dirty="0"/>
              <a:t> 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ve'et</a:t>
            </a:r>
            <a:r>
              <a:rPr lang="en-US" altLang="ja-JP" sz="2400" dirty="0"/>
              <a:t> </a:t>
            </a:r>
            <a:r>
              <a:rPr lang="en-US" altLang="ja-JP" sz="2400" dirty="0" err="1" smtClean="0"/>
              <a:t>ha'aretz</a:t>
            </a:r>
            <a:r>
              <a:rPr lang="en-US" altLang="ja-JP" sz="2400" dirty="0" smtClean="0"/>
              <a:t>.</a:t>
            </a:r>
          </a:p>
          <a:p>
            <a:pPr marL="0" indent="0">
              <a:buNone/>
            </a:pPr>
            <a:r>
              <a:rPr lang="en-US" altLang="ja-JP" sz="2400" dirty="0" smtClean="0"/>
              <a:t>     </a:t>
            </a:r>
            <a:r>
              <a:rPr lang="en-US" altLang="ja-JP" sz="2400" dirty="0" err="1" smtClean="0"/>
              <a:t>in.beginning</a:t>
            </a:r>
            <a:r>
              <a:rPr lang="en-US" altLang="ja-JP" sz="2400" dirty="0" smtClean="0"/>
              <a:t>     created   </a:t>
            </a:r>
            <a:r>
              <a:rPr lang="en-US" altLang="ja-JP" sz="2400" dirty="0"/>
              <a:t>god    </a:t>
            </a:r>
            <a:r>
              <a:rPr lang="en-US" altLang="ja-JP" sz="2400" dirty="0" smtClean="0"/>
              <a:t>         </a:t>
            </a:r>
            <a:r>
              <a:rPr lang="en-US" altLang="ja-JP" sz="2400" dirty="0" err="1" smtClean="0"/>
              <a:t>the.heaven</a:t>
            </a:r>
            <a:r>
              <a:rPr lang="en-US" altLang="ja-JP" sz="2400" dirty="0" smtClean="0"/>
              <a:t>     and   </a:t>
            </a:r>
            <a:r>
              <a:rPr lang="en-US" altLang="ja-JP" sz="2400" dirty="0" err="1" smtClean="0"/>
              <a:t>the.earth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    </a:t>
            </a:r>
            <a:r>
              <a:rPr lang="en-US" altLang="ja-JP" sz="2400" dirty="0" smtClean="0"/>
              <a:t>‘In </a:t>
            </a:r>
            <a:r>
              <a:rPr lang="en-US" altLang="ja-JP" sz="2400" dirty="0"/>
              <a:t>the beginning God created the heaven and the earth</a:t>
            </a:r>
            <a:r>
              <a:rPr lang="en-US" altLang="ja-JP" sz="2400" dirty="0" smtClean="0"/>
              <a:t>.’</a:t>
            </a:r>
          </a:p>
          <a:p>
            <a:endParaRPr lang="en-US" altLang="ja-JP" sz="2000" i="1" dirty="0"/>
          </a:p>
          <a:p>
            <a:pPr marL="0" indent="0" algn="r">
              <a:buNone/>
            </a:pPr>
            <a:r>
              <a:rPr lang="en-US" altLang="ja-JP" sz="2000" dirty="0"/>
              <a:t>(</a:t>
            </a:r>
            <a:r>
              <a:rPr lang="en-US" altLang="ja-JP" sz="2000" dirty="0" err="1"/>
              <a:t>Yehoash</a:t>
            </a:r>
            <a:r>
              <a:rPr lang="en-US" altLang="ja-JP" sz="2000" dirty="0"/>
              <a:t> </a:t>
            </a:r>
            <a:r>
              <a:rPr lang="en-US" altLang="ja-JP" sz="2000" dirty="0" err="1"/>
              <a:t>Farlag</a:t>
            </a:r>
            <a:r>
              <a:rPr lang="en-US" altLang="ja-JP" sz="2000" dirty="0"/>
              <a:t> </a:t>
            </a:r>
            <a:r>
              <a:rPr lang="en-US" altLang="ja-JP" sz="2000" dirty="0" err="1"/>
              <a:t>Gezelshaft</a:t>
            </a:r>
            <a:r>
              <a:rPr lang="en-US" altLang="ja-JP" sz="2000" dirty="0"/>
              <a:t> 1941</a:t>
            </a:r>
            <a:r>
              <a:rPr lang="en-US" altLang="ja-JP" sz="2000" dirty="0" smtClean="0"/>
              <a:t>)</a:t>
            </a:r>
          </a:p>
          <a:p>
            <a:pPr marL="0" indent="0" algn="r">
              <a:buNone/>
            </a:pPr>
            <a:r>
              <a:rPr lang="en-US" altLang="ja-JP" sz="2000" dirty="0"/>
              <a:t>(Genesis 1.1. King James Bible </a:t>
            </a:r>
            <a:r>
              <a:rPr lang="cs-CZ" altLang="ja-JP" sz="2000" dirty="0"/>
              <a:t>1611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101622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ドイツ語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(3) Am       </a:t>
            </a:r>
            <a:r>
              <a:rPr lang="en-US" altLang="ja-JP" sz="2400" dirty="0" err="1" smtClean="0"/>
              <a:t>Anfang</a:t>
            </a:r>
            <a:r>
              <a:rPr lang="en-US" altLang="ja-JP" sz="2400" dirty="0" smtClean="0"/>
              <a:t>         </a:t>
            </a:r>
            <a:r>
              <a:rPr lang="en-US" altLang="ja-JP" sz="2400" dirty="0" err="1" smtClean="0"/>
              <a:t>schuf</a:t>
            </a:r>
            <a:r>
              <a:rPr lang="en-US" altLang="ja-JP" sz="2400" dirty="0" smtClean="0"/>
              <a:t>      </a:t>
            </a:r>
            <a:r>
              <a:rPr lang="en-US" altLang="ja-JP" sz="2400" dirty="0" err="1" smtClean="0"/>
              <a:t>Gott</a:t>
            </a:r>
            <a:r>
              <a:rPr lang="en-US" altLang="ja-JP" sz="2400" dirty="0" smtClean="0"/>
              <a:t>    </a:t>
            </a:r>
            <a:r>
              <a:rPr lang="en-US" altLang="ja-JP" sz="2400" dirty="0" err="1" smtClean="0"/>
              <a:t>Himmel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 und   </a:t>
            </a:r>
            <a:r>
              <a:rPr lang="en-US" altLang="ja-JP" sz="2400" dirty="0" err="1" smtClean="0"/>
              <a:t>Erde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i="1" dirty="0" smtClean="0"/>
              <a:t>     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in.the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 beginning    created	 God	 heaven    and   earth</a:t>
            </a:r>
          </a:p>
          <a:p>
            <a:pPr marL="0" indent="0">
              <a:buNone/>
            </a:pPr>
            <a:r>
              <a:rPr lang="en-US" altLang="ja-JP" sz="2400" dirty="0"/>
              <a:t>     </a:t>
            </a:r>
            <a:r>
              <a:rPr lang="en-US" altLang="ja-JP" sz="2400" dirty="0" smtClean="0"/>
              <a:t>‘In </a:t>
            </a:r>
            <a:r>
              <a:rPr lang="en-US" altLang="ja-JP" sz="2400" dirty="0"/>
              <a:t>the beginning God created the heaven and the </a:t>
            </a:r>
            <a:r>
              <a:rPr lang="en-US" altLang="ja-JP" sz="2400" dirty="0" smtClean="0"/>
              <a:t>earth</a:t>
            </a:r>
            <a:r>
              <a:rPr lang="en-US" altLang="ja-JP" sz="2400" dirty="0"/>
              <a:t>.’</a:t>
            </a:r>
          </a:p>
          <a:p>
            <a:pPr marL="0" indent="0" algn="r">
              <a:buNone/>
            </a:pPr>
            <a:r>
              <a:rPr lang="en-US" altLang="ja-JP" sz="2000" dirty="0" smtClean="0"/>
              <a:t>(Genesis 1.1. </a:t>
            </a:r>
            <a:r>
              <a:rPr lang="en-US" altLang="ja-JP" sz="2000" dirty="0" err="1" smtClean="0"/>
              <a:t>Lutherbibel</a:t>
            </a:r>
            <a:r>
              <a:rPr lang="en-US" altLang="ja-JP" sz="2000" dirty="0" smtClean="0"/>
              <a:t> 1912)</a:t>
            </a:r>
          </a:p>
          <a:p>
            <a:pPr marL="0" indent="0" algn="r">
              <a:buNone/>
            </a:pPr>
            <a:r>
              <a:rPr lang="en-US" altLang="ja-JP" sz="2000" dirty="0" smtClean="0"/>
              <a:t>(</a:t>
            </a:r>
            <a:r>
              <a:rPr lang="en-US" altLang="ja-JP" sz="2000" dirty="0"/>
              <a:t>Genesis 1.1. </a:t>
            </a:r>
            <a:r>
              <a:rPr lang="en-US" altLang="ja-JP" sz="2000" dirty="0" smtClean="0"/>
              <a:t>King </a:t>
            </a:r>
            <a:r>
              <a:rPr lang="en-US" altLang="ja-JP" sz="2000" dirty="0"/>
              <a:t>James </a:t>
            </a:r>
            <a:r>
              <a:rPr lang="en-US" altLang="ja-JP" sz="2000" dirty="0" smtClean="0"/>
              <a:t>Bible </a:t>
            </a:r>
            <a:r>
              <a:rPr lang="cs-CZ" altLang="ja-JP" sz="2000" dirty="0"/>
              <a:t>1611</a:t>
            </a:r>
            <a:r>
              <a:rPr lang="en-US" altLang="ja-JP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988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「イディッシュ語はドイツ語」か？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91347"/>
              </p:ext>
            </p:extLst>
          </p:nvPr>
        </p:nvGraphicFramePr>
        <p:xfrm>
          <a:off x="838200" y="1825625"/>
          <a:ext cx="10515600" cy="4759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イディッシュ語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ドイツ語</a:t>
                      </a:r>
                      <a:endParaRPr kumimoji="1" lang="ja-JP" altLang="en-US" dirty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dos </a:t>
                      </a:r>
                      <a:r>
                        <a:rPr kumimoji="1" lang="en-US" altLang="ja-JP" dirty="0" err="1" smtClean="0"/>
                        <a:t>gelt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 money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das Geld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the money</a:t>
                      </a:r>
                      <a:endParaRPr kumimoji="1" lang="ja-JP" altLang="en-US" dirty="0" smtClean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der </a:t>
                      </a:r>
                      <a:r>
                        <a:rPr kumimoji="1" lang="en-US" altLang="ja-JP" dirty="0" err="1" smtClean="0"/>
                        <a:t>mentsh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 person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der Mensch</a:t>
                      </a:r>
                    </a:p>
                    <a:p>
                      <a:r>
                        <a:rPr kumimoji="1" lang="en-US" altLang="ja-JP" dirty="0" smtClean="0"/>
                        <a:t>the person</a:t>
                      </a:r>
                      <a:endParaRPr kumimoji="1" lang="ja-JP" altLang="en-US" dirty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yidish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Yiddish,</a:t>
                      </a:r>
                      <a:r>
                        <a:rPr kumimoji="1" lang="en-US" altLang="ja-JP" baseline="0" dirty="0" smtClean="0"/>
                        <a:t> Jewish, Judaism</a:t>
                      </a:r>
                      <a:endParaRPr kumimoji="1" lang="ja-JP" altLang="en-US" dirty="0" smtClean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dirty="0" smtClean="0"/>
                        <a:t>Jüdisch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Jewish</a:t>
                      </a:r>
                      <a:endParaRPr kumimoji="1" lang="ja-JP" altLang="en-US" dirty="0" smtClean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der </a:t>
                      </a:r>
                      <a:r>
                        <a:rPr kumimoji="1" lang="en-US" altLang="ja-JP" dirty="0" err="1" smtClean="0"/>
                        <a:t>taykh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 river, the lake</a:t>
                      </a:r>
                      <a:r>
                        <a:rPr kumimoji="1" lang="en-US" altLang="ja-JP" baseline="0" dirty="0" smtClean="0"/>
                        <a:t> (NY)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der </a:t>
                      </a:r>
                      <a:r>
                        <a:rPr kumimoji="1" lang="en-US" altLang="ja-JP" dirty="0" err="1" smtClean="0"/>
                        <a:t>Teich</a:t>
                      </a:r>
                      <a:endParaRPr kumimoji="1" lang="ja-JP" altLang="en-US" dirty="0" smtClean="0"/>
                    </a:p>
                    <a:p>
                      <a:r>
                        <a:rPr kumimoji="1" lang="en-US" altLang="ja-JP" dirty="0" smtClean="0"/>
                        <a:t>the pond</a:t>
                      </a:r>
                      <a:endParaRPr kumimoji="1" lang="ja-JP" altLang="en-US" dirty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 shul</a:t>
                      </a:r>
                    </a:p>
                    <a:p>
                      <a:r>
                        <a:rPr kumimoji="1" lang="en-US" altLang="ja-JP" dirty="0" smtClean="0"/>
                        <a:t>the school</a:t>
                      </a:r>
                      <a:r>
                        <a:rPr kumimoji="1" lang="en-US" altLang="ja-JP" baseline="0" dirty="0" smtClean="0"/>
                        <a:t>, the synagogue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err="1" smtClean="0"/>
                        <a:t>Schule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school</a:t>
                      </a:r>
                      <a:endParaRPr kumimoji="1" lang="ja-JP" altLang="en-US" dirty="0"/>
                    </a:p>
                  </a:txBody>
                  <a:tcPr marL="205182" marR="2051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dos shtetl</a:t>
                      </a:r>
                    </a:p>
                    <a:p>
                      <a:r>
                        <a:rPr kumimoji="1" lang="en-US" altLang="ja-JP" dirty="0" smtClean="0"/>
                        <a:t>the small town; shtetl, small town in eastern Europe with a Jewish community; that community</a:t>
                      </a:r>
                      <a:endParaRPr kumimoji="1" lang="ja-JP" altLang="en-US" dirty="0"/>
                    </a:p>
                  </a:txBody>
                  <a:tcPr marL="205182" marR="205182"/>
                </a:tc>
                <a:tc>
                  <a:txBody>
                    <a:bodyPr/>
                    <a:lstStyle/>
                    <a:p>
                      <a:r>
                        <a:rPr kumimoji="1" lang="de-DE" altLang="ja-JP" dirty="0" smtClean="0"/>
                        <a:t>das </a:t>
                      </a:r>
                      <a:r>
                        <a:rPr kumimoji="1" lang="de-DE" altLang="ja-JP" dirty="0" err="1" smtClean="0"/>
                        <a:t>Städtl</a:t>
                      </a:r>
                      <a:endParaRPr kumimoji="1" lang="de-DE" altLang="ja-JP" dirty="0" smtClean="0"/>
                    </a:p>
                    <a:p>
                      <a:r>
                        <a:rPr kumimoji="1" lang="de-DE" altLang="ja-JP" dirty="0" err="1" smtClean="0"/>
                        <a:t>the</a:t>
                      </a:r>
                      <a:r>
                        <a:rPr kumimoji="1" lang="de-DE" altLang="ja-JP" baseline="0" dirty="0" smtClean="0"/>
                        <a:t> </a:t>
                      </a:r>
                      <a:r>
                        <a:rPr kumimoji="1" lang="de-DE" altLang="ja-JP" baseline="0" dirty="0" err="1" smtClean="0"/>
                        <a:t>small</a:t>
                      </a:r>
                      <a:r>
                        <a:rPr kumimoji="1" lang="de-DE" altLang="ja-JP" baseline="0" dirty="0" smtClean="0"/>
                        <a:t> </a:t>
                      </a:r>
                      <a:r>
                        <a:rPr kumimoji="1" lang="de-DE" altLang="ja-JP" baseline="0" dirty="0" err="1" smtClean="0"/>
                        <a:t>town</a:t>
                      </a:r>
                      <a:endParaRPr kumimoji="1" lang="de-DE" altLang="ja-JP" dirty="0" smtClean="0"/>
                    </a:p>
                    <a:p>
                      <a:endParaRPr kumimoji="1" lang="ja-JP" altLang="en-US" dirty="0"/>
                    </a:p>
                  </a:txBody>
                  <a:tcPr marL="205182" marR="205182"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838200" y="138882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表２　ドイツ語からの借用語の例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9677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「イディッシュ語</a:t>
            </a:r>
            <a:r>
              <a:rPr lang="ja-JP" altLang="en-US" dirty="0" smtClean="0"/>
              <a:t>はドイツ語」か？</a:t>
            </a:r>
            <a:endParaRPr kumimoji="1" lang="ja-JP" altLang="en-US" dirty="0"/>
          </a:p>
        </p:txBody>
      </p:sp>
      <p:graphicFrame>
        <p:nvGraphicFramePr>
          <p:cNvPr id="9" name="コンテンツ プレースホルダー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4355912"/>
              </p:ext>
            </p:extLst>
          </p:nvPr>
        </p:nvGraphicFramePr>
        <p:xfrm>
          <a:off x="406400" y="1825622"/>
          <a:ext cx="4914899" cy="47656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53543"/>
                <a:gridCol w="1184478"/>
                <a:gridCol w="1088439"/>
                <a:gridCol w="1088439"/>
              </a:tblGrid>
              <a:tr h="6808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hobn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have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zayn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be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buy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ikh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I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hob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</a:t>
                      </a:r>
                    </a:p>
                    <a:p>
                      <a:r>
                        <a:rPr kumimoji="1" lang="en-US" altLang="ja-JP" dirty="0" smtClean="0"/>
                        <a:t>you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bist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koyfst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er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zi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es</a:t>
                      </a:r>
                      <a:endParaRPr kumimoji="1" lang="en-US" altLang="ja-JP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he/she/it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iz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mir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we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hobn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zenen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ir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you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zey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hobn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zenen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koyfn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コンテンツ プレースホルダー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346485"/>
              </p:ext>
            </p:extLst>
          </p:nvPr>
        </p:nvGraphicFramePr>
        <p:xfrm>
          <a:off x="6350000" y="1825625"/>
          <a:ext cx="4749800" cy="47656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1357"/>
                <a:gridCol w="1144689"/>
                <a:gridCol w="1051877"/>
                <a:gridCol w="1051877"/>
              </a:tblGrid>
              <a:tr h="6808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haben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have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sein</a:t>
                      </a:r>
                    </a:p>
                    <a:p>
                      <a:r>
                        <a:rPr kumimoji="1" lang="en-US" altLang="ja-JP" dirty="0" smtClean="0"/>
                        <a:t>be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kaufen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buy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ich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I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habe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</a:t>
                      </a:r>
                    </a:p>
                    <a:p>
                      <a:r>
                        <a:rPr kumimoji="1" lang="en-US" altLang="ja-JP" dirty="0" smtClean="0"/>
                        <a:t>you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bist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kaufst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er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sie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es</a:t>
                      </a:r>
                      <a:endParaRPr kumimoji="1" lang="en-US" altLang="ja-JP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he/she/it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wir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we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haben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sind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kaufen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ihr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you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habt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seid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80811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sie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haben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sind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kaufen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406400" y="1506022"/>
            <a:ext cx="481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表</a:t>
            </a:r>
            <a:r>
              <a:rPr lang="ja-JP" altLang="en-US" dirty="0"/>
              <a:t>３</a:t>
            </a:r>
            <a:r>
              <a:rPr lang="ja-JP" altLang="en-US" dirty="0" smtClean="0"/>
              <a:t>　イディッシュ語の動詞の活用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50000" y="1456290"/>
            <a:ext cx="388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表４　ドイツ語の動詞の活用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509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ヘブライ語とスラブ語からの借用語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9078585"/>
              </p:ext>
            </p:extLst>
          </p:nvPr>
        </p:nvGraphicFramePr>
        <p:xfrm>
          <a:off x="6542752" y="1690688"/>
          <a:ext cx="5181600" cy="4851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816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stade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flock, herd</a:t>
                      </a:r>
                      <a:endParaRPr kumimoji="1" lang="ja-JP" altLang="en-US" dirty="0"/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vetshere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supper</a:t>
                      </a:r>
                      <a:endParaRPr kumimoji="1" lang="ja-JP" altLang="en-US" dirty="0"/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same</a:t>
                      </a:r>
                    </a:p>
                    <a:p>
                      <a:r>
                        <a:rPr kumimoji="1" lang="en-US" altLang="ja-JP" dirty="0" smtClean="0"/>
                        <a:t>indeed</a:t>
                      </a:r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take</a:t>
                      </a:r>
                    </a:p>
                    <a:p>
                      <a:r>
                        <a:rPr kumimoji="1" lang="en-US" altLang="ja-JP" dirty="0" smtClean="0"/>
                        <a:t>exactly, indeed</a:t>
                      </a:r>
                      <a:endParaRPr kumimoji="1" lang="ja-JP" altLang="en-US" dirty="0" smtClean="0"/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nebekh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the poor thing!</a:t>
                      </a:r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ot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here, there; just</a:t>
                      </a:r>
                      <a:endParaRPr kumimoji="1" lang="en-US" altLang="ja-JP" dirty="0" smtClean="0"/>
                    </a:p>
                  </a:txBody>
                  <a:tcPr marL="90115" marR="9011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zhe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so, then (emphasis)</a:t>
                      </a:r>
                      <a:endParaRPr kumimoji="1" lang="ja-JP" altLang="en-US" dirty="0"/>
                    </a:p>
                  </a:txBody>
                  <a:tcPr marL="90115" marR="90115"/>
                </a:tc>
              </a:tr>
            </a:tbl>
          </a:graphicData>
        </a:graphic>
      </p:graphicFrame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46450201"/>
              </p:ext>
            </p:extLst>
          </p:nvPr>
        </p:nvGraphicFramePr>
        <p:xfrm>
          <a:off x="914400" y="1690688"/>
          <a:ext cx="4302472" cy="4851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02472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emes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truth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eytse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advice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mishpokhe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family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ponem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face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shabes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err="1" smtClean="0"/>
                        <a:t>shabbad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toyre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err="1" smtClean="0"/>
                        <a:t>torah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Yontef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holiday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461760" y="169068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表６　スラブ語からの借用語の例</a:t>
            </a:r>
            <a:endParaRPr kumimoji="1" lang="en-US" altLang="ja-JP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4400" y="169068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表５　ヘブライ語からの借用語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474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「英語でいいじゃないか」</a:t>
            </a:r>
            <a:r>
              <a:rPr lang="ja-JP" altLang="en-US" dirty="0" smtClean="0"/>
              <a:t>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 smtClean="0"/>
              <a:t>Yinglish</a:t>
            </a:r>
            <a:r>
              <a:rPr lang="ja-JP" altLang="en-US" dirty="0"/>
              <a:t>はイディッシュに変わる</a:t>
            </a:r>
            <a:r>
              <a:rPr lang="ja-JP" altLang="en-US" dirty="0" smtClean="0"/>
              <a:t>か</a:t>
            </a:r>
            <a:endParaRPr lang="en-US" altLang="ja-JP" dirty="0" smtClean="0"/>
          </a:p>
          <a:p>
            <a:pPr lvl="1"/>
            <a:r>
              <a:rPr lang="en-US" altLang="ja-JP" dirty="0"/>
              <a:t>Weiner and </a:t>
            </a:r>
            <a:r>
              <a:rPr lang="en-US" altLang="ja-JP" dirty="0" err="1"/>
              <a:t>Davilman</a:t>
            </a:r>
            <a:r>
              <a:rPr lang="en-US" altLang="ja-JP" dirty="0"/>
              <a:t>, 2004 </a:t>
            </a:r>
            <a:r>
              <a:rPr lang="en-US" altLang="ja-JP" i="1" dirty="0"/>
              <a:t>Yiddish with Dick and Jane</a:t>
            </a:r>
          </a:p>
          <a:p>
            <a:r>
              <a:rPr lang="ja-JP" altLang="en-US" dirty="0" smtClean="0"/>
              <a:t>同じゲルマン語</a:t>
            </a:r>
            <a:endParaRPr lang="en-US" altLang="ja-JP" dirty="0"/>
          </a:p>
          <a:p>
            <a:r>
              <a:rPr lang="ja-JP" altLang="en-US" dirty="0" smtClean="0"/>
              <a:t>話者が多い言語</a:t>
            </a:r>
            <a:endParaRPr lang="en-US" altLang="ja-JP" dirty="0" smtClean="0"/>
          </a:p>
          <a:p>
            <a:r>
              <a:rPr lang="ja-JP" altLang="en-US" dirty="0" smtClean="0"/>
              <a:t>イディッシュ語からの借用語（とくにニューヨーク）</a:t>
            </a:r>
            <a:endParaRPr lang="en-US" altLang="ja-JP" dirty="0" smtClean="0"/>
          </a:p>
          <a:p>
            <a:pPr lvl="1"/>
            <a:r>
              <a:rPr lang="en-US" altLang="ja-JP" i="1" dirty="0" err="1" smtClean="0"/>
              <a:t>davnen</a:t>
            </a:r>
            <a:endParaRPr lang="en-US" altLang="ja-JP" i="1" dirty="0" smtClean="0"/>
          </a:p>
          <a:p>
            <a:pPr lvl="1"/>
            <a:r>
              <a:rPr lang="en-US" altLang="ja-JP" i="1" dirty="0" err="1" smtClean="0"/>
              <a:t>vetshele</a:t>
            </a:r>
            <a:endParaRPr lang="en-US" altLang="ja-JP" i="1" dirty="0"/>
          </a:p>
          <a:p>
            <a:pPr lvl="1"/>
            <a:r>
              <a:rPr lang="en-US" altLang="ja-JP" i="1" dirty="0" smtClean="0"/>
              <a:t>kvetch</a:t>
            </a:r>
          </a:p>
          <a:p>
            <a:pPr lvl="1"/>
            <a:r>
              <a:rPr lang="en-US" altLang="ja-JP" i="1" dirty="0" err="1"/>
              <a:t>shomooze</a:t>
            </a:r>
            <a:endParaRPr lang="en-US" altLang="ja-JP" i="1" dirty="0" smtClean="0"/>
          </a:p>
          <a:p>
            <a:pPr lvl="1"/>
            <a:r>
              <a:rPr lang="en-US" altLang="ja-JP" i="1" dirty="0" err="1" smtClean="0"/>
              <a:t>shabes</a:t>
            </a:r>
            <a:r>
              <a:rPr lang="en-US" altLang="ja-JP" i="1" dirty="0" smtClean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9965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i="1" dirty="0" smtClean="0"/>
              <a:t>nosh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ja-JP" dirty="0" smtClean="0"/>
              <a:t>Verb /</a:t>
            </a:r>
            <a:r>
              <a:rPr lang="en-US" altLang="ja-JP" dirty="0" err="1" smtClean="0"/>
              <a:t>nɒʃ</a:t>
            </a:r>
            <a:r>
              <a:rPr lang="en-US" altLang="ja-JP" dirty="0"/>
              <a:t>/ 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Origin</a:t>
            </a:r>
            <a:r>
              <a:rPr lang="en-US" altLang="ja-JP" dirty="0"/>
              <a:t>: Early 20th </a:t>
            </a:r>
            <a:r>
              <a:rPr lang="en-US" altLang="ja-JP" dirty="0" smtClean="0"/>
              <a:t>century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Eat </a:t>
            </a:r>
            <a:r>
              <a:rPr lang="en-US" altLang="ja-JP" dirty="0"/>
              <a:t>food enthusiastically or </a:t>
            </a:r>
            <a:r>
              <a:rPr lang="en-US" altLang="ja-JP" dirty="0" smtClean="0"/>
              <a:t>greedily</a:t>
            </a:r>
          </a:p>
          <a:p>
            <a:pPr>
              <a:lnSpc>
                <a:spcPct val="170000"/>
              </a:lnSpc>
            </a:pPr>
            <a:r>
              <a:rPr lang="en-US" altLang="ja-JP" i="1" dirty="0" smtClean="0"/>
              <a:t>There </a:t>
            </a:r>
            <a:r>
              <a:rPr lang="en-US" altLang="ja-JP" i="1" dirty="0"/>
              <a:t>I sat, </a:t>
            </a:r>
            <a:r>
              <a:rPr lang="en-US" altLang="ja-JP" i="1" dirty="0">
                <a:solidFill>
                  <a:srgbClr val="FF0000"/>
                </a:solidFill>
              </a:rPr>
              <a:t>noshing</a:t>
            </a:r>
            <a:r>
              <a:rPr lang="en-US" altLang="ja-JP" i="1" dirty="0"/>
              <a:t> my </a:t>
            </a:r>
            <a:r>
              <a:rPr lang="en-US" altLang="ja-JP" i="1" dirty="0" smtClean="0"/>
              <a:t>favorite food.</a:t>
            </a:r>
          </a:p>
          <a:p>
            <a:pPr>
              <a:lnSpc>
                <a:spcPct val="170000"/>
              </a:lnSpc>
            </a:pPr>
            <a:r>
              <a:rPr lang="en-US" altLang="ja-JP" i="1" dirty="0" smtClean="0"/>
              <a:t>You </a:t>
            </a:r>
            <a:r>
              <a:rPr lang="en-US" altLang="ja-JP" i="1" dirty="0"/>
              <a:t>can also </a:t>
            </a:r>
            <a:r>
              <a:rPr lang="en-US" altLang="ja-JP" i="1" dirty="0">
                <a:solidFill>
                  <a:srgbClr val="FF0000"/>
                </a:solidFill>
              </a:rPr>
              <a:t>nosh</a:t>
            </a:r>
            <a:r>
              <a:rPr lang="en-US" altLang="ja-JP" i="1" dirty="0"/>
              <a:t> on tasty food at one of the many nearby cafes.</a:t>
            </a:r>
          </a:p>
          <a:p>
            <a:pPr>
              <a:lnSpc>
                <a:spcPct val="170000"/>
              </a:lnSpc>
            </a:pPr>
            <a:r>
              <a:rPr lang="ja-JP" altLang="en-US" sz="2600" dirty="0" smtClean="0"/>
              <a:t>参照</a:t>
            </a:r>
            <a:r>
              <a:rPr lang="ja-JP" altLang="en-US" sz="2600" dirty="0"/>
              <a:t>：</a:t>
            </a:r>
            <a:r>
              <a:rPr lang="en-US" altLang="ja-JP" sz="2600" dirty="0"/>
              <a:t>http://</a:t>
            </a:r>
            <a:r>
              <a:rPr lang="en-US" altLang="ja-JP" sz="2600" dirty="0" err="1"/>
              <a:t>www.oxforddictionaries.com</a:t>
            </a:r>
            <a:r>
              <a:rPr lang="en-US" altLang="ja-JP" sz="2600" dirty="0"/>
              <a:t>/definition/</a:t>
            </a:r>
            <a:r>
              <a:rPr lang="en-US" altLang="ja-JP" sz="2600" dirty="0" err="1"/>
              <a:t>english</a:t>
            </a:r>
            <a:r>
              <a:rPr lang="en-US" altLang="ja-JP" sz="2600" dirty="0"/>
              <a:t>/nosh</a:t>
            </a:r>
          </a:p>
        </p:txBody>
      </p:sp>
    </p:spTree>
    <p:extLst>
      <p:ext uri="{BB962C8B-B14F-4D97-AF65-F5344CB8AC3E}">
        <p14:creationId xmlns:p14="http://schemas.microsoft.com/office/powerpoint/2010/main" val="13148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s</a:t>
            </a:r>
            <a:r>
              <a:rPr lang="en-US" altLang="ja-JP" i="1" dirty="0" smtClean="0"/>
              <a:t>chlep (schlepp)</a:t>
            </a:r>
            <a:endParaRPr kumimoji="1" lang="ja-JP" altLang="en-US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ja-JP" sz="4000" dirty="0" smtClean="0"/>
              <a:t>Verb /</a:t>
            </a:r>
            <a:r>
              <a:rPr lang="en-US" altLang="ja-JP" sz="4000" dirty="0" err="1"/>
              <a:t>ʃlɛp</a:t>
            </a:r>
            <a:r>
              <a:rPr lang="en-US" altLang="ja-JP" sz="4000" dirty="0"/>
              <a:t>/ </a:t>
            </a:r>
          </a:p>
          <a:p>
            <a:pPr>
              <a:lnSpc>
                <a:spcPct val="170000"/>
              </a:lnSpc>
            </a:pPr>
            <a:r>
              <a:rPr lang="en-US" altLang="ja-JP" sz="4000" dirty="0" smtClean="0"/>
              <a:t>Origin: Early </a:t>
            </a:r>
            <a:r>
              <a:rPr lang="en-US" altLang="ja-JP" sz="4000" dirty="0"/>
              <a:t>or mid 20th century</a:t>
            </a:r>
          </a:p>
          <a:p>
            <a:pPr>
              <a:lnSpc>
                <a:spcPct val="170000"/>
              </a:lnSpc>
            </a:pPr>
            <a:r>
              <a:rPr lang="en-US" altLang="ja-JP" sz="4000" dirty="0" smtClean="0"/>
              <a:t>Haul</a:t>
            </a:r>
            <a:r>
              <a:rPr lang="en-US" altLang="ja-JP" sz="4000" dirty="0"/>
              <a:t> or carry (something heavy or </a:t>
            </a:r>
            <a:r>
              <a:rPr lang="en-US" altLang="ja-JP" sz="4000" dirty="0" smtClean="0"/>
              <a:t>awkward)</a:t>
            </a:r>
          </a:p>
          <a:p>
            <a:pPr>
              <a:lnSpc>
                <a:spcPct val="170000"/>
              </a:lnSpc>
            </a:pPr>
            <a:r>
              <a:rPr lang="en-US" altLang="ja-JP" sz="4000" i="1" dirty="0" smtClean="0"/>
              <a:t>She </a:t>
            </a:r>
            <a:r>
              <a:rPr lang="en-US" altLang="ja-JP" sz="4000" i="1" dirty="0">
                <a:solidFill>
                  <a:srgbClr val="FF0000"/>
                </a:solidFill>
              </a:rPr>
              <a:t>schlepped</a:t>
            </a:r>
            <a:r>
              <a:rPr lang="en-US" altLang="ja-JP" sz="4000" i="1" dirty="0"/>
              <a:t> her groceries </a:t>
            </a:r>
            <a:r>
              <a:rPr lang="en-US" altLang="ja-JP" sz="4000" i="1" dirty="0" smtClean="0"/>
              <a:t>home.</a:t>
            </a:r>
          </a:p>
          <a:p>
            <a:pPr>
              <a:lnSpc>
                <a:spcPct val="170000"/>
              </a:lnSpc>
            </a:pPr>
            <a:endParaRPr lang="en-US" altLang="ja-JP" dirty="0"/>
          </a:p>
          <a:p>
            <a:pPr>
              <a:lnSpc>
                <a:spcPct val="170000"/>
              </a:lnSpc>
            </a:pPr>
            <a:r>
              <a:rPr lang="ja-JP" altLang="en-US" dirty="0"/>
              <a:t>参照： </a:t>
            </a:r>
            <a:r>
              <a:rPr lang="en-US" altLang="ja-JP" dirty="0" smtClean="0"/>
              <a:t>http</a:t>
            </a:r>
            <a:r>
              <a:rPr lang="en-US" altLang="ja-JP" dirty="0"/>
              <a:t>://</a:t>
            </a:r>
            <a:r>
              <a:rPr lang="en-US" altLang="ja-JP" dirty="0" err="1" smtClean="0"/>
              <a:t>www.oxforddictionaries.com</a:t>
            </a:r>
            <a:r>
              <a:rPr lang="en-US" altLang="ja-JP" dirty="0" smtClean="0"/>
              <a:t>/definition/</a:t>
            </a:r>
            <a:r>
              <a:rPr lang="en-US" altLang="ja-JP" dirty="0" err="1" smtClean="0"/>
              <a:t>english</a:t>
            </a:r>
            <a:r>
              <a:rPr lang="en-US" altLang="ja-JP" dirty="0" smtClean="0"/>
              <a:t>/schlep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52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1" y="0"/>
            <a:ext cx="10291195" cy="665652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6378982"/>
            <a:ext cx="5517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http://</a:t>
            </a:r>
            <a:r>
              <a:rPr lang="en-US" altLang="ja-JP" sz="1200" dirty="0" err="1"/>
              <a:t>home.hiroshima-u.ac.jp</a:t>
            </a:r>
            <a:r>
              <a:rPr lang="en-US" altLang="ja-JP" sz="1200" dirty="0"/>
              <a:t>/</a:t>
            </a:r>
            <a:r>
              <a:rPr lang="en-US" altLang="ja-JP" sz="1200" dirty="0" err="1"/>
              <a:t>mfukuok</a:t>
            </a:r>
            <a:r>
              <a:rPr lang="en-US" altLang="ja-JP" sz="1200" dirty="0"/>
              <a:t>/</a:t>
            </a:r>
            <a:r>
              <a:rPr lang="en-US" altLang="ja-JP" sz="1200" dirty="0" err="1"/>
              <a:t>er</a:t>
            </a:r>
            <a:r>
              <a:rPr lang="en-US" altLang="ja-JP" sz="1200" dirty="0"/>
              <a:t>/Resources(2)/Image1808.gif</a:t>
            </a:r>
            <a:endParaRPr kumimoji="1" lang="ja-JP" altLang="en-US" sz="1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999281" y="232475"/>
            <a:ext cx="495946" cy="1394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269480" y="6378982"/>
            <a:ext cx="461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図１　印欧語の中のイディッシュ語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9366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5073915" y="2043444"/>
            <a:ext cx="3737485" cy="2847387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6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861958" y="3819831"/>
            <a:ext cx="4620550" cy="2939335"/>
          </a:xfrm>
          <a:prstGeom prst="ellipse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32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364970" y="4496797"/>
            <a:ext cx="2376026" cy="2111248"/>
          </a:xfrm>
          <a:prstGeom prst="ellipse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46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579225" cy="165258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いろいろなことがあった</a:t>
            </a:r>
            <a:r>
              <a:rPr lang="en-US" altLang="ja-JP" dirty="0" smtClean="0"/>
              <a:t>/</a:t>
            </a:r>
            <a:r>
              <a:rPr lang="ja-JP" altLang="en-US" dirty="0" smtClean="0"/>
              <a:t>あるけれど・・・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でも、イディッシュ語はイディッシュ語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306953" y="3842773"/>
            <a:ext cx="3510116" cy="2893449"/>
          </a:xfrm>
          <a:prstGeom prst="ellipse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46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898188" y="3555615"/>
            <a:ext cx="3510116" cy="2519773"/>
          </a:xfrm>
          <a:prstGeom prst="ellipse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036203" y="2150908"/>
            <a:ext cx="4095438" cy="3308069"/>
          </a:xfrm>
          <a:prstGeom prst="ellipse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32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405102" y="1728224"/>
            <a:ext cx="3510116" cy="2359742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6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122425" y="4122709"/>
            <a:ext cx="3760532" cy="2459936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6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672416" y="2320954"/>
            <a:ext cx="4762503" cy="3807158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6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583803" y="4704377"/>
            <a:ext cx="3181499" cy="2048182"/>
          </a:xfrm>
          <a:prstGeom prst="ellipse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マイル 14"/>
          <p:cNvSpPr/>
          <p:nvPr/>
        </p:nvSpPr>
        <p:spPr>
          <a:xfrm>
            <a:off x="5590481" y="3984586"/>
            <a:ext cx="803487" cy="765609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7" name="曲線コネクタ 16"/>
          <p:cNvCxnSpPr/>
          <p:nvPr/>
        </p:nvCxnSpPr>
        <p:spPr>
          <a:xfrm flipV="1">
            <a:off x="6372074" y="2020221"/>
            <a:ext cx="4495797" cy="2213744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2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スマイル 27"/>
          <p:cNvSpPr/>
          <p:nvPr/>
        </p:nvSpPr>
        <p:spPr>
          <a:xfrm>
            <a:off x="11239867" y="1671577"/>
            <a:ext cx="803487" cy="765609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スマイル 28"/>
          <p:cNvSpPr/>
          <p:nvPr/>
        </p:nvSpPr>
        <p:spPr>
          <a:xfrm>
            <a:off x="6687540" y="3673833"/>
            <a:ext cx="999212" cy="1023938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スマイル 29"/>
          <p:cNvSpPr/>
          <p:nvPr/>
        </p:nvSpPr>
        <p:spPr>
          <a:xfrm>
            <a:off x="8267396" y="2774680"/>
            <a:ext cx="803487" cy="765609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スマイル 30"/>
          <p:cNvSpPr/>
          <p:nvPr/>
        </p:nvSpPr>
        <p:spPr>
          <a:xfrm>
            <a:off x="10665862" y="3323599"/>
            <a:ext cx="720965" cy="733037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スマイル 31"/>
          <p:cNvSpPr/>
          <p:nvPr/>
        </p:nvSpPr>
        <p:spPr>
          <a:xfrm>
            <a:off x="11632249" y="2586038"/>
            <a:ext cx="411106" cy="413795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スマイル 34"/>
          <p:cNvSpPr/>
          <p:nvPr/>
        </p:nvSpPr>
        <p:spPr>
          <a:xfrm>
            <a:off x="3276284" y="5883189"/>
            <a:ext cx="803487" cy="765609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スマイル 21"/>
          <p:cNvSpPr/>
          <p:nvPr/>
        </p:nvSpPr>
        <p:spPr>
          <a:xfrm>
            <a:off x="10725763" y="1156457"/>
            <a:ext cx="411106" cy="413795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スマイル 23"/>
          <p:cNvSpPr/>
          <p:nvPr/>
        </p:nvSpPr>
        <p:spPr>
          <a:xfrm>
            <a:off x="546588" y="2150908"/>
            <a:ext cx="411106" cy="413795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スマイル 24"/>
          <p:cNvSpPr/>
          <p:nvPr/>
        </p:nvSpPr>
        <p:spPr>
          <a:xfrm>
            <a:off x="1350102" y="2908095"/>
            <a:ext cx="411106" cy="413795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7" name="曲線コネクタ 26"/>
          <p:cNvCxnSpPr/>
          <p:nvPr/>
        </p:nvCxnSpPr>
        <p:spPr>
          <a:xfrm flipV="1">
            <a:off x="8324879" y="3029065"/>
            <a:ext cx="3633694" cy="473826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2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曲線コネクタ 32"/>
          <p:cNvCxnSpPr>
            <a:stCxn id="31" idx="3"/>
          </p:cNvCxnSpPr>
          <p:nvPr/>
        </p:nvCxnSpPr>
        <p:spPr>
          <a:xfrm rot="5400000">
            <a:off x="6314197" y="1795981"/>
            <a:ext cx="2303945" cy="6610553"/>
          </a:xfrm>
          <a:prstGeom prst="curvedConnector2">
            <a:avLst/>
          </a:prstGeom>
          <a:ln w="41275">
            <a:solidFill>
              <a:schemeClr val="accent2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曲線コネクタ 33"/>
          <p:cNvCxnSpPr>
            <a:stCxn id="30" idx="5"/>
          </p:cNvCxnSpPr>
          <p:nvPr/>
        </p:nvCxnSpPr>
        <p:spPr>
          <a:xfrm rot="5400000">
            <a:off x="4846797" y="1888612"/>
            <a:ext cx="2566862" cy="5645975"/>
          </a:xfrm>
          <a:prstGeom prst="curvedConnector2">
            <a:avLst/>
          </a:prstGeom>
          <a:ln w="41275">
            <a:solidFill>
              <a:schemeClr val="accent2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曲線コネクタ 35"/>
          <p:cNvCxnSpPr/>
          <p:nvPr/>
        </p:nvCxnSpPr>
        <p:spPr>
          <a:xfrm rot="10800000" flipV="1">
            <a:off x="4313295" y="2377024"/>
            <a:ext cx="7265931" cy="4028605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2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-1" r="42380" b="58557"/>
          <a:stretch/>
        </p:blipFill>
        <p:spPr>
          <a:xfrm>
            <a:off x="346732" y="433952"/>
            <a:ext cx="10827396" cy="50369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6378982"/>
            <a:ext cx="5517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http://</a:t>
            </a:r>
            <a:r>
              <a:rPr lang="en-US" altLang="ja-JP" sz="1200" dirty="0" err="1"/>
              <a:t>home.hiroshima-u.ac.jp</a:t>
            </a:r>
            <a:r>
              <a:rPr lang="en-US" altLang="ja-JP" sz="1200" dirty="0"/>
              <a:t>/</a:t>
            </a:r>
            <a:r>
              <a:rPr lang="en-US" altLang="ja-JP" sz="1200" dirty="0" err="1"/>
              <a:t>mfukuok</a:t>
            </a:r>
            <a:r>
              <a:rPr lang="en-US" altLang="ja-JP" sz="1200" dirty="0"/>
              <a:t>/</a:t>
            </a:r>
            <a:r>
              <a:rPr lang="en-US" altLang="ja-JP" sz="1200" dirty="0" err="1"/>
              <a:t>er</a:t>
            </a:r>
            <a:r>
              <a:rPr lang="en-US" altLang="ja-JP" sz="1200" dirty="0"/>
              <a:t>/Resources(2)/Image1808.gif</a:t>
            </a:r>
            <a:endParaRPr kumimoji="1" lang="ja-JP" altLang="en-US" sz="1200" dirty="0"/>
          </a:p>
        </p:txBody>
      </p:sp>
      <p:sp>
        <p:nvSpPr>
          <p:cNvPr id="2" name="円/楕円 1"/>
          <p:cNvSpPr/>
          <p:nvPr/>
        </p:nvSpPr>
        <p:spPr>
          <a:xfrm>
            <a:off x="7237708" y="5370163"/>
            <a:ext cx="1007390" cy="240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72719" y="433952"/>
            <a:ext cx="883403" cy="52694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269480" y="6378982"/>
            <a:ext cx="461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図２　ゲルマン語の中のイディッシュ語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37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960225"/>
            <a:ext cx="8161020" cy="5660262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9784080" y="5303520"/>
            <a:ext cx="240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上田</a:t>
            </a:r>
            <a:r>
              <a:rPr lang="en-US" altLang="ja-JP" dirty="0"/>
              <a:t> </a:t>
            </a:r>
            <a:r>
              <a:rPr lang="en-US" altLang="ja-JP" dirty="0" smtClean="0"/>
              <a:t>1992</a:t>
            </a:r>
          </a:p>
          <a:p>
            <a:r>
              <a:rPr lang="en-US" altLang="ja-JP" dirty="0" smtClean="0"/>
              <a:t>『</a:t>
            </a:r>
            <a:r>
              <a:rPr lang="ja-JP" altLang="en-US" dirty="0" smtClean="0"/>
              <a:t>言語学大辞典</a:t>
            </a:r>
            <a:r>
              <a:rPr lang="en-US" altLang="ja-JP" dirty="0" smtClean="0"/>
              <a:t>』</a:t>
            </a:r>
            <a:endParaRPr kumimoji="1"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48740" y="590893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表１　</a:t>
            </a:r>
            <a:r>
              <a:rPr lang="en-US" altLang="ja-JP" dirty="0" smtClean="0"/>
              <a:t>YIVO</a:t>
            </a:r>
            <a:r>
              <a:rPr lang="ja-JP" altLang="en-US" dirty="0" smtClean="0"/>
              <a:t>方式によるアルファベット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29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619432" y="781665"/>
            <a:ext cx="1740310" cy="2949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イディッシュ語とは</a:t>
            </a:r>
            <a:r>
              <a:rPr lang="ja-JP" altLang="en-US" dirty="0"/>
              <a:t>何か？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65709" y="1768395"/>
            <a:ext cx="5181600" cy="418201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900〜1200</a:t>
            </a:r>
            <a:r>
              <a:rPr lang="ja-JP" altLang="en-US" dirty="0" smtClean="0"/>
              <a:t>年前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ドイツ語から派生（分岐？）</a:t>
            </a:r>
            <a:endParaRPr lang="en-US" altLang="ja-JP" dirty="0"/>
          </a:p>
        </p:txBody>
      </p:sp>
      <p:pic>
        <p:nvPicPr>
          <p:cNvPr id="14" name="コンテンツ プレースホルダー 1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727" r="10903" b="4787"/>
          <a:stretch/>
        </p:blipFill>
        <p:spPr>
          <a:xfrm>
            <a:off x="5747309" y="1768396"/>
            <a:ext cx="6325990" cy="4012687"/>
          </a:xfrm>
          <a:prstGeom prst="rect">
            <a:avLst/>
          </a:prstGeom>
        </p:spPr>
      </p:pic>
      <p:cxnSp>
        <p:nvCxnSpPr>
          <p:cNvPr id="16" name="直線矢印コネクタ 15"/>
          <p:cNvCxnSpPr/>
          <p:nvPr/>
        </p:nvCxnSpPr>
        <p:spPr>
          <a:xfrm flipV="1">
            <a:off x="7656163" y="1410346"/>
            <a:ext cx="1518834" cy="2092271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9174997" y="1169687"/>
            <a:ext cx="2031325" cy="36933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ラインラント地方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47309" y="5950408"/>
            <a:ext cx="579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mtClean="0"/>
              <a:t>図３</a:t>
            </a:r>
            <a:r>
              <a:rPr kumimoji="1" lang="ja-JP" altLang="en-US" dirty="0" smtClean="0"/>
              <a:t>　ラインラント地方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483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17373" r="25598" b="11321"/>
          <a:stretch/>
        </p:blipFill>
        <p:spPr>
          <a:xfrm>
            <a:off x="6762427" y="1056288"/>
            <a:ext cx="5429573" cy="513299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イディッシュ語話者の拡散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63470" y="1837948"/>
            <a:ext cx="6354305" cy="4351338"/>
          </a:xfrm>
        </p:spPr>
        <p:txBody>
          <a:bodyPr>
            <a:normAutofit/>
          </a:bodyPr>
          <a:lstStyle/>
          <a:p>
            <a:pPr lvl="1"/>
            <a:r>
              <a:rPr lang="en-US" altLang="ja-JP" sz="2800" dirty="0"/>
              <a:t>19c</a:t>
            </a:r>
            <a:r>
              <a:rPr lang="ja-JP" altLang="en-US" sz="2800" dirty="0"/>
              <a:t>末から</a:t>
            </a:r>
            <a:r>
              <a:rPr lang="en-US" altLang="ja-JP" sz="2800" dirty="0"/>
              <a:t>20c</a:t>
            </a:r>
            <a:r>
              <a:rPr lang="ja-JP" altLang="en-US" sz="2800" dirty="0" smtClean="0"/>
              <a:t>始めまで東欧が中心</a:t>
            </a:r>
            <a:endParaRPr lang="en-US" altLang="ja-JP" sz="2800" dirty="0" smtClean="0"/>
          </a:p>
          <a:p>
            <a:pPr lvl="2"/>
            <a:r>
              <a:rPr lang="ja-JP" altLang="en-US" sz="2400" dirty="0" smtClean="0"/>
              <a:t>ユダヤ人</a:t>
            </a:r>
            <a:r>
              <a:rPr lang="ja-JP" altLang="en-US" sz="2400" dirty="0"/>
              <a:t>の日常の言語</a:t>
            </a:r>
            <a:endParaRPr lang="en-US" altLang="ja-JP" sz="2400" dirty="0"/>
          </a:p>
          <a:p>
            <a:pPr lvl="2"/>
            <a:r>
              <a:rPr lang="ja-JP" altLang="en-US" sz="2400" dirty="0"/>
              <a:t>文学などの創作活動</a:t>
            </a:r>
            <a:endParaRPr lang="en-US" altLang="ja-JP" sz="2400" dirty="0"/>
          </a:p>
          <a:p>
            <a:pPr lvl="2"/>
            <a:r>
              <a:rPr lang="ja-JP" altLang="en-US" sz="2400" dirty="0"/>
              <a:t>教育</a:t>
            </a:r>
            <a:r>
              <a:rPr lang="ja-JP" altLang="en-US" sz="2400" dirty="0" smtClean="0"/>
              <a:t>言語</a:t>
            </a:r>
            <a:endParaRPr lang="en-US" altLang="ja-JP" sz="2400" dirty="0"/>
          </a:p>
          <a:p>
            <a:pPr lvl="2"/>
            <a:endParaRPr lang="en-US" altLang="ja-JP" sz="2400" dirty="0" smtClean="0"/>
          </a:p>
          <a:p>
            <a:pPr marL="914400" lvl="2" indent="0">
              <a:buNone/>
            </a:pPr>
            <a:r>
              <a:rPr lang="ja-JP" altLang="en-US" dirty="0" smtClean="0"/>
              <a:t>↓</a:t>
            </a:r>
            <a:endParaRPr lang="en-US" altLang="ja-JP" dirty="0" smtClean="0"/>
          </a:p>
          <a:p>
            <a:pPr lvl="1"/>
            <a:endParaRPr lang="en-US" altLang="ja-JP" sz="2800" dirty="0" smtClean="0"/>
          </a:p>
          <a:p>
            <a:pPr lvl="1"/>
            <a:r>
              <a:rPr lang="ja-JP" altLang="en-US" sz="2800" dirty="0" smtClean="0"/>
              <a:t>ロシア、北米、南米、パレスチナ、オーストラリア、南アフリカ　など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20630" y="6550223"/>
            <a:ext cx="5471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http://</a:t>
            </a:r>
            <a:r>
              <a:rPr lang="en-US" altLang="ja-JP" sz="1400" dirty="0" err="1"/>
              <a:t>www.yivoencyclopedia.org</a:t>
            </a:r>
            <a:r>
              <a:rPr lang="en-US" altLang="ja-JP" sz="1400" dirty="0"/>
              <a:t>/</a:t>
            </a:r>
            <a:r>
              <a:rPr lang="en-US" altLang="ja-JP" sz="1400" dirty="0" err="1"/>
              <a:t>article.aspx</a:t>
            </a:r>
            <a:r>
              <a:rPr lang="en-US" altLang="ja-JP" sz="1400" dirty="0"/>
              <a:t>/language/</a:t>
            </a:r>
            <a:r>
              <a:rPr lang="en-US" altLang="ja-JP" sz="1400" dirty="0" err="1"/>
              <a:t>yiddish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62427" y="6189286"/>
            <a:ext cx="441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図４</a:t>
            </a:r>
            <a:r>
              <a:rPr kumimoji="1" lang="ja-JP" altLang="en-US" smtClean="0"/>
              <a:t>　イディッシュ語の中心地と方言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705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話者の減少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838199" y="1825625"/>
            <a:ext cx="11018003" cy="4351338"/>
          </a:xfrm>
        </p:spPr>
        <p:txBody>
          <a:bodyPr/>
          <a:lstStyle/>
          <a:p>
            <a:r>
              <a:rPr lang="ja-JP" altLang="en-US" dirty="0" smtClean="0"/>
              <a:t>第二次</a:t>
            </a:r>
            <a:r>
              <a:rPr lang="ja-JP" altLang="en-US" dirty="0"/>
              <a:t>世界大戦前夜</a:t>
            </a:r>
            <a:r>
              <a:rPr lang="en-US" altLang="ja-JP" dirty="0"/>
              <a:t>1,300</a:t>
            </a:r>
            <a:r>
              <a:rPr lang="ja-JP" altLang="en-US" dirty="0" smtClean="0"/>
              <a:t>万人　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ja-JP" altLang="en-US" dirty="0">
                <a:sym typeface="Wingdings"/>
              </a:rPr>
              <a:t>　</a:t>
            </a:r>
            <a:r>
              <a:rPr lang="ja-JP" altLang="en-US" dirty="0" smtClean="0">
                <a:sym typeface="Wingdings"/>
              </a:rPr>
              <a:t>話者が激減</a:t>
            </a:r>
            <a:endParaRPr lang="en-US" altLang="ja-JP" dirty="0"/>
          </a:p>
          <a:p>
            <a:pPr lvl="1"/>
            <a:r>
              <a:rPr lang="ja-JP" altLang="en-US" dirty="0"/>
              <a:t>虐殺（ポグロム、ホロコースト）</a:t>
            </a:r>
            <a:endParaRPr lang="en-US" altLang="ja-JP" dirty="0"/>
          </a:p>
          <a:p>
            <a:pPr lvl="1"/>
            <a:r>
              <a:rPr lang="ja-JP" altLang="en-US" dirty="0"/>
              <a:t>離散</a:t>
            </a:r>
            <a:endParaRPr lang="en-US" altLang="ja-JP" dirty="0"/>
          </a:p>
          <a:p>
            <a:pPr lvl="1"/>
            <a:r>
              <a:rPr lang="ja-JP" altLang="en-US" dirty="0"/>
              <a:t>同化（ドイツ語、英語、ポーランド語、ロシア語、ヘブライ語など）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0" indent="0">
              <a:buNone/>
            </a:pPr>
            <a:r>
              <a:rPr lang="en-US" altLang="ja-JP" sz="1900" dirty="0"/>
              <a:t>Katz, </a:t>
            </a:r>
            <a:r>
              <a:rPr lang="en-US" altLang="ja-JP" sz="1900" dirty="0" err="1"/>
              <a:t>Dovid</a:t>
            </a:r>
            <a:r>
              <a:rPr lang="en-US" altLang="ja-JP" sz="1900" dirty="0"/>
              <a:t> http://www.yivoencyclopedia.org/article.aspx/Language/Yiddish (2016/6/17</a:t>
            </a:r>
            <a:r>
              <a:rPr lang="ja-JP" altLang="en-US" sz="1900" dirty="0"/>
              <a:t>参照</a:t>
            </a:r>
            <a:r>
              <a:rPr lang="en-US" altLang="ja-JP" sz="1900" dirty="0" smtClean="0"/>
              <a:t>)</a:t>
            </a:r>
            <a:endParaRPr lang="en-US" altLang="ja-JP" sz="1900" dirty="0"/>
          </a:p>
        </p:txBody>
      </p:sp>
    </p:spTree>
    <p:extLst>
      <p:ext uri="{BB962C8B-B14F-4D97-AF65-F5344CB8AC3E}">
        <p14:creationId xmlns:p14="http://schemas.microsoft.com/office/powerpoint/2010/main" val="15162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現在</a:t>
            </a:r>
            <a:r>
              <a:rPr kumimoji="1" lang="ja-JP" altLang="en-US" dirty="0" smtClean="0"/>
              <a:t>の状況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altLang="ja-JP" dirty="0"/>
              <a:t>1972</a:t>
            </a:r>
            <a:r>
              <a:rPr lang="ja-JP" altLang="en-US" dirty="0"/>
              <a:t>年の話者人口は、推定</a:t>
            </a:r>
            <a:r>
              <a:rPr lang="en-US" altLang="ja-JP" dirty="0"/>
              <a:t>500</a:t>
            </a:r>
            <a:r>
              <a:rPr lang="ja-JP" altLang="en-US" dirty="0"/>
              <a:t>万人以上（</a:t>
            </a:r>
            <a:r>
              <a:rPr lang="en-US" altLang="ja-JP" dirty="0"/>
              <a:t>Birnbaum, 1979a: 42)</a:t>
            </a:r>
          </a:p>
          <a:p>
            <a:pPr lvl="1"/>
            <a:r>
              <a:rPr lang="ja-JP" altLang="en-US" dirty="0" smtClean="0"/>
              <a:t>話者が世界の都市に分布</a:t>
            </a:r>
            <a:endParaRPr lang="en-US" altLang="ja-JP" dirty="0" smtClean="0"/>
          </a:p>
          <a:p>
            <a:pPr lvl="2"/>
            <a:r>
              <a:rPr lang="ja-JP" altLang="en-US" sz="2400" dirty="0" smtClean="0"/>
              <a:t>ニューヨーク</a:t>
            </a:r>
            <a:endParaRPr lang="en-US" altLang="ja-JP" sz="2400" dirty="0" smtClean="0"/>
          </a:p>
          <a:p>
            <a:pPr lvl="2"/>
            <a:r>
              <a:rPr lang="ja-JP" altLang="en-US" sz="2400" dirty="0" smtClean="0"/>
              <a:t>エルサレム</a:t>
            </a:r>
            <a:endParaRPr lang="en-US" altLang="ja-JP" sz="2400" dirty="0" smtClean="0"/>
          </a:p>
          <a:p>
            <a:pPr lvl="2"/>
            <a:r>
              <a:rPr lang="ja-JP" altLang="en-US" sz="2400" dirty="0" smtClean="0"/>
              <a:t>メルボルン</a:t>
            </a:r>
            <a:endParaRPr lang="en-US" altLang="ja-JP" sz="2400" dirty="0"/>
          </a:p>
          <a:p>
            <a:pPr lvl="2"/>
            <a:r>
              <a:rPr lang="ja-JP" altLang="en-US" sz="2400" dirty="0" smtClean="0"/>
              <a:t>モントリオール</a:t>
            </a:r>
            <a:endParaRPr lang="en-US" altLang="ja-JP" sz="2400" dirty="0"/>
          </a:p>
          <a:p>
            <a:pPr lvl="2"/>
            <a:r>
              <a:rPr lang="ja-JP" altLang="en-US" sz="2400" dirty="0" smtClean="0"/>
              <a:t>メキシコ・シティー</a:t>
            </a:r>
            <a:endParaRPr lang="en-US" altLang="ja-JP" sz="2400" dirty="0" smtClean="0"/>
          </a:p>
          <a:p>
            <a:pPr lvl="2"/>
            <a:r>
              <a:rPr lang="ja-JP" altLang="en-US" sz="2400" dirty="0" smtClean="0"/>
              <a:t>ブエノス・アイレスなど</a:t>
            </a:r>
            <a:endParaRPr lang="en-US" altLang="ja-JP" sz="2400" dirty="0"/>
          </a:p>
          <a:p>
            <a:pPr marL="914400" lvl="2" indent="0">
              <a:buNone/>
            </a:pPr>
            <a:r>
              <a:rPr lang="en-US" altLang="ja-JP" dirty="0" smtClean="0"/>
              <a:t>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3046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39352" y="736385"/>
            <a:ext cx="6562470" cy="41469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ja-JP" altLang="en-US" smtClean="0"/>
              <a:t>ではどんなものなのか？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/>
              <a:t>「イディッシュ語は、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ヘブライ語」説</a:t>
            </a:r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"/>
          <a:stretch/>
        </p:blipFill>
        <p:spPr>
          <a:xfrm>
            <a:off x="6862761" y="399149"/>
            <a:ext cx="4636220" cy="6326116"/>
          </a:xfrm>
        </p:spPr>
      </p:pic>
      <p:sp>
        <p:nvSpPr>
          <p:cNvPr id="12" name="テキスト ボックス 11"/>
          <p:cNvSpPr txBox="1"/>
          <p:nvPr/>
        </p:nvSpPr>
        <p:spPr>
          <a:xfrm>
            <a:off x="6729183" y="367053"/>
            <a:ext cx="116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創世記</a:t>
            </a:r>
            <a:r>
              <a:rPr kumimoji="1" lang="ja-JP" altLang="en-US" dirty="0" smtClean="0">
                <a:sym typeface="Wingdings"/>
              </a:rPr>
              <a:t>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5659039" y="781043"/>
            <a:ext cx="2073457" cy="369332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イディッシュ語訳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739666" y="677804"/>
            <a:ext cx="1338828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ヘブライ語</a:t>
            </a:r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11534951" y="1047136"/>
            <a:ext cx="464450" cy="50281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6695768" y="1519707"/>
            <a:ext cx="4970206" cy="5205558"/>
          </a:xfrm>
          <a:custGeom>
            <a:avLst/>
            <a:gdLst>
              <a:gd name="connsiteX0" fmla="*/ 2507226 w 4970206"/>
              <a:gd name="connsiteY0" fmla="*/ 0 h 5442155"/>
              <a:gd name="connsiteX1" fmla="*/ 2507226 w 4970206"/>
              <a:gd name="connsiteY1" fmla="*/ 3465871 h 5442155"/>
              <a:gd name="connsiteX2" fmla="*/ 4970206 w 4970206"/>
              <a:gd name="connsiteY2" fmla="*/ 3465871 h 5442155"/>
              <a:gd name="connsiteX3" fmla="*/ 4970206 w 4970206"/>
              <a:gd name="connsiteY3" fmla="*/ 5427406 h 5442155"/>
              <a:gd name="connsiteX4" fmla="*/ 0 w 4970206"/>
              <a:gd name="connsiteY4" fmla="*/ 5442155 h 5442155"/>
              <a:gd name="connsiteX5" fmla="*/ 44245 w 4970206"/>
              <a:gd name="connsiteY5" fmla="*/ 14748 h 5442155"/>
              <a:gd name="connsiteX6" fmla="*/ 2507226 w 4970206"/>
              <a:gd name="connsiteY6" fmla="*/ 0 h 544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0206" h="5442155">
                <a:moveTo>
                  <a:pt x="2507226" y="0"/>
                </a:moveTo>
                <a:lnTo>
                  <a:pt x="2507226" y="3465871"/>
                </a:lnTo>
                <a:lnTo>
                  <a:pt x="4970206" y="3465871"/>
                </a:lnTo>
                <a:lnTo>
                  <a:pt x="4970206" y="5427406"/>
                </a:lnTo>
                <a:lnTo>
                  <a:pt x="0" y="5442155"/>
                </a:lnTo>
                <a:lnTo>
                  <a:pt x="44245" y="14748"/>
                </a:lnTo>
                <a:lnTo>
                  <a:pt x="2507226" y="0"/>
                </a:lnTo>
                <a:close/>
              </a:path>
            </a:pathLst>
          </a:custGeom>
          <a:noFill/>
          <a:ln w="222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362341" y="1150375"/>
            <a:ext cx="200129" cy="380591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2730940" y="6228834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</a:t>
            </a:r>
            <a:r>
              <a:rPr lang="en-US" altLang="ja-JP" dirty="0" err="1"/>
              <a:t>Yehoash</a:t>
            </a:r>
            <a:r>
              <a:rPr lang="en-US" altLang="ja-JP" dirty="0"/>
              <a:t> </a:t>
            </a:r>
            <a:r>
              <a:rPr lang="en-US" altLang="ja-JP" dirty="0" err="1"/>
              <a:t>Farlag</a:t>
            </a:r>
            <a:r>
              <a:rPr lang="en-US" altLang="ja-JP" dirty="0"/>
              <a:t> </a:t>
            </a:r>
            <a:r>
              <a:rPr lang="en-US" altLang="ja-JP" dirty="0" err="1"/>
              <a:t>Gezelshaft</a:t>
            </a:r>
            <a:r>
              <a:rPr lang="en-US" altLang="ja-JP" dirty="0"/>
              <a:t> 1941)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31069" y="5619616"/>
            <a:ext cx="363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図５</a:t>
            </a:r>
            <a:r>
              <a:rPr lang="ja-JP" altLang="en-US" dirty="0"/>
              <a:t>　</a:t>
            </a:r>
            <a:r>
              <a:rPr lang="ja-JP" altLang="en-US" dirty="0" smtClean="0"/>
              <a:t>創世記</a:t>
            </a:r>
            <a:r>
              <a:rPr lang="ja-JP" altLang="en-US" smtClean="0"/>
              <a:t>のイディッシュ語訳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6469219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5621</TotalTime>
  <Words>562</Words>
  <Application>Microsoft Macintosh PowerPoint</Application>
  <PresentationFormat>ワイド画面</PresentationFormat>
  <Paragraphs>244</Paragraphs>
  <Slides>20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Wingdings</vt:lpstr>
      <vt:lpstr>Yu Gothic</vt:lpstr>
      <vt:lpstr>Yu Gothic Light</vt:lpstr>
      <vt:lpstr>Arial</vt:lpstr>
      <vt:lpstr>ホワイト</vt:lpstr>
      <vt:lpstr>イディッシュ語とは何語か</vt:lpstr>
      <vt:lpstr>PowerPoint プレゼンテーション</vt:lpstr>
      <vt:lpstr>PowerPoint プレゼンテーション</vt:lpstr>
      <vt:lpstr>PowerPoint プレゼンテーション</vt:lpstr>
      <vt:lpstr>イディッシュ語とは何か？</vt:lpstr>
      <vt:lpstr>イディッシュ語話者の拡散</vt:lpstr>
      <vt:lpstr>話者の減少</vt:lpstr>
      <vt:lpstr>現在の状況</vt:lpstr>
      <vt:lpstr>ではどんなものなのか？ 「イディッシュ語は、 　　　ヘブライ語」説</vt:lpstr>
      <vt:lpstr>PowerPoint プレゼンテーション</vt:lpstr>
      <vt:lpstr>イディッシュ語</vt:lpstr>
      <vt:lpstr>ヘブライ語</vt:lpstr>
      <vt:lpstr>ドイツ語</vt:lpstr>
      <vt:lpstr>「イディッシュ語はドイツ語」か？</vt:lpstr>
      <vt:lpstr>「イディッシュ語はドイツ語」か？</vt:lpstr>
      <vt:lpstr>ヘブライ語とスラブ語からの借用語</vt:lpstr>
      <vt:lpstr>「英語でいいじゃないか」説</vt:lpstr>
      <vt:lpstr>nosh</vt:lpstr>
      <vt:lpstr>schlep (schlepp)</vt:lpstr>
      <vt:lpstr>いろいろなことがあった/あるけれど・・・ でも、イディッシュ語はイディッシュ語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鴨志田聡子</dc:creator>
  <cp:lastModifiedBy>鴨志田聡子</cp:lastModifiedBy>
  <cp:revision>149</cp:revision>
  <dcterms:created xsi:type="dcterms:W3CDTF">2016-06-14T04:42:57Z</dcterms:created>
  <dcterms:modified xsi:type="dcterms:W3CDTF">2016-06-25T09:49:23Z</dcterms:modified>
</cp:coreProperties>
</file>