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1" r:id="rId3"/>
    <p:sldId id="258" r:id="rId4"/>
    <p:sldId id="273" r:id="rId5"/>
    <p:sldId id="282" r:id="rId6"/>
    <p:sldId id="283" r:id="rId7"/>
    <p:sldId id="284" r:id="rId8"/>
    <p:sldId id="286" r:id="rId9"/>
    <p:sldId id="285" r:id="rId10"/>
    <p:sldId id="277" r:id="rId11"/>
    <p:sldId id="288" r:id="rId12"/>
    <p:sldId id="287" r:id="rId13"/>
    <p:sldId id="289" r:id="rId14"/>
    <p:sldId id="291" r:id="rId15"/>
    <p:sldId id="293" r:id="rId16"/>
    <p:sldId id="270" r:id="rId17"/>
    <p:sldId id="292"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612C-5F20-4E6C-9E07-0147E079A7D2}" type="datetimeFigureOut">
              <a:rPr kumimoji="1" lang="ja-JP" altLang="en-US" smtClean="0"/>
              <a:t>2023/2/6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D713F-CDC8-4202-9FCB-33928AD3187D}" type="slidenum">
              <a:rPr kumimoji="1" lang="ja-JP" altLang="en-US" smtClean="0"/>
              <a:t>‹#›</a:t>
            </a:fld>
            <a:endParaRPr kumimoji="1" lang="ja-JP" altLang="en-US"/>
          </a:p>
        </p:txBody>
      </p:sp>
    </p:spTree>
    <p:extLst>
      <p:ext uri="{BB962C8B-B14F-4D97-AF65-F5344CB8AC3E}">
        <p14:creationId xmlns:p14="http://schemas.microsoft.com/office/powerpoint/2010/main" val="2828749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EA4EB6-A405-4FF7-B974-5B8321077024}" type="datetime1">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6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C79E4B-40EE-4FAF-AC32-EC56152F27DA}" type="datetime1">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46658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E78661-BB5C-4680-A73D-F79976E4E914}" type="datetime1">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120559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88BC1C-B8F9-416E-A69D-F6B8D33F3380}" type="datetime1">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44855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ACEB93-C22D-414D-B73C-61C458D939E9}" type="datetime1">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93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E26D96-12D6-4CED-A85A-270DB80730FF}" type="datetime1">
              <a:rPr kumimoji="1" lang="ja-JP" altLang="en-US" smtClean="0"/>
              <a:t>2023/2/6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230377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20FBB2-1FBE-4747-B30D-E70200C2B137}" type="datetime1">
              <a:rPr kumimoji="1" lang="ja-JP" altLang="en-US" smtClean="0"/>
              <a:t>2023/2/6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342779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023A7FB-288B-40A9-A9FA-BC4724F652D1}" type="datetime1">
              <a:rPr kumimoji="1" lang="ja-JP" altLang="en-US" smtClean="0"/>
              <a:t>2023/2/6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16499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56DE1D-D891-49AC-85E4-7829750A06FF}" type="datetime1">
              <a:rPr kumimoji="1" lang="ja-JP" altLang="en-US" smtClean="0"/>
              <a:t>2023/2/6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102861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79C7FB-4545-4D27-AE8F-4EAAE6508703}" type="datetime1">
              <a:rPr kumimoji="1" lang="ja-JP" altLang="en-US" smtClean="0"/>
              <a:t>2023/2/6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427805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D4DC9F-78DC-4268-8A24-4A56164D520B}" type="datetime1">
              <a:rPr kumimoji="1" lang="ja-JP" altLang="en-US" smtClean="0"/>
              <a:t>2023/2/6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22916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6C34CC-22EC-4CB3-8000-7CBFA5C58C48}" type="datetime1">
              <a:rPr kumimoji="1" lang="ja-JP" altLang="en-US" smtClean="0"/>
              <a:t>2023/2/6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6E19A5-F971-419D-8D44-7023A648893E}"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21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ty.mitaka.lg.jp/c_service/000/000756.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ity.mitaka.lg.jp/c_service/000/000756.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092F4B-FED8-DB1A-D32B-44D6A2B46789}"/>
              </a:ext>
            </a:extLst>
          </p:cNvPr>
          <p:cNvSpPr>
            <a:spLocks noGrp="1"/>
          </p:cNvSpPr>
          <p:nvPr>
            <p:ph type="ctrTitle"/>
          </p:nvPr>
        </p:nvSpPr>
        <p:spPr>
          <a:xfrm>
            <a:off x="806825" y="1095469"/>
            <a:ext cx="10609728" cy="2387600"/>
          </a:xfrm>
        </p:spPr>
        <p:txBody>
          <a:bodyPr>
            <a:noAutofit/>
          </a:bodyPr>
          <a:lstStyle/>
          <a:p>
            <a:r>
              <a:rPr kumimoji="1" lang="ja-JP" altLang="en-US" sz="6000" dirty="0"/>
              <a:t>「赤字」バスに補助金は</a:t>
            </a:r>
            <a:br>
              <a:rPr kumimoji="1" lang="en-US" altLang="ja-JP" sz="6000" dirty="0"/>
            </a:br>
            <a:r>
              <a:rPr kumimoji="1" lang="ja-JP" altLang="en-US" sz="6000" dirty="0"/>
              <a:t>　　　　　　　　　　　必要ですか？</a:t>
            </a:r>
          </a:p>
        </p:txBody>
      </p:sp>
      <p:sp>
        <p:nvSpPr>
          <p:cNvPr id="3" name="字幕 2">
            <a:extLst>
              <a:ext uri="{FF2B5EF4-FFF2-40B4-BE49-F238E27FC236}">
                <a16:creationId xmlns:a16="http://schemas.microsoft.com/office/drawing/2014/main" id="{845C7901-FEB9-ADE1-7E14-21B2A55DFC33}"/>
              </a:ext>
            </a:extLst>
          </p:cNvPr>
          <p:cNvSpPr>
            <a:spLocks noGrp="1"/>
          </p:cNvSpPr>
          <p:nvPr>
            <p:ph type="subTitle" idx="1"/>
          </p:nvPr>
        </p:nvSpPr>
        <p:spPr>
          <a:xfrm>
            <a:off x="5214302" y="4448982"/>
            <a:ext cx="6025197" cy="1278996"/>
          </a:xfrm>
        </p:spPr>
        <p:txBody>
          <a:bodyPr/>
          <a:lstStyle/>
          <a:p>
            <a:r>
              <a:rPr kumimoji="1" lang="ja-JP" altLang="en-US" dirty="0"/>
              <a:t>～コミュニティ・バスへの</a:t>
            </a:r>
            <a:endParaRPr kumimoji="1" lang="en-US" altLang="ja-JP" dirty="0"/>
          </a:p>
          <a:p>
            <a:r>
              <a:rPr lang="ja-JP" altLang="en-US" dirty="0"/>
              <a:t>　　　　　　　</a:t>
            </a:r>
            <a:r>
              <a:rPr kumimoji="1" lang="ja-JP" altLang="en-US" dirty="0"/>
              <a:t>補助金の支出を検討しよう～</a:t>
            </a:r>
          </a:p>
        </p:txBody>
      </p:sp>
      <p:sp>
        <p:nvSpPr>
          <p:cNvPr id="5" name="スライド番号プレースホルダー 4">
            <a:extLst>
              <a:ext uri="{FF2B5EF4-FFF2-40B4-BE49-F238E27FC236}">
                <a16:creationId xmlns:a16="http://schemas.microsoft.com/office/drawing/2014/main" id="{1AB1B57C-1BD2-00BC-427E-0E2F38BD852A}"/>
              </a:ext>
            </a:extLst>
          </p:cNvPr>
          <p:cNvSpPr>
            <a:spLocks noGrp="1"/>
          </p:cNvSpPr>
          <p:nvPr>
            <p:ph type="sldNum" sz="quarter" idx="12"/>
          </p:nvPr>
        </p:nvSpPr>
        <p:spPr/>
        <p:txBody>
          <a:bodyPr/>
          <a:lstStyle/>
          <a:p>
            <a:fld id="{B36E19A5-F971-419D-8D44-7023A648893E}" type="slidenum">
              <a:rPr kumimoji="1" lang="ja-JP" altLang="en-US" smtClean="0"/>
              <a:t>1</a:t>
            </a:fld>
            <a:endParaRPr kumimoji="1" lang="ja-JP" altLang="en-US"/>
          </a:p>
        </p:txBody>
      </p:sp>
      <p:pic>
        <p:nvPicPr>
          <p:cNvPr id="6" name="Picture 2" descr="画像：三鷹市の特産品であるキウイフルーツをモチーフにしたラッピングが施されたみたかシティバス">
            <a:extLst>
              <a:ext uri="{FF2B5EF4-FFF2-40B4-BE49-F238E27FC236}">
                <a16:creationId xmlns:a16="http://schemas.microsoft.com/office/drawing/2014/main" id="{596A2433-5779-A280-BF1A-D91763F7C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046" y="3444718"/>
            <a:ext cx="3371019" cy="252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4000" dirty="0"/>
              <a:t>○○市におけるコミュニティバスの現状を知ろう！</a:t>
            </a:r>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8" y="1770141"/>
            <a:ext cx="7140388" cy="3675918"/>
          </a:xfrm>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ja-JP" altLang="en-US" dirty="0">
                <a:solidFill>
                  <a:srgbClr val="FF0000"/>
                </a:solidFill>
              </a:rPr>
              <a:t>■コミュニティバスの現状</a:t>
            </a:r>
            <a:endParaRPr lang="en-US" altLang="ja-JP" dirty="0">
              <a:solidFill>
                <a:srgbClr val="FF0000"/>
              </a:solidFill>
            </a:endParaRPr>
          </a:p>
          <a:p>
            <a:pPr>
              <a:lnSpc>
                <a:spcPct val="120000"/>
              </a:lnSpc>
              <a:spcBef>
                <a:spcPts val="0"/>
              </a:spcBef>
              <a:spcAft>
                <a:spcPts val="0"/>
              </a:spcAft>
            </a:pPr>
            <a:r>
              <a:rPr lang="ja-JP" altLang="en-US" dirty="0">
                <a:solidFill>
                  <a:srgbClr val="FF0000"/>
                </a:solidFill>
              </a:rPr>
              <a:t>　</a:t>
            </a:r>
            <a:r>
              <a:rPr lang="ja-JP" altLang="en-US" sz="1700" dirty="0">
                <a:solidFill>
                  <a:srgbClr val="FF0000"/>
                </a:solidFill>
              </a:rPr>
              <a:t>平成</a:t>
            </a:r>
            <a:r>
              <a:rPr lang="en-US" altLang="ja-JP" sz="1700" dirty="0">
                <a:solidFill>
                  <a:srgbClr val="FF0000"/>
                </a:solidFill>
              </a:rPr>
              <a:t>10</a:t>
            </a:r>
            <a:r>
              <a:rPr lang="ja-JP" altLang="en-US" sz="1700" dirty="0">
                <a:solidFill>
                  <a:srgbClr val="FF0000"/>
                </a:solidFill>
              </a:rPr>
              <a:t>年　開設（北野ルート）</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現在　　　　市内</a:t>
            </a:r>
            <a:r>
              <a:rPr lang="en-US" altLang="ja-JP" sz="1700" dirty="0">
                <a:solidFill>
                  <a:srgbClr val="FF0000"/>
                </a:solidFill>
              </a:rPr>
              <a:t>6</a:t>
            </a:r>
            <a:r>
              <a:rPr lang="ja-JP" altLang="en-US" sz="1700" dirty="0">
                <a:solidFill>
                  <a:srgbClr val="FF0000"/>
                </a:solidFill>
              </a:rPr>
              <a:t>ルート</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（北野ルート、三鷹台・飛行場ルート、明星学園ルート、</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ジブリ美術館ルート、新川・中原ルート、三鷹</a:t>
            </a:r>
            <a:r>
              <a:rPr lang="en-US" altLang="ja-JP" sz="1700" dirty="0">
                <a:solidFill>
                  <a:srgbClr val="FF0000"/>
                </a:solidFill>
              </a:rPr>
              <a:t>-</a:t>
            </a:r>
            <a:r>
              <a:rPr lang="ja-JP" altLang="en-US" sz="1700" dirty="0">
                <a:solidFill>
                  <a:srgbClr val="FF0000"/>
                </a:solidFill>
              </a:rPr>
              <a:t>境循環ルート）</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・見直しの検討状況</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令和</a:t>
            </a:r>
            <a:r>
              <a:rPr lang="en-US" altLang="ja-JP" sz="1700" dirty="0">
                <a:solidFill>
                  <a:srgbClr val="FF0000"/>
                </a:solidFill>
              </a:rPr>
              <a:t>3</a:t>
            </a:r>
            <a:r>
              <a:rPr lang="ja-JP" altLang="en-US" sz="1700" dirty="0">
                <a:solidFill>
                  <a:srgbClr val="FF0000"/>
                </a:solidFill>
              </a:rPr>
              <a:t>年</a:t>
            </a:r>
            <a:r>
              <a:rPr lang="en-US" altLang="ja-JP" sz="1700" dirty="0">
                <a:solidFill>
                  <a:srgbClr val="FF0000"/>
                </a:solidFill>
              </a:rPr>
              <a:t>1</a:t>
            </a:r>
            <a:r>
              <a:rPr lang="ja-JP" altLang="en-US" sz="1700" dirty="0">
                <a:solidFill>
                  <a:srgbClr val="FF0000"/>
                </a:solidFill>
              </a:rPr>
              <a:t>月　三鷹市コミュニティバス将来的なあり方検討専門部会の設置</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a:t>
            </a:r>
            <a:r>
              <a:rPr lang="en-US" altLang="ja-JP" sz="1700" dirty="0">
                <a:solidFill>
                  <a:srgbClr val="FF0000"/>
                </a:solidFill>
              </a:rPr>
              <a:t>3</a:t>
            </a:r>
            <a:r>
              <a:rPr lang="ja-JP" altLang="en-US" sz="1700" dirty="0">
                <a:solidFill>
                  <a:srgbClr val="FF0000"/>
                </a:solidFill>
              </a:rPr>
              <a:t>月　専門部会が将来的なあり方方針素案作成</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a:t>
            </a:r>
            <a:r>
              <a:rPr lang="en-US" altLang="ja-JP" sz="1700" dirty="0">
                <a:solidFill>
                  <a:srgbClr val="FF0000"/>
                </a:solidFill>
              </a:rPr>
              <a:t>6</a:t>
            </a:r>
            <a:r>
              <a:rPr lang="ja-JP" altLang="en-US" sz="1700" dirty="0">
                <a:solidFill>
                  <a:srgbClr val="FF0000"/>
                </a:solidFill>
              </a:rPr>
              <a:t>月　パブリックコメント（市民からの意見）募集</a:t>
            </a:r>
            <a:endParaRPr lang="en-US" altLang="ja-JP" sz="1700" dirty="0">
              <a:solidFill>
                <a:srgbClr val="FF0000"/>
              </a:solidFill>
            </a:endParaRPr>
          </a:p>
          <a:p>
            <a:pPr>
              <a:lnSpc>
                <a:spcPct val="120000"/>
              </a:lnSpc>
              <a:spcBef>
                <a:spcPts val="0"/>
              </a:spcBef>
              <a:spcAft>
                <a:spcPts val="0"/>
              </a:spcAft>
            </a:pPr>
            <a:r>
              <a:rPr lang="ja-JP" altLang="en-US" sz="1700" dirty="0">
                <a:solidFill>
                  <a:srgbClr val="FF0000"/>
                </a:solidFill>
              </a:rPr>
              <a:t>　　　　　　　</a:t>
            </a:r>
            <a:r>
              <a:rPr lang="en-US" altLang="ja-JP" sz="1700" dirty="0">
                <a:solidFill>
                  <a:srgbClr val="FF0000"/>
                </a:solidFill>
              </a:rPr>
              <a:t>8</a:t>
            </a:r>
            <a:r>
              <a:rPr lang="ja-JP" altLang="en-US" sz="1700" dirty="0">
                <a:solidFill>
                  <a:srgbClr val="FF0000"/>
                </a:solidFill>
              </a:rPr>
              <a:t>月　「三鷹市コミュニティバス将来的なあり方方針」公表</a:t>
            </a:r>
            <a:endParaRPr lang="en-US" altLang="ja-JP" sz="1700" dirty="0">
              <a:solidFill>
                <a:srgbClr val="FF0000"/>
              </a:solidFill>
            </a:endParaRPr>
          </a:p>
          <a:p>
            <a:pPr>
              <a:lnSpc>
                <a:spcPct val="120000"/>
              </a:lnSpc>
              <a:spcBef>
                <a:spcPts val="0"/>
              </a:spcBef>
              <a:spcAft>
                <a:spcPts val="0"/>
              </a:spcAft>
            </a:pPr>
            <a:endParaRPr lang="en-US" altLang="ja-JP" sz="1800" dirty="0">
              <a:solidFill>
                <a:srgbClr val="FF0000"/>
              </a:solidFill>
            </a:endParaRP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1290918" y="5478840"/>
            <a:ext cx="4948517" cy="276999"/>
          </a:xfrm>
          <a:prstGeom prst="rect">
            <a:avLst/>
          </a:prstGeom>
          <a:noFill/>
        </p:spPr>
        <p:txBody>
          <a:bodyPr wrap="square">
            <a:spAutoFit/>
          </a:bodyPr>
          <a:lstStyle/>
          <a:p>
            <a:r>
              <a:rPr lang="ja-JP" altLang="en-US" sz="1200" dirty="0">
                <a:solidFill>
                  <a:srgbClr val="FF0000"/>
                </a:solidFill>
              </a:rPr>
              <a:t>参考：三鷹市「三鷹市コミュニティバス将来的なあり方方針」（令和</a:t>
            </a:r>
            <a:r>
              <a:rPr lang="en-US" altLang="ja-JP" sz="1200" dirty="0">
                <a:solidFill>
                  <a:srgbClr val="FF0000"/>
                </a:solidFill>
              </a:rPr>
              <a:t>3</a:t>
            </a:r>
            <a:r>
              <a:rPr lang="ja-JP" altLang="en-US" sz="1200" dirty="0">
                <a:solidFill>
                  <a:srgbClr val="FF0000"/>
                </a:solidFill>
              </a:rPr>
              <a:t>年</a:t>
            </a:r>
            <a:r>
              <a:rPr lang="en-US" altLang="ja-JP" sz="1200" dirty="0">
                <a:solidFill>
                  <a:srgbClr val="FF0000"/>
                </a:solidFill>
              </a:rPr>
              <a:t>8</a:t>
            </a:r>
            <a:r>
              <a:rPr lang="ja-JP" altLang="en-US" sz="1200" dirty="0">
                <a:solidFill>
                  <a:srgbClr val="FF0000"/>
                </a:solidFill>
              </a:rPr>
              <a:t>月）</a:t>
            </a:r>
          </a:p>
        </p:txBody>
      </p:sp>
      <p:sp>
        <p:nvSpPr>
          <p:cNvPr id="3" name="スライド番号プレースホルダー 2">
            <a:extLst>
              <a:ext uri="{FF2B5EF4-FFF2-40B4-BE49-F238E27FC236}">
                <a16:creationId xmlns:a16="http://schemas.microsoft.com/office/drawing/2014/main" id="{E2D98AE6-C9D1-621A-F104-4AEF6933FE23}"/>
              </a:ext>
            </a:extLst>
          </p:cNvPr>
          <p:cNvSpPr>
            <a:spLocks noGrp="1"/>
          </p:cNvSpPr>
          <p:nvPr>
            <p:ph type="sldNum" sz="quarter" idx="12"/>
          </p:nvPr>
        </p:nvSpPr>
        <p:spPr/>
        <p:txBody>
          <a:bodyPr/>
          <a:lstStyle/>
          <a:p>
            <a:fld id="{B36E19A5-F971-419D-8D44-7023A648893E}" type="slidenum">
              <a:rPr kumimoji="1" lang="ja-JP" altLang="en-US" smtClean="0"/>
              <a:t>10</a:t>
            </a:fld>
            <a:endParaRPr kumimoji="1" lang="ja-JP" altLang="en-US"/>
          </a:p>
        </p:txBody>
      </p:sp>
      <p:pic>
        <p:nvPicPr>
          <p:cNvPr id="7" name="Picture 2" descr="画像：三鷹市の特産品であるキウイフルーツをモチーフにしたラッピングが施されたみたかシティバス">
            <a:extLst>
              <a:ext uri="{FF2B5EF4-FFF2-40B4-BE49-F238E27FC236}">
                <a16:creationId xmlns:a16="http://schemas.microsoft.com/office/drawing/2014/main" id="{5039BD73-86E2-85A7-A281-CB392A267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638" y="2017060"/>
            <a:ext cx="2922494" cy="21918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797CE3AD-342C-B24E-897A-6F1784D79610}"/>
              </a:ext>
            </a:extLst>
          </p:cNvPr>
          <p:cNvSpPr txBox="1"/>
          <p:nvPr/>
        </p:nvSpPr>
        <p:spPr>
          <a:xfrm>
            <a:off x="8431306" y="4340378"/>
            <a:ext cx="3173974" cy="507831"/>
          </a:xfrm>
          <a:prstGeom prst="rect">
            <a:avLst/>
          </a:prstGeom>
          <a:noFill/>
        </p:spPr>
        <p:txBody>
          <a:bodyPr wrap="square">
            <a:spAutoFit/>
          </a:bodyPr>
          <a:lstStyle/>
          <a:p>
            <a:r>
              <a:rPr lang="ja-JP" altLang="en-US" sz="900" dirty="0">
                <a:solidFill>
                  <a:srgbClr val="FF0000"/>
                </a:solidFill>
                <a:latin typeface="メイリオ" panose="020B0604030504040204" pitchFamily="50" charset="-128"/>
                <a:ea typeface="メイリオ" panose="020B0604030504040204" pitchFamily="50" charset="-128"/>
              </a:rPr>
              <a:t>（写真出典：三鷹市ウェブページ「みたかシティバス」（</a:t>
            </a:r>
            <a:r>
              <a:rPr lang="en-US" altLang="ja-JP" sz="900" dirty="0">
                <a:solidFill>
                  <a:srgbClr val="FF0000"/>
                </a:solidFill>
                <a:latin typeface="メイリオ" panose="020B0604030504040204" pitchFamily="50" charset="-128"/>
                <a:ea typeface="メイリオ" panose="020B0604030504040204" pitchFamily="50" charset="-128"/>
                <a:hlinkClick r:id="rId3"/>
              </a:rPr>
              <a:t>https://www.city.mitaka.lg.jp/c_service/000/000756.html</a:t>
            </a:r>
            <a:endParaRPr lang="en-US" altLang="ja-JP" sz="9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99CE0A7-028C-09F4-1714-772C1F1E7928}"/>
              </a:ext>
            </a:extLst>
          </p:cNvPr>
          <p:cNvSpPr txBox="1"/>
          <p:nvPr/>
        </p:nvSpPr>
        <p:spPr>
          <a:xfrm>
            <a:off x="493284" y="5256439"/>
            <a:ext cx="850526" cy="830997"/>
          </a:xfrm>
          <a:prstGeom prst="rect">
            <a:avLst/>
          </a:prstGeom>
          <a:noFill/>
        </p:spPr>
        <p:txBody>
          <a:bodyPr wrap="square">
            <a:spAutoFit/>
          </a:bodyPr>
          <a:lstStyle/>
          <a:p>
            <a:r>
              <a:rPr lang="ja-JP" altLang="en-US" sz="4800" dirty="0"/>
              <a:t>☑</a:t>
            </a:r>
          </a:p>
        </p:txBody>
      </p:sp>
      <p:sp>
        <p:nvSpPr>
          <p:cNvPr id="5" name="テキスト ボックス 4">
            <a:extLst>
              <a:ext uri="{FF2B5EF4-FFF2-40B4-BE49-F238E27FC236}">
                <a16:creationId xmlns:a16="http://schemas.microsoft.com/office/drawing/2014/main" id="{DE644F2A-DFCB-E51B-EB0B-CE659DCA600F}"/>
              </a:ext>
            </a:extLst>
          </p:cNvPr>
          <p:cNvSpPr txBox="1"/>
          <p:nvPr/>
        </p:nvSpPr>
        <p:spPr>
          <a:xfrm>
            <a:off x="11170024" y="1535838"/>
            <a:ext cx="850526" cy="830997"/>
          </a:xfrm>
          <a:prstGeom prst="rect">
            <a:avLst/>
          </a:prstGeom>
          <a:noFill/>
        </p:spPr>
        <p:txBody>
          <a:bodyPr wrap="square">
            <a:spAutoFit/>
          </a:bodyPr>
          <a:lstStyle/>
          <a:p>
            <a:r>
              <a:rPr lang="ja-JP" altLang="en-US" sz="4800" dirty="0"/>
              <a:t>☑</a:t>
            </a:r>
          </a:p>
        </p:txBody>
      </p:sp>
      <p:sp>
        <p:nvSpPr>
          <p:cNvPr id="6" name="テキスト ボックス 5">
            <a:extLst>
              <a:ext uri="{FF2B5EF4-FFF2-40B4-BE49-F238E27FC236}">
                <a16:creationId xmlns:a16="http://schemas.microsoft.com/office/drawing/2014/main" id="{B67EEDC0-E2CD-EA65-B91B-CEBA7EA19375}"/>
              </a:ext>
            </a:extLst>
          </p:cNvPr>
          <p:cNvSpPr txBox="1"/>
          <p:nvPr/>
        </p:nvSpPr>
        <p:spPr>
          <a:xfrm>
            <a:off x="493284" y="1601561"/>
            <a:ext cx="850526" cy="830997"/>
          </a:xfrm>
          <a:prstGeom prst="rect">
            <a:avLst/>
          </a:prstGeom>
          <a:noFill/>
        </p:spPr>
        <p:txBody>
          <a:bodyPr wrap="square">
            <a:spAutoFit/>
          </a:bodyPr>
          <a:lstStyle/>
          <a:p>
            <a:r>
              <a:rPr lang="ja-JP" altLang="en-US" sz="4800" dirty="0"/>
              <a:t>☑</a:t>
            </a:r>
          </a:p>
        </p:txBody>
      </p:sp>
      <p:sp>
        <p:nvSpPr>
          <p:cNvPr id="11" name="テキスト ボックス 10">
            <a:extLst>
              <a:ext uri="{FF2B5EF4-FFF2-40B4-BE49-F238E27FC236}">
                <a16:creationId xmlns:a16="http://schemas.microsoft.com/office/drawing/2014/main" id="{5948A007-A5BF-05AE-EF5E-87F73112B43F}"/>
              </a:ext>
            </a:extLst>
          </p:cNvPr>
          <p:cNvSpPr txBox="1"/>
          <p:nvPr/>
        </p:nvSpPr>
        <p:spPr>
          <a:xfrm>
            <a:off x="11212483" y="4178794"/>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30927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4000" dirty="0"/>
              <a:t>○○市におけるコミュニティバスの現状を知ろう！</a:t>
            </a:r>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8" y="1770141"/>
            <a:ext cx="5526741" cy="3770047"/>
          </a:xfrm>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ja-JP" altLang="en-US" dirty="0">
                <a:solidFill>
                  <a:srgbClr val="FF0000"/>
                </a:solidFill>
              </a:rPr>
              <a:t>■コミュニティバスの目的は何だろうか？</a:t>
            </a:r>
            <a:endParaRPr lang="en-US" altLang="ja-JP" dirty="0">
              <a:solidFill>
                <a:srgbClr val="FF0000"/>
              </a:solidFill>
            </a:endParaRPr>
          </a:p>
          <a:p>
            <a:pPr>
              <a:lnSpc>
                <a:spcPct val="120000"/>
              </a:lnSpc>
              <a:spcBef>
                <a:spcPts val="0"/>
              </a:spcBef>
              <a:spcAft>
                <a:spcPts val="0"/>
              </a:spcAft>
            </a:pPr>
            <a:r>
              <a:rPr lang="ja-JP" altLang="en-US" dirty="0">
                <a:solidFill>
                  <a:srgbClr val="FF0000"/>
                </a:solidFill>
              </a:rPr>
              <a:t>　</a:t>
            </a:r>
            <a:endParaRPr lang="en-US" altLang="ja-JP" sz="1800" dirty="0">
              <a:solidFill>
                <a:srgbClr val="FF0000"/>
              </a:solidFill>
            </a:endParaRP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1378324" y="5540188"/>
            <a:ext cx="6898340" cy="276999"/>
          </a:xfrm>
          <a:prstGeom prst="rect">
            <a:avLst/>
          </a:prstGeom>
          <a:noFill/>
        </p:spPr>
        <p:txBody>
          <a:bodyPr wrap="square">
            <a:spAutoFit/>
          </a:bodyPr>
          <a:lstStyle/>
          <a:p>
            <a:r>
              <a:rPr lang="ja-JP" altLang="en-US" sz="1200" dirty="0">
                <a:solidFill>
                  <a:srgbClr val="FF0000"/>
                </a:solidFill>
              </a:rPr>
              <a:t>参考：三鷹市「三鷹市コミュニティバス将来的なあり方方針」（令和</a:t>
            </a:r>
            <a:r>
              <a:rPr lang="en-US" altLang="ja-JP" sz="1200" dirty="0">
                <a:solidFill>
                  <a:srgbClr val="FF0000"/>
                </a:solidFill>
              </a:rPr>
              <a:t>3</a:t>
            </a:r>
            <a:r>
              <a:rPr lang="ja-JP" altLang="en-US" sz="1200" dirty="0">
                <a:solidFill>
                  <a:srgbClr val="FF0000"/>
                </a:solidFill>
              </a:rPr>
              <a:t>年</a:t>
            </a:r>
            <a:r>
              <a:rPr lang="en-US" altLang="ja-JP" sz="1200" dirty="0">
                <a:solidFill>
                  <a:srgbClr val="FF0000"/>
                </a:solidFill>
              </a:rPr>
              <a:t>8</a:t>
            </a:r>
            <a:r>
              <a:rPr lang="ja-JP" altLang="en-US" sz="1200" dirty="0">
                <a:solidFill>
                  <a:srgbClr val="FF0000"/>
                </a:solidFill>
              </a:rPr>
              <a:t>月）</a:t>
            </a:r>
          </a:p>
        </p:txBody>
      </p:sp>
      <p:sp>
        <p:nvSpPr>
          <p:cNvPr id="3" name="スライド番号プレースホルダー 2">
            <a:extLst>
              <a:ext uri="{FF2B5EF4-FFF2-40B4-BE49-F238E27FC236}">
                <a16:creationId xmlns:a16="http://schemas.microsoft.com/office/drawing/2014/main" id="{E2D98AE6-C9D1-621A-F104-4AEF6933FE23}"/>
              </a:ext>
            </a:extLst>
          </p:cNvPr>
          <p:cNvSpPr>
            <a:spLocks noGrp="1"/>
          </p:cNvSpPr>
          <p:nvPr>
            <p:ph type="sldNum" sz="quarter" idx="12"/>
          </p:nvPr>
        </p:nvSpPr>
        <p:spPr>
          <a:xfrm>
            <a:off x="9900458" y="6473232"/>
            <a:ext cx="1312025" cy="365125"/>
          </a:xfrm>
        </p:spPr>
        <p:txBody>
          <a:bodyPr/>
          <a:lstStyle/>
          <a:p>
            <a:fld id="{B36E19A5-F971-419D-8D44-7023A648893E}" type="slidenum">
              <a:rPr kumimoji="1" lang="ja-JP" altLang="en-US" sz="1600" smtClean="0"/>
              <a:t>11</a:t>
            </a:fld>
            <a:endParaRPr kumimoji="1" lang="ja-JP" altLang="en-US" sz="1600"/>
          </a:p>
        </p:txBody>
      </p:sp>
      <p:sp>
        <p:nvSpPr>
          <p:cNvPr id="5" name="テキスト ボックス 4">
            <a:extLst>
              <a:ext uri="{FF2B5EF4-FFF2-40B4-BE49-F238E27FC236}">
                <a16:creationId xmlns:a16="http://schemas.microsoft.com/office/drawing/2014/main" id="{5D71A58A-E764-2589-FEC8-604706952D11}"/>
              </a:ext>
            </a:extLst>
          </p:cNvPr>
          <p:cNvSpPr txBox="1"/>
          <p:nvPr/>
        </p:nvSpPr>
        <p:spPr>
          <a:xfrm>
            <a:off x="1378324" y="2274838"/>
            <a:ext cx="5291417"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dirty="0">
                <a:solidFill>
                  <a:srgbClr val="FF0000"/>
                </a:solidFill>
              </a:rPr>
              <a:t>【</a:t>
            </a:r>
            <a:r>
              <a:rPr lang="ja-JP" altLang="en-US" dirty="0">
                <a:solidFill>
                  <a:srgbClr val="FF0000"/>
                </a:solidFill>
              </a:rPr>
              <a:t>資料を読もう！</a:t>
            </a:r>
            <a:r>
              <a:rPr lang="en-US" altLang="ja-JP" dirty="0">
                <a:solidFill>
                  <a:srgbClr val="FF0000"/>
                </a:solidFill>
              </a:rPr>
              <a:t>】</a:t>
            </a:r>
          </a:p>
          <a:p>
            <a:r>
              <a:rPr lang="ja-JP" altLang="en-US" dirty="0">
                <a:solidFill>
                  <a:srgbClr val="FF0000"/>
                </a:solidFill>
              </a:rPr>
              <a:t>（三鷹市のコミュニティバスの特徴）</a:t>
            </a:r>
            <a:endParaRPr lang="en-US" altLang="ja-JP" dirty="0">
              <a:solidFill>
                <a:srgbClr val="FF0000"/>
              </a:solidFill>
            </a:endParaRPr>
          </a:p>
          <a:p>
            <a:r>
              <a:rPr lang="ja-JP" altLang="en-US" dirty="0">
                <a:solidFill>
                  <a:srgbClr val="FF0000"/>
                </a:solidFill>
              </a:rPr>
              <a:t>・路線バスのバス停まで、</a:t>
            </a:r>
            <a:r>
              <a:rPr lang="en-US" altLang="ja-JP" dirty="0">
                <a:solidFill>
                  <a:srgbClr val="FF0000"/>
                </a:solidFill>
              </a:rPr>
              <a:t>300m</a:t>
            </a:r>
            <a:r>
              <a:rPr lang="ja-JP" altLang="en-US" dirty="0">
                <a:solidFill>
                  <a:srgbClr val="FF0000"/>
                </a:solidFill>
              </a:rPr>
              <a:t>以上離れている地域や、路線バスの運行本数が地域の交通空白・不便性に対応　（右地図の赤枠・青枠の箇所）</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とくに</a:t>
            </a:r>
            <a:endParaRPr lang="en-US" altLang="ja-JP" dirty="0">
              <a:solidFill>
                <a:srgbClr val="FF0000"/>
              </a:solidFill>
            </a:endParaRPr>
          </a:p>
          <a:p>
            <a:r>
              <a:rPr lang="ja-JP" altLang="en-US" dirty="0">
                <a:solidFill>
                  <a:srgbClr val="FF0000"/>
                </a:solidFill>
              </a:rPr>
              <a:t>・鉄道駅周辺で人口密度が高いにもかかわらず道路状況等からバス交通が不便になっている地域</a:t>
            </a:r>
            <a:endParaRPr lang="en-US" altLang="ja-JP" dirty="0">
              <a:solidFill>
                <a:srgbClr val="FF0000"/>
              </a:solidFill>
            </a:endParaRPr>
          </a:p>
          <a:p>
            <a:r>
              <a:rPr lang="ja-JP" altLang="en-US" dirty="0">
                <a:solidFill>
                  <a:srgbClr val="FF0000"/>
                </a:solidFill>
              </a:rPr>
              <a:t>・鉄道駅から離れた、人口密度が低くバス路線網が限定的である地域</a:t>
            </a:r>
          </a:p>
        </p:txBody>
      </p:sp>
      <p:pic>
        <p:nvPicPr>
          <p:cNvPr id="7" name="図 6">
            <a:extLst>
              <a:ext uri="{FF2B5EF4-FFF2-40B4-BE49-F238E27FC236}">
                <a16:creationId xmlns:a16="http://schemas.microsoft.com/office/drawing/2014/main" id="{C1C59493-E897-F1D8-3105-B5C73822EF1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38311" y="2297338"/>
            <a:ext cx="4739367" cy="3307395"/>
          </a:xfrm>
          <a:prstGeom prst="rect">
            <a:avLst/>
          </a:prstGeom>
        </p:spPr>
      </p:pic>
      <p:sp>
        <p:nvSpPr>
          <p:cNvPr id="4" name="テキスト ボックス 3">
            <a:extLst>
              <a:ext uri="{FF2B5EF4-FFF2-40B4-BE49-F238E27FC236}">
                <a16:creationId xmlns:a16="http://schemas.microsoft.com/office/drawing/2014/main" id="{384761CE-962E-4284-F31A-197030974B36}"/>
              </a:ext>
            </a:extLst>
          </p:cNvPr>
          <p:cNvSpPr txBox="1"/>
          <p:nvPr/>
        </p:nvSpPr>
        <p:spPr>
          <a:xfrm>
            <a:off x="630444" y="5232457"/>
            <a:ext cx="850526" cy="830997"/>
          </a:xfrm>
          <a:prstGeom prst="rect">
            <a:avLst/>
          </a:prstGeom>
          <a:noFill/>
        </p:spPr>
        <p:txBody>
          <a:bodyPr wrap="square">
            <a:spAutoFit/>
          </a:bodyPr>
          <a:lstStyle/>
          <a:p>
            <a:r>
              <a:rPr lang="ja-JP" altLang="en-US" sz="4800" dirty="0"/>
              <a:t>☑</a:t>
            </a:r>
          </a:p>
        </p:txBody>
      </p:sp>
      <p:sp>
        <p:nvSpPr>
          <p:cNvPr id="6" name="テキスト ボックス 5">
            <a:extLst>
              <a:ext uri="{FF2B5EF4-FFF2-40B4-BE49-F238E27FC236}">
                <a16:creationId xmlns:a16="http://schemas.microsoft.com/office/drawing/2014/main" id="{B91E62CC-D650-E519-ADE5-C1F8CCA363D6}"/>
              </a:ext>
            </a:extLst>
          </p:cNvPr>
          <p:cNvSpPr txBox="1"/>
          <p:nvPr/>
        </p:nvSpPr>
        <p:spPr>
          <a:xfrm>
            <a:off x="11252415" y="1859339"/>
            <a:ext cx="850526" cy="830997"/>
          </a:xfrm>
          <a:prstGeom prst="rect">
            <a:avLst/>
          </a:prstGeom>
          <a:noFill/>
        </p:spPr>
        <p:txBody>
          <a:bodyPr wrap="square">
            <a:spAutoFit/>
          </a:bodyPr>
          <a:lstStyle/>
          <a:p>
            <a:r>
              <a:rPr lang="ja-JP" altLang="en-US" sz="4800" dirty="0"/>
              <a:t>☑</a:t>
            </a:r>
          </a:p>
        </p:txBody>
      </p:sp>
      <p:sp>
        <p:nvSpPr>
          <p:cNvPr id="10" name="テキスト ボックス 9">
            <a:extLst>
              <a:ext uri="{FF2B5EF4-FFF2-40B4-BE49-F238E27FC236}">
                <a16:creationId xmlns:a16="http://schemas.microsoft.com/office/drawing/2014/main" id="{C590E3A8-047D-1D72-6682-B0B9A922F5EA}"/>
              </a:ext>
            </a:extLst>
          </p:cNvPr>
          <p:cNvSpPr txBox="1"/>
          <p:nvPr/>
        </p:nvSpPr>
        <p:spPr>
          <a:xfrm>
            <a:off x="630444" y="1657826"/>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115111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4000" dirty="0"/>
              <a:t>○○市におけるコミュニティバスの現状を知ろう！</a:t>
            </a:r>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8" y="1770141"/>
            <a:ext cx="5499847" cy="3917965"/>
          </a:xfrm>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ja-JP" altLang="en-US" dirty="0">
                <a:solidFill>
                  <a:srgbClr val="FF0000"/>
                </a:solidFill>
              </a:rPr>
              <a:t>■コミュニティバスの運行概要と利用状況</a:t>
            </a:r>
            <a:endParaRPr lang="en-US" altLang="ja-JP" dirty="0">
              <a:solidFill>
                <a:srgbClr val="FF0000"/>
              </a:solidFill>
            </a:endParaRPr>
          </a:p>
          <a:p>
            <a:pPr>
              <a:lnSpc>
                <a:spcPct val="120000"/>
              </a:lnSpc>
              <a:spcBef>
                <a:spcPts val="0"/>
              </a:spcBef>
              <a:spcAft>
                <a:spcPts val="0"/>
              </a:spcAft>
            </a:pPr>
            <a:r>
              <a:rPr lang="ja-JP" altLang="en-US" dirty="0">
                <a:solidFill>
                  <a:srgbClr val="FF0000"/>
                </a:solidFill>
              </a:rPr>
              <a:t>　</a:t>
            </a:r>
            <a:endParaRPr lang="en-US" altLang="ja-JP" sz="1800" dirty="0">
              <a:solidFill>
                <a:srgbClr val="FF0000"/>
              </a:solidFill>
            </a:endParaRP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5647765" y="5757386"/>
            <a:ext cx="6091516" cy="430887"/>
          </a:xfrm>
          <a:prstGeom prst="rect">
            <a:avLst/>
          </a:prstGeom>
          <a:noFill/>
        </p:spPr>
        <p:txBody>
          <a:bodyPr wrap="square">
            <a:spAutoFit/>
          </a:bodyPr>
          <a:lstStyle/>
          <a:p>
            <a:r>
              <a:rPr lang="ja-JP" altLang="en-US" sz="1050" dirty="0">
                <a:solidFill>
                  <a:srgbClr val="FF0000"/>
                </a:solidFill>
              </a:rPr>
              <a:t>参考：三鷹市「第</a:t>
            </a:r>
            <a:r>
              <a:rPr lang="en-US" altLang="ja-JP" sz="1050" dirty="0">
                <a:solidFill>
                  <a:srgbClr val="FF0000"/>
                </a:solidFill>
              </a:rPr>
              <a:t>1</a:t>
            </a:r>
            <a:r>
              <a:rPr lang="ja-JP" altLang="en-US" sz="1050" dirty="0">
                <a:solidFill>
                  <a:srgbClr val="FF0000"/>
                </a:solidFill>
              </a:rPr>
              <a:t>回三鷹市コミュニティバス将来的なあり方検討専門部会資料」（令和</a:t>
            </a:r>
            <a:r>
              <a:rPr lang="en-US" altLang="ja-JP" sz="1050" dirty="0">
                <a:solidFill>
                  <a:srgbClr val="FF0000"/>
                </a:solidFill>
              </a:rPr>
              <a:t>3</a:t>
            </a:r>
            <a:r>
              <a:rPr lang="ja-JP" altLang="en-US" sz="1050" dirty="0">
                <a:solidFill>
                  <a:srgbClr val="FF0000"/>
                </a:solidFill>
              </a:rPr>
              <a:t>年</a:t>
            </a:r>
            <a:r>
              <a:rPr lang="en-US" altLang="ja-JP" sz="1050" dirty="0">
                <a:solidFill>
                  <a:srgbClr val="FF0000"/>
                </a:solidFill>
              </a:rPr>
              <a:t>1</a:t>
            </a:r>
            <a:r>
              <a:rPr lang="ja-JP" altLang="en-US" sz="1050" dirty="0">
                <a:solidFill>
                  <a:srgbClr val="FF0000"/>
                </a:solidFill>
              </a:rPr>
              <a:t>月</a:t>
            </a:r>
            <a:r>
              <a:rPr lang="en-US" altLang="ja-JP" sz="1050" dirty="0">
                <a:solidFill>
                  <a:srgbClr val="FF0000"/>
                </a:solidFill>
              </a:rPr>
              <a:t>19</a:t>
            </a:r>
            <a:r>
              <a:rPr lang="ja-JP" altLang="en-US" sz="1050" dirty="0">
                <a:solidFill>
                  <a:srgbClr val="FF0000"/>
                </a:solidFill>
              </a:rPr>
              <a:t>日） </a:t>
            </a:r>
            <a:endParaRPr lang="en-US" altLang="ja-JP" sz="1050" dirty="0">
              <a:solidFill>
                <a:srgbClr val="FF0000"/>
              </a:solidFill>
            </a:endParaRPr>
          </a:p>
          <a:p>
            <a:r>
              <a:rPr lang="ja-JP" altLang="en-US" sz="1050" dirty="0">
                <a:solidFill>
                  <a:srgbClr val="FF0000"/>
                </a:solidFill>
              </a:rPr>
              <a:t>出典：「三鷹市コミュニティバス将来的なあり方方針」（令和</a:t>
            </a:r>
            <a:r>
              <a:rPr lang="en-US" altLang="ja-JP" sz="1050" dirty="0">
                <a:solidFill>
                  <a:srgbClr val="FF0000"/>
                </a:solidFill>
              </a:rPr>
              <a:t>3</a:t>
            </a:r>
            <a:r>
              <a:rPr lang="ja-JP" altLang="en-US" sz="1050" dirty="0">
                <a:solidFill>
                  <a:srgbClr val="FF0000"/>
                </a:solidFill>
              </a:rPr>
              <a:t>年</a:t>
            </a:r>
            <a:r>
              <a:rPr lang="en-US" altLang="ja-JP" sz="1050" dirty="0">
                <a:solidFill>
                  <a:srgbClr val="FF0000"/>
                </a:solidFill>
              </a:rPr>
              <a:t>8</a:t>
            </a:r>
            <a:r>
              <a:rPr lang="ja-JP" altLang="en-US" sz="1050" dirty="0">
                <a:solidFill>
                  <a:srgbClr val="FF0000"/>
                </a:solidFill>
              </a:rPr>
              <a:t>月）　</a:t>
            </a:r>
          </a:p>
        </p:txBody>
      </p:sp>
      <p:sp>
        <p:nvSpPr>
          <p:cNvPr id="3" name="スライド番号プレースホルダー 2">
            <a:extLst>
              <a:ext uri="{FF2B5EF4-FFF2-40B4-BE49-F238E27FC236}">
                <a16:creationId xmlns:a16="http://schemas.microsoft.com/office/drawing/2014/main" id="{E2D98AE6-C9D1-621A-F104-4AEF6933FE23}"/>
              </a:ext>
            </a:extLst>
          </p:cNvPr>
          <p:cNvSpPr>
            <a:spLocks noGrp="1"/>
          </p:cNvSpPr>
          <p:nvPr>
            <p:ph type="sldNum" sz="quarter" idx="12"/>
          </p:nvPr>
        </p:nvSpPr>
        <p:spPr/>
        <p:txBody>
          <a:bodyPr/>
          <a:lstStyle/>
          <a:p>
            <a:fld id="{B36E19A5-F971-419D-8D44-7023A648893E}" type="slidenum">
              <a:rPr kumimoji="1" lang="ja-JP" altLang="en-US" smtClean="0"/>
              <a:t>12</a:t>
            </a:fld>
            <a:endParaRPr kumimoji="1" lang="ja-JP" altLang="en-US"/>
          </a:p>
        </p:txBody>
      </p:sp>
      <p:pic>
        <p:nvPicPr>
          <p:cNvPr id="11" name="図 10">
            <a:extLst>
              <a:ext uri="{FF2B5EF4-FFF2-40B4-BE49-F238E27FC236}">
                <a16:creationId xmlns:a16="http://schemas.microsoft.com/office/drawing/2014/main" id="{E07E5111-C557-FFD2-EAB5-1ACCCF1BCF6A}"/>
              </a:ext>
            </a:extLst>
          </p:cNvPr>
          <p:cNvPicPr>
            <a:picLocks noChangeAspect="1"/>
          </p:cNvPicPr>
          <p:nvPr/>
        </p:nvPicPr>
        <p:blipFill rotWithShape="1">
          <a:blip r:embed="rId2"/>
          <a:srcRect l="22978" t="14501" r="23953" b="8857"/>
          <a:stretch/>
        </p:blipFill>
        <p:spPr>
          <a:xfrm>
            <a:off x="6962215" y="1872499"/>
            <a:ext cx="4471473" cy="3630706"/>
          </a:xfrm>
          <a:prstGeom prst="rect">
            <a:avLst/>
          </a:prstGeom>
        </p:spPr>
      </p:pic>
      <p:graphicFrame>
        <p:nvGraphicFramePr>
          <p:cNvPr id="12" name="表 11">
            <a:extLst>
              <a:ext uri="{FF2B5EF4-FFF2-40B4-BE49-F238E27FC236}">
                <a16:creationId xmlns:a16="http://schemas.microsoft.com/office/drawing/2014/main" id="{4A11C1DA-3071-4095-B23D-4E8578B90888}"/>
              </a:ext>
            </a:extLst>
          </p:cNvPr>
          <p:cNvGraphicFramePr>
            <a:graphicFrameLocks noGrp="1"/>
          </p:cNvGraphicFramePr>
          <p:nvPr>
            <p:extLst>
              <p:ext uri="{D42A27DB-BD31-4B8C-83A1-F6EECF244321}">
                <p14:modId xmlns:p14="http://schemas.microsoft.com/office/powerpoint/2010/main" val="2962812029"/>
              </p:ext>
            </p:extLst>
          </p:nvPr>
        </p:nvGraphicFramePr>
        <p:xfrm>
          <a:off x="1462368" y="2168615"/>
          <a:ext cx="5156946" cy="3443745"/>
        </p:xfrm>
        <a:graphic>
          <a:graphicData uri="http://schemas.openxmlformats.org/drawingml/2006/table">
            <a:tbl>
              <a:tblPr/>
              <a:tblGrid>
                <a:gridCol w="1028701">
                  <a:extLst>
                    <a:ext uri="{9D8B030D-6E8A-4147-A177-3AD203B41FA5}">
                      <a16:colId xmlns:a16="http://schemas.microsoft.com/office/drawing/2014/main" val="3253678047"/>
                    </a:ext>
                  </a:extLst>
                </a:gridCol>
                <a:gridCol w="1815352">
                  <a:extLst>
                    <a:ext uri="{9D8B030D-6E8A-4147-A177-3AD203B41FA5}">
                      <a16:colId xmlns:a16="http://schemas.microsoft.com/office/drawing/2014/main" val="2943978257"/>
                    </a:ext>
                  </a:extLst>
                </a:gridCol>
                <a:gridCol w="484095">
                  <a:extLst>
                    <a:ext uri="{9D8B030D-6E8A-4147-A177-3AD203B41FA5}">
                      <a16:colId xmlns:a16="http://schemas.microsoft.com/office/drawing/2014/main" val="1625317819"/>
                    </a:ext>
                  </a:extLst>
                </a:gridCol>
                <a:gridCol w="470647">
                  <a:extLst>
                    <a:ext uri="{9D8B030D-6E8A-4147-A177-3AD203B41FA5}">
                      <a16:colId xmlns:a16="http://schemas.microsoft.com/office/drawing/2014/main" val="27636220"/>
                    </a:ext>
                  </a:extLst>
                </a:gridCol>
                <a:gridCol w="672353">
                  <a:extLst>
                    <a:ext uri="{9D8B030D-6E8A-4147-A177-3AD203B41FA5}">
                      <a16:colId xmlns:a16="http://schemas.microsoft.com/office/drawing/2014/main" val="2386450804"/>
                    </a:ext>
                  </a:extLst>
                </a:gridCol>
                <a:gridCol w="685798">
                  <a:extLst>
                    <a:ext uri="{9D8B030D-6E8A-4147-A177-3AD203B41FA5}">
                      <a16:colId xmlns:a16="http://schemas.microsoft.com/office/drawing/2014/main" val="2832949937"/>
                    </a:ext>
                  </a:extLst>
                </a:gridCol>
              </a:tblGrid>
              <a:tr h="115778">
                <a:tc rowSpan="2">
                  <a:txBody>
                    <a:bodyPr/>
                    <a:lstStyle/>
                    <a:p>
                      <a:pPr algn="ctr"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ルート</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運行概要</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輸送人員</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174217157"/>
                  </a:ext>
                </a:extLst>
              </a:tr>
              <a:tr h="167646">
                <a:tc vMerge="1">
                  <a:txBody>
                    <a:bodyPr/>
                    <a:lstStyle/>
                    <a:p>
                      <a:endParaRPr kumimoji="1" lang="ja-JP" altLang="en-US"/>
                    </a:p>
                  </a:txBody>
                  <a:tcPr/>
                </a:tc>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起終点・経由地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運行本数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車両台数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年間</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台当たり</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467223"/>
                  </a:ext>
                </a:extLst>
              </a:tr>
              <a:tr h="493676">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北野ルート</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三鷹駅～三鷹中央防災公園・元気創造プラザ～北野</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20</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便</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FF0000"/>
                          </a:solidFill>
                          <a:effectLst/>
                          <a:latin typeface="メイリオ" panose="020B0604030504040204" pitchFamily="50" charset="-128"/>
                          <a:ea typeface="メイリオ" panose="020B0604030504040204" pitchFamily="50" charset="-128"/>
                        </a:rPr>
                        <a:t>1</a:t>
                      </a: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rPr>
                        <a:t>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68,035</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185.9</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505389"/>
                  </a:ext>
                </a:extLst>
              </a:tr>
              <a:tr h="412169">
                <a:tc>
                  <a:txBody>
                    <a:bodyPr/>
                    <a:lstStyle/>
                    <a:p>
                      <a:pPr algn="l" fontAlgn="ct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rPr>
                        <a:t>三鷹台・飛行場ルート</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FF0000"/>
                          </a:solidFill>
                          <a:effectLst/>
                          <a:latin typeface="メイリオ" panose="020B0604030504040204" pitchFamily="50" charset="-128"/>
                          <a:ea typeface="メイリオ" panose="020B0604030504040204" pitchFamily="50" charset="-128"/>
                        </a:rPr>
                        <a:t>三鷹台駅～杏林大学病院～調布飛行場</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34</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便</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2</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116,279</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158.9</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843082"/>
                  </a:ext>
                </a:extLst>
              </a:tr>
              <a:tr h="249153">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明星学園ルート</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FF0000"/>
                          </a:solidFill>
                          <a:effectLst/>
                          <a:latin typeface="メイリオ" panose="020B0604030504040204" pitchFamily="50" charset="-128"/>
                          <a:ea typeface="メイリオ" panose="020B0604030504040204" pitchFamily="50" charset="-128"/>
                        </a:rPr>
                        <a:t>三鷹駅～明星学園前</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49</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便</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161,872</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FF0000"/>
                          </a:solidFill>
                          <a:effectLst/>
                          <a:latin typeface="メイリオ" panose="020B0604030504040204" pitchFamily="50" charset="-128"/>
                          <a:ea typeface="メイリオ" panose="020B0604030504040204" pitchFamily="50" charset="-128"/>
                        </a:rPr>
                        <a:t>442.3</a:t>
                      </a: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568646"/>
                  </a:ext>
                </a:extLst>
              </a:tr>
              <a:tr h="330661">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ジブリ美術館ルート</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三鷹駅～三鷹の森ジブリ美術館</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70</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便</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3</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472,651</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430.5</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330036"/>
                  </a:ext>
                </a:extLst>
              </a:tr>
              <a:tr h="575184">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新川・中原ルート</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rPr>
                        <a:t>三鷹中央防災公園・元気創造プラザ～つつじヶ丘駅北口</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48</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便</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2</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178,315</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243.6</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619379"/>
                  </a:ext>
                </a:extLst>
              </a:tr>
              <a:tr h="412169">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三鷹</a:t>
                      </a: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境循環ルート（ムーバス</a:t>
                      </a: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7</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号路線）</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FF0000"/>
                          </a:solidFill>
                          <a:effectLst/>
                          <a:latin typeface="メイリオ" panose="020B0604030504040204" pitchFamily="50" charset="-128"/>
                          <a:ea typeface="メイリオ" panose="020B0604030504040204" pitchFamily="50" charset="-128"/>
                        </a:rPr>
                        <a:t>三鷹駅～武蔵境駅～三鷹駅</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29</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便</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158,079</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431.9</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864532"/>
                  </a:ext>
                </a:extLst>
              </a:tr>
              <a:tr h="167646">
                <a:tc>
                  <a:txBody>
                    <a:bodyPr/>
                    <a:lstStyle/>
                    <a:p>
                      <a:pPr algn="l" fontAlgn="ct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合計</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FF0000"/>
                          </a:solidFill>
                          <a:effectLst/>
                          <a:latin typeface="メイリオ" panose="020B0604030504040204" pitchFamily="50" charset="-128"/>
                          <a:ea typeface="メイリオ" panose="020B0604030504040204" pitchFamily="50" charset="-128"/>
                        </a:rPr>
                        <a:t>-</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FF0000"/>
                          </a:solidFill>
                          <a:effectLst/>
                          <a:latin typeface="メイリオ" panose="020B0604030504040204" pitchFamily="50" charset="-128"/>
                          <a:ea typeface="メイリオ" panose="020B0604030504040204" pitchFamily="50" charset="-128"/>
                        </a:rPr>
                        <a:t>10</a:t>
                      </a:r>
                      <a:r>
                        <a:rPr lang="ja-JP" altLang="en-US" sz="1050" b="0" i="0" u="none" strike="noStrike">
                          <a:solidFill>
                            <a:srgbClr val="FF0000"/>
                          </a:solidFill>
                          <a:effectLst/>
                          <a:latin typeface="メイリオ" panose="020B0604030504040204" pitchFamily="50" charset="-128"/>
                          <a:ea typeface="メイリオ" panose="020B0604030504040204" pitchFamily="50" charset="-128"/>
                        </a:rPr>
                        <a:t>台</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FF0000"/>
                          </a:solidFill>
                          <a:effectLst/>
                          <a:latin typeface="メイリオ" panose="020B0604030504040204" pitchFamily="50" charset="-128"/>
                          <a:ea typeface="メイリオ" panose="020B0604030504040204" pitchFamily="50" charset="-128"/>
                        </a:rPr>
                        <a:t>1,155,231</a:t>
                      </a: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FF0000"/>
                          </a:solidFill>
                          <a:effectLst/>
                          <a:latin typeface="メイリオ" panose="020B0604030504040204" pitchFamily="50" charset="-128"/>
                          <a:ea typeface="メイリオ" panose="020B0604030504040204" pitchFamily="50" charset="-128"/>
                        </a:rPr>
                        <a:t>1,893.1</a:t>
                      </a:r>
                      <a:r>
                        <a:rPr lang="ja-JP" altLang="en-US" sz="1050" b="0" i="0" u="none" strike="noStrike" dirty="0">
                          <a:solidFill>
                            <a:srgbClr val="FF0000"/>
                          </a:solidFill>
                          <a:effectLst/>
                          <a:latin typeface="メイリオ" panose="020B0604030504040204" pitchFamily="50" charset="-128"/>
                          <a:ea typeface="メイリオ" panose="020B0604030504040204" pitchFamily="50" charset="-128"/>
                        </a:rPr>
                        <a:t>人</a:t>
                      </a: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553613"/>
                  </a:ext>
                </a:extLst>
              </a:tr>
            </a:tbl>
          </a:graphicData>
        </a:graphic>
      </p:graphicFrame>
      <p:sp>
        <p:nvSpPr>
          <p:cNvPr id="14" name="テキスト ボックス 13">
            <a:extLst>
              <a:ext uri="{FF2B5EF4-FFF2-40B4-BE49-F238E27FC236}">
                <a16:creationId xmlns:a16="http://schemas.microsoft.com/office/drawing/2014/main" id="{4AD41827-2EA7-F9D9-404E-160820698D1C}"/>
              </a:ext>
            </a:extLst>
          </p:cNvPr>
          <p:cNvSpPr txBox="1"/>
          <p:nvPr/>
        </p:nvSpPr>
        <p:spPr>
          <a:xfrm>
            <a:off x="1334733" y="5705612"/>
            <a:ext cx="3882726"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ja-JP" sz="1700" dirty="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料金</a:t>
            </a:r>
            <a:r>
              <a:rPr lang="en-US" altLang="ja-JP" sz="1700" dirty="0">
                <a:latin typeface="メイリオ" panose="020B0604030504040204" pitchFamily="50" charset="-128"/>
                <a:ea typeface="メイリオ" panose="020B0604030504040204" pitchFamily="50" charset="-128"/>
              </a:rPr>
              <a:t>210</a:t>
            </a:r>
            <a:r>
              <a:rPr lang="ja-JP" altLang="en-US" sz="1700" dirty="0">
                <a:latin typeface="メイリオ" panose="020B0604030504040204" pitchFamily="50" charset="-128"/>
                <a:ea typeface="メイリオ" panose="020B0604030504040204" pitchFamily="50" charset="-128"/>
              </a:rPr>
              <a:t>円で、</a:t>
            </a:r>
            <a:r>
              <a:rPr lang="en-US" altLang="ja-JP" sz="1700" dirty="0">
                <a:latin typeface="メイリオ" panose="020B0604030504040204" pitchFamily="50" charset="-128"/>
                <a:ea typeface="メイリオ" panose="020B0604030504040204" pitchFamily="50" charset="-128"/>
              </a:rPr>
              <a:t>300</a:t>
            </a:r>
            <a:r>
              <a:rPr lang="ja-JP" altLang="en-US" sz="1700" dirty="0">
                <a:latin typeface="メイリオ" panose="020B0604030504040204" pitchFamily="50" charset="-128"/>
                <a:ea typeface="メイリオ" panose="020B0604030504040204" pitchFamily="50" charset="-128"/>
              </a:rPr>
              <a:t>人</a:t>
            </a:r>
            <a:r>
              <a:rPr lang="en-US" altLang="ja-JP" sz="1700" dirty="0">
                <a:latin typeface="メイリオ" panose="020B0604030504040204" pitchFamily="50" charset="-128"/>
                <a:ea typeface="メイリオ" panose="020B0604030504040204" pitchFamily="50" charset="-128"/>
              </a:rPr>
              <a:t>/1</a:t>
            </a:r>
            <a:r>
              <a:rPr lang="ja-JP" altLang="en-US" sz="1700" dirty="0">
                <a:latin typeface="メイリオ" panose="020B0604030504040204" pitchFamily="50" charset="-128"/>
                <a:ea typeface="メイリオ" panose="020B0604030504040204" pitchFamily="50" charset="-128"/>
              </a:rPr>
              <a:t>日（</a:t>
            </a:r>
            <a:r>
              <a:rPr lang="en-US" altLang="ja-JP" sz="1700" dirty="0">
                <a:latin typeface="メイリオ" panose="020B0604030504040204" pitchFamily="50" charset="-128"/>
                <a:ea typeface="メイリオ" panose="020B0604030504040204" pitchFamily="50" charset="-128"/>
              </a:rPr>
              <a:t>1</a:t>
            </a:r>
            <a:r>
              <a:rPr lang="ja-JP" altLang="en-US" sz="1700" dirty="0">
                <a:latin typeface="メイリオ" panose="020B0604030504040204" pitchFamily="50" charset="-128"/>
                <a:ea typeface="メイリオ" panose="020B0604030504040204" pitchFamily="50" charset="-128"/>
              </a:rPr>
              <a:t>台）程度の乗車があると黒字になる。</a:t>
            </a:r>
          </a:p>
        </p:txBody>
      </p:sp>
      <p:sp>
        <p:nvSpPr>
          <p:cNvPr id="4" name="テキスト ボックス 3">
            <a:extLst>
              <a:ext uri="{FF2B5EF4-FFF2-40B4-BE49-F238E27FC236}">
                <a16:creationId xmlns:a16="http://schemas.microsoft.com/office/drawing/2014/main" id="{EEEEA3BF-E915-BCD8-A72C-2E6EBE2F002B}"/>
              </a:ext>
            </a:extLst>
          </p:cNvPr>
          <p:cNvSpPr txBox="1"/>
          <p:nvPr/>
        </p:nvSpPr>
        <p:spPr>
          <a:xfrm>
            <a:off x="714488" y="1676917"/>
            <a:ext cx="850526" cy="830997"/>
          </a:xfrm>
          <a:prstGeom prst="rect">
            <a:avLst/>
          </a:prstGeom>
          <a:noFill/>
        </p:spPr>
        <p:txBody>
          <a:bodyPr wrap="square">
            <a:spAutoFit/>
          </a:bodyPr>
          <a:lstStyle/>
          <a:p>
            <a:r>
              <a:rPr lang="ja-JP" altLang="en-US" sz="4800" dirty="0"/>
              <a:t>☑</a:t>
            </a:r>
          </a:p>
        </p:txBody>
      </p:sp>
      <p:sp>
        <p:nvSpPr>
          <p:cNvPr id="5" name="テキスト ボックス 4">
            <a:extLst>
              <a:ext uri="{FF2B5EF4-FFF2-40B4-BE49-F238E27FC236}">
                <a16:creationId xmlns:a16="http://schemas.microsoft.com/office/drawing/2014/main" id="{89515744-B3E2-4A27-4B81-A71551A78B0A}"/>
              </a:ext>
            </a:extLst>
          </p:cNvPr>
          <p:cNvSpPr txBox="1"/>
          <p:nvPr/>
        </p:nvSpPr>
        <p:spPr>
          <a:xfrm>
            <a:off x="11086092" y="1753116"/>
            <a:ext cx="850526" cy="830997"/>
          </a:xfrm>
          <a:prstGeom prst="rect">
            <a:avLst/>
          </a:prstGeom>
          <a:noFill/>
        </p:spPr>
        <p:txBody>
          <a:bodyPr wrap="square">
            <a:spAutoFit/>
          </a:bodyPr>
          <a:lstStyle/>
          <a:p>
            <a:r>
              <a:rPr lang="ja-JP" altLang="en-US" sz="4800" dirty="0"/>
              <a:t>☑</a:t>
            </a:r>
          </a:p>
        </p:txBody>
      </p:sp>
      <p:sp>
        <p:nvSpPr>
          <p:cNvPr id="6" name="テキスト ボックス 5">
            <a:extLst>
              <a:ext uri="{FF2B5EF4-FFF2-40B4-BE49-F238E27FC236}">
                <a16:creationId xmlns:a16="http://schemas.microsoft.com/office/drawing/2014/main" id="{1D979878-B4BF-8459-C722-0A2FB7E69332}"/>
              </a:ext>
            </a:extLst>
          </p:cNvPr>
          <p:cNvSpPr txBox="1"/>
          <p:nvPr/>
        </p:nvSpPr>
        <p:spPr>
          <a:xfrm>
            <a:off x="714488" y="5557330"/>
            <a:ext cx="850526" cy="830997"/>
          </a:xfrm>
          <a:prstGeom prst="rect">
            <a:avLst/>
          </a:prstGeom>
          <a:noFill/>
        </p:spPr>
        <p:txBody>
          <a:bodyPr wrap="square">
            <a:spAutoFit/>
          </a:bodyPr>
          <a:lstStyle/>
          <a:p>
            <a:r>
              <a:rPr lang="ja-JP" altLang="en-US" sz="4800" dirty="0"/>
              <a:t>☑</a:t>
            </a:r>
          </a:p>
        </p:txBody>
      </p:sp>
      <p:sp>
        <p:nvSpPr>
          <p:cNvPr id="7" name="テキスト ボックス 6">
            <a:extLst>
              <a:ext uri="{FF2B5EF4-FFF2-40B4-BE49-F238E27FC236}">
                <a16:creationId xmlns:a16="http://schemas.microsoft.com/office/drawing/2014/main" id="{ACA4737A-2934-A4A4-CCB0-34483F461B05}"/>
              </a:ext>
            </a:extLst>
          </p:cNvPr>
          <p:cNvSpPr txBox="1"/>
          <p:nvPr/>
        </p:nvSpPr>
        <p:spPr>
          <a:xfrm>
            <a:off x="11086092" y="5557329"/>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186532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4000" dirty="0"/>
              <a:t>○○市におけるコミュニティバスの現状を知ろう！</a:t>
            </a:r>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7" y="1737361"/>
            <a:ext cx="6848155" cy="2860220"/>
          </a:xfrm>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ja-JP" altLang="en-US" dirty="0">
                <a:solidFill>
                  <a:srgbClr val="FF0000"/>
                </a:solidFill>
              </a:rPr>
              <a:t>■各ルートの特徴と課題</a:t>
            </a:r>
            <a:endParaRPr lang="en-US" altLang="ja-JP" dirty="0">
              <a:solidFill>
                <a:srgbClr val="FF0000"/>
              </a:solidFill>
            </a:endParaRPr>
          </a:p>
          <a:p>
            <a:pPr>
              <a:lnSpc>
                <a:spcPct val="120000"/>
              </a:lnSpc>
              <a:spcBef>
                <a:spcPts val="0"/>
              </a:spcBef>
              <a:spcAft>
                <a:spcPts val="0"/>
              </a:spcAft>
            </a:pPr>
            <a:r>
              <a:rPr lang="ja-JP" altLang="en-US" dirty="0">
                <a:solidFill>
                  <a:srgbClr val="FF0000"/>
                </a:solidFill>
              </a:rPr>
              <a:t>　</a:t>
            </a:r>
            <a:endParaRPr lang="en-US" altLang="ja-JP" sz="1800" dirty="0">
              <a:solidFill>
                <a:srgbClr val="FF0000"/>
              </a:solidFill>
            </a:endParaRP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1290917" y="6011872"/>
            <a:ext cx="10461811" cy="246221"/>
          </a:xfrm>
          <a:prstGeom prst="rect">
            <a:avLst/>
          </a:prstGeom>
          <a:noFill/>
        </p:spPr>
        <p:txBody>
          <a:bodyPr wrap="square">
            <a:spAutoFit/>
          </a:bodyPr>
          <a:lstStyle/>
          <a:p>
            <a:r>
              <a:rPr lang="ja-JP" altLang="en-US" sz="1000" dirty="0">
                <a:solidFill>
                  <a:srgbClr val="FF0000"/>
                </a:solidFill>
              </a:rPr>
              <a:t>参考：三鷹市「第</a:t>
            </a:r>
            <a:r>
              <a:rPr lang="en-US" altLang="ja-JP" sz="1000" dirty="0">
                <a:solidFill>
                  <a:srgbClr val="FF0000"/>
                </a:solidFill>
              </a:rPr>
              <a:t>1</a:t>
            </a:r>
            <a:r>
              <a:rPr lang="ja-JP" altLang="en-US" sz="1000" dirty="0">
                <a:solidFill>
                  <a:srgbClr val="FF0000"/>
                </a:solidFill>
              </a:rPr>
              <a:t>回三鷹市コミュニティバス将来的なあり方検討専門部会資料」（令和</a:t>
            </a:r>
            <a:r>
              <a:rPr lang="en-US" altLang="ja-JP" sz="1000" dirty="0">
                <a:solidFill>
                  <a:srgbClr val="FF0000"/>
                </a:solidFill>
              </a:rPr>
              <a:t>3</a:t>
            </a:r>
            <a:r>
              <a:rPr lang="ja-JP" altLang="en-US" sz="1000" dirty="0">
                <a:solidFill>
                  <a:srgbClr val="FF0000"/>
                </a:solidFill>
              </a:rPr>
              <a:t>年</a:t>
            </a:r>
            <a:r>
              <a:rPr lang="en-US" altLang="ja-JP" sz="1000" dirty="0">
                <a:solidFill>
                  <a:srgbClr val="FF0000"/>
                </a:solidFill>
              </a:rPr>
              <a:t>1</a:t>
            </a:r>
            <a:r>
              <a:rPr lang="ja-JP" altLang="en-US" sz="1000" dirty="0">
                <a:solidFill>
                  <a:srgbClr val="FF0000"/>
                </a:solidFill>
              </a:rPr>
              <a:t>月</a:t>
            </a:r>
            <a:r>
              <a:rPr lang="en-US" altLang="ja-JP" sz="1000" dirty="0">
                <a:solidFill>
                  <a:srgbClr val="FF0000"/>
                </a:solidFill>
              </a:rPr>
              <a:t>19</a:t>
            </a:r>
            <a:r>
              <a:rPr lang="ja-JP" altLang="en-US" sz="1000" dirty="0">
                <a:solidFill>
                  <a:srgbClr val="FF0000"/>
                </a:solidFill>
              </a:rPr>
              <a:t>日）、出典：「三鷹市コミュニティバス将来的なあり方方針」（令和</a:t>
            </a:r>
            <a:r>
              <a:rPr lang="en-US" altLang="ja-JP" sz="1000" dirty="0">
                <a:solidFill>
                  <a:srgbClr val="FF0000"/>
                </a:solidFill>
              </a:rPr>
              <a:t>3</a:t>
            </a:r>
            <a:r>
              <a:rPr lang="ja-JP" altLang="en-US" sz="1000" dirty="0">
                <a:solidFill>
                  <a:srgbClr val="FF0000"/>
                </a:solidFill>
              </a:rPr>
              <a:t>年</a:t>
            </a:r>
            <a:r>
              <a:rPr lang="en-US" altLang="ja-JP" sz="1000" dirty="0">
                <a:solidFill>
                  <a:srgbClr val="FF0000"/>
                </a:solidFill>
              </a:rPr>
              <a:t>8</a:t>
            </a:r>
            <a:r>
              <a:rPr lang="ja-JP" altLang="en-US" sz="1000" dirty="0">
                <a:solidFill>
                  <a:srgbClr val="FF0000"/>
                </a:solidFill>
              </a:rPr>
              <a:t>月）</a:t>
            </a:r>
          </a:p>
        </p:txBody>
      </p:sp>
      <p:sp>
        <p:nvSpPr>
          <p:cNvPr id="3" name="スライド番号プレースホルダー 2">
            <a:extLst>
              <a:ext uri="{FF2B5EF4-FFF2-40B4-BE49-F238E27FC236}">
                <a16:creationId xmlns:a16="http://schemas.microsoft.com/office/drawing/2014/main" id="{E2D98AE6-C9D1-621A-F104-4AEF6933FE23}"/>
              </a:ext>
            </a:extLst>
          </p:cNvPr>
          <p:cNvSpPr>
            <a:spLocks noGrp="1"/>
          </p:cNvSpPr>
          <p:nvPr>
            <p:ph type="sldNum" sz="quarter" idx="12"/>
          </p:nvPr>
        </p:nvSpPr>
        <p:spPr/>
        <p:txBody>
          <a:bodyPr/>
          <a:lstStyle/>
          <a:p>
            <a:fld id="{B36E19A5-F971-419D-8D44-7023A648893E}" type="slidenum">
              <a:rPr kumimoji="1" lang="ja-JP" altLang="en-US" smtClean="0"/>
              <a:t>13</a:t>
            </a:fld>
            <a:endParaRPr kumimoji="1" lang="ja-JP" altLang="en-US"/>
          </a:p>
        </p:txBody>
      </p:sp>
      <p:pic>
        <p:nvPicPr>
          <p:cNvPr id="11" name="図 10">
            <a:extLst>
              <a:ext uri="{FF2B5EF4-FFF2-40B4-BE49-F238E27FC236}">
                <a16:creationId xmlns:a16="http://schemas.microsoft.com/office/drawing/2014/main" id="{E07E5111-C557-FFD2-EAB5-1ACCCF1BCF6A}"/>
              </a:ext>
            </a:extLst>
          </p:cNvPr>
          <p:cNvPicPr>
            <a:picLocks noChangeAspect="1"/>
          </p:cNvPicPr>
          <p:nvPr/>
        </p:nvPicPr>
        <p:blipFill rotWithShape="1">
          <a:blip r:embed="rId2"/>
          <a:srcRect l="22978" t="14501" r="23953" b="8857"/>
          <a:stretch/>
        </p:blipFill>
        <p:spPr>
          <a:xfrm>
            <a:off x="8139073" y="1907047"/>
            <a:ext cx="3364884" cy="2732188"/>
          </a:xfrm>
          <a:prstGeom prst="rect">
            <a:avLst/>
          </a:prstGeom>
        </p:spPr>
      </p:pic>
      <p:graphicFrame>
        <p:nvGraphicFramePr>
          <p:cNvPr id="4" name="表 3">
            <a:extLst>
              <a:ext uri="{FF2B5EF4-FFF2-40B4-BE49-F238E27FC236}">
                <a16:creationId xmlns:a16="http://schemas.microsoft.com/office/drawing/2014/main" id="{A79BDBB4-CBAE-6302-38E9-3912A9A6987A}"/>
              </a:ext>
            </a:extLst>
          </p:cNvPr>
          <p:cNvGraphicFramePr>
            <a:graphicFrameLocks noGrp="1"/>
          </p:cNvGraphicFramePr>
          <p:nvPr>
            <p:extLst>
              <p:ext uri="{D42A27DB-BD31-4B8C-83A1-F6EECF244321}">
                <p14:modId xmlns:p14="http://schemas.microsoft.com/office/powerpoint/2010/main" val="1259691063"/>
              </p:ext>
            </p:extLst>
          </p:nvPr>
        </p:nvGraphicFramePr>
        <p:xfrm>
          <a:off x="1428514" y="2230691"/>
          <a:ext cx="6572485" cy="2221747"/>
        </p:xfrm>
        <a:graphic>
          <a:graphicData uri="http://schemas.openxmlformats.org/drawingml/2006/table">
            <a:tbl>
              <a:tblPr/>
              <a:tblGrid>
                <a:gridCol w="1408815">
                  <a:extLst>
                    <a:ext uri="{9D8B030D-6E8A-4147-A177-3AD203B41FA5}">
                      <a16:colId xmlns:a16="http://schemas.microsoft.com/office/drawing/2014/main" val="2306111871"/>
                    </a:ext>
                  </a:extLst>
                </a:gridCol>
                <a:gridCol w="5163670">
                  <a:extLst>
                    <a:ext uri="{9D8B030D-6E8A-4147-A177-3AD203B41FA5}">
                      <a16:colId xmlns:a16="http://schemas.microsoft.com/office/drawing/2014/main" val="3451183558"/>
                    </a:ext>
                  </a:extLst>
                </a:gridCol>
              </a:tblGrid>
              <a:tr h="146212">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ルート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特徴と課題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970084"/>
                  </a:ext>
                </a:extLst>
              </a:tr>
              <a:tr h="284209">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北野ルート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運行距離が長く</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1</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日あたりの便数が少ない。</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1</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便あたりの輸送人員も少ない。路線バスと重複する区間が多い。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525442"/>
                  </a:ext>
                </a:extLst>
              </a:tr>
              <a:tr h="560205">
                <a:tc>
                  <a:txBody>
                    <a:bodyPr/>
                    <a:lstStyle/>
                    <a:p>
                      <a:pPr algn="l" fontAlgn="ct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三鷹台・飛行場ルート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運行距離が長く</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1</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日あたりの便数が少ない。</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1</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便あたりの輸送人員も少ない。路線バスと重複する区間が多い。車両</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2</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台を使用しているため、運行経費が高く赤字。大沢・三鷹台駅周辺という離れたエリアの異なる交通課題を一つのルートで対応しており、地域住民の移動実態・ニーズと合っていない可能性がある。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28680"/>
                  </a:ext>
                </a:extLst>
              </a:tr>
              <a:tr h="198543">
                <a:tc>
                  <a:txBody>
                    <a:bodyPr/>
                    <a:lstStyle/>
                    <a:p>
                      <a:pPr algn="l" fontAlgn="ct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明星学園ルート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運行距離が短く</a:t>
                      </a:r>
                      <a:r>
                        <a:rPr lang="en-US" altLang="ja-JP" sz="1050" b="0" i="0" u="none" strike="noStrike">
                          <a:solidFill>
                            <a:srgbClr val="FF0000"/>
                          </a:solidFill>
                          <a:effectLst/>
                          <a:latin typeface="游ゴシック" panose="020B0400000000000000" pitchFamily="50" charset="-128"/>
                          <a:ea typeface="游ゴシック" panose="020B0400000000000000" pitchFamily="50" charset="-128"/>
                        </a:rPr>
                        <a:t>1</a:t>
                      </a: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日あたりの便数が多い。便数が多いため、輸送人員が多く黒字。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474633"/>
                  </a:ext>
                </a:extLst>
              </a:tr>
              <a:tr h="284209">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ジブリ美術館ルート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運行距離が短く</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1</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日あたりの便数が多い。便数が多く、輸送人員が多いため、車両</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3</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台を使用しても黒字。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54540"/>
                  </a:ext>
                </a:extLst>
              </a:tr>
              <a:tr h="215359">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新川・中原ルート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輸送人員・便数ともに多いが、車両</a:t>
                      </a:r>
                      <a:r>
                        <a:rPr lang="en-US" altLang="ja-JP" sz="1050" b="0" i="0" u="none" strike="noStrike">
                          <a:solidFill>
                            <a:srgbClr val="FF0000"/>
                          </a:solidFill>
                          <a:effectLst/>
                          <a:latin typeface="游ゴシック" panose="020B0400000000000000" pitchFamily="50" charset="-128"/>
                          <a:ea typeface="游ゴシック" panose="020B0400000000000000" pitchFamily="50" charset="-128"/>
                        </a:rPr>
                        <a:t>2</a:t>
                      </a: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台を使用しているため、運行経費が高く赤字。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179909"/>
                  </a:ext>
                </a:extLst>
              </a:tr>
              <a:tr h="320063">
                <a:tc>
                  <a:txBody>
                    <a:bodyPr/>
                    <a:lstStyle/>
                    <a:p>
                      <a:pPr algn="l" fontAlgn="ct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三鷹</a:t>
                      </a:r>
                      <a:r>
                        <a:rPr lang="en-US" altLang="ja-JP" sz="1050" b="0" i="0" u="none" strike="noStrike">
                          <a:solidFill>
                            <a:srgbClr val="FF0000"/>
                          </a:solidFill>
                          <a:effectLst/>
                          <a:latin typeface="游ゴシック" panose="020B0400000000000000" pitchFamily="50" charset="-128"/>
                          <a:ea typeface="游ゴシック" panose="020B0400000000000000" pitchFamily="50" charset="-128"/>
                        </a:rPr>
                        <a:t>-</a:t>
                      </a: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境循環ルート（ムーバス</a:t>
                      </a:r>
                      <a:r>
                        <a:rPr lang="en-US" altLang="ja-JP" sz="1050" b="0" i="0" u="none" strike="noStrike">
                          <a:solidFill>
                            <a:srgbClr val="FF0000"/>
                          </a:solidFill>
                          <a:effectLst/>
                          <a:latin typeface="游ゴシック" panose="020B0400000000000000" pitchFamily="50" charset="-128"/>
                          <a:ea typeface="游ゴシック" panose="020B0400000000000000" pitchFamily="50" charset="-128"/>
                        </a:rPr>
                        <a:t>7</a:t>
                      </a:r>
                      <a:r>
                        <a:rPr lang="ja-JP" altLang="en-US" sz="1050" b="0" i="0" u="none" strike="noStrike">
                          <a:solidFill>
                            <a:srgbClr val="FF0000"/>
                          </a:solidFill>
                          <a:effectLst/>
                          <a:latin typeface="游ゴシック" panose="020B0400000000000000" pitchFamily="50" charset="-128"/>
                          <a:ea typeface="游ゴシック" panose="020B0400000000000000" pitchFamily="50" charset="-128"/>
                        </a:rPr>
                        <a:t>号路線）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輸送人員・便数ともに多いが、料金が</a:t>
                      </a:r>
                      <a:r>
                        <a:rPr lang="en-US" altLang="ja-JP" sz="1050" b="0" i="0" u="none" strike="noStrike" dirty="0">
                          <a:solidFill>
                            <a:srgbClr val="FF0000"/>
                          </a:solidFill>
                          <a:effectLst/>
                          <a:latin typeface="游ゴシック" panose="020B0400000000000000" pitchFamily="50" charset="-128"/>
                          <a:ea typeface="游ゴシック" panose="020B0400000000000000" pitchFamily="50" charset="-128"/>
                        </a:rPr>
                        <a:t>100</a:t>
                      </a:r>
                      <a:r>
                        <a:rPr lang="ja-JP" altLang="en-US" sz="1050" b="0" i="0" u="none" strike="noStrike" dirty="0">
                          <a:solidFill>
                            <a:srgbClr val="FF0000"/>
                          </a:solidFill>
                          <a:effectLst/>
                          <a:latin typeface="游ゴシック" panose="020B0400000000000000" pitchFamily="50" charset="-128"/>
                          <a:ea typeface="游ゴシック" panose="020B0400000000000000" pitchFamily="50" charset="-128"/>
                        </a:rPr>
                        <a:t>円のため、赤字。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426499"/>
                  </a:ext>
                </a:extLst>
              </a:tr>
            </a:tbl>
          </a:graphicData>
        </a:graphic>
      </p:graphicFrame>
      <p:sp>
        <p:nvSpPr>
          <p:cNvPr id="6" name="テキスト ボックス 5">
            <a:extLst>
              <a:ext uri="{FF2B5EF4-FFF2-40B4-BE49-F238E27FC236}">
                <a16:creationId xmlns:a16="http://schemas.microsoft.com/office/drawing/2014/main" id="{F74D7974-9C5C-E75D-BD17-70B86F5C3075}"/>
              </a:ext>
            </a:extLst>
          </p:cNvPr>
          <p:cNvSpPr txBox="1"/>
          <p:nvPr/>
        </p:nvSpPr>
        <p:spPr>
          <a:xfrm>
            <a:off x="1277469" y="4612229"/>
            <a:ext cx="993501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a:solidFill>
                  <a:srgbClr val="FF0000"/>
                </a:solidFill>
              </a:rPr>
              <a:t>ア 全体の利用者の半数がジブリ美術館ルートによるもの。</a:t>
            </a:r>
          </a:p>
          <a:p>
            <a:r>
              <a:rPr lang="ja-JP" altLang="en-US" sz="1600" dirty="0">
                <a:solidFill>
                  <a:srgbClr val="FF0000"/>
                </a:solidFill>
              </a:rPr>
              <a:t>イ ジブリ美術館を経由するルート以外、</a:t>
            </a:r>
            <a:r>
              <a:rPr lang="ja-JP" altLang="en-US" sz="2000" b="1" dirty="0">
                <a:ln w="22225">
                  <a:solidFill>
                    <a:schemeClr val="accent2"/>
                  </a:solidFill>
                  <a:prstDash val="solid"/>
                </a:ln>
                <a:solidFill>
                  <a:schemeClr val="accent2">
                    <a:lumMod val="40000"/>
                    <a:lumOff val="60000"/>
                  </a:schemeClr>
                </a:solidFill>
              </a:rPr>
              <a:t>大きな赤字</a:t>
            </a:r>
            <a:r>
              <a:rPr lang="ja-JP" altLang="en-US" sz="1600" dirty="0">
                <a:solidFill>
                  <a:srgbClr val="FF0000"/>
                </a:solidFill>
              </a:rPr>
              <a:t>となっている。</a:t>
            </a:r>
          </a:p>
          <a:p>
            <a:r>
              <a:rPr lang="ja-JP" altLang="en-US" sz="1600" dirty="0">
                <a:solidFill>
                  <a:srgbClr val="FF0000"/>
                </a:solidFill>
              </a:rPr>
              <a:t>ウ 路線バスと重複したルートが多い。</a:t>
            </a:r>
            <a:r>
              <a:rPr lang="ja-JP" altLang="en-US" sz="1400" dirty="0">
                <a:solidFill>
                  <a:srgbClr val="FF0000"/>
                </a:solidFill>
              </a:rPr>
              <a:t>（北野ルート、三鷹台・飛行場ルート）</a:t>
            </a:r>
          </a:p>
          <a:p>
            <a:r>
              <a:rPr lang="ja-JP" altLang="en-US" sz="1600" dirty="0">
                <a:solidFill>
                  <a:srgbClr val="FF0000"/>
                </a:solidFill>
              </a:rPr>
              <a:t>エ １路線の距離が長く車両１台あたりの効率が悪い。</a:t>
            </a:r>
            <a:r>
              <a:rPr lang="ja-JP" altLang="en-US" sz="1400" dirty="0">
                <a:solidFill>
                  <a:srgbClr val="FF0000"/>
                </a:solidFill>
              </a:rPr>
              <a:t>（北野ルート、三鷹台・飛行場ルート、新川・中原ルート）</a:t>
            </a:r>
            <a:endParaRPr lang="ja-JP" altLang="en-US" dirty="0">
              <a:solidFill>
                <a:srgbClr val="FF0000"/>
              </a:solidFill>
            </a:endParaRPr>
          </a:p>
          <a:p>
            <a:r>
              <a:rPr lang="ja-JP" altLang="en-US" sz="1600" dirty="0">
                <a:solidFill>
                  <a:srgbClr val="FF0000"/>
                </a:solidFill>
              </a:rPr>
              <a:t>オ 本数が少なく、利便性が低い。</a:t>
            </a:r>
            <a:r>
              <a:rPr lang="ja-JP" altLang="en-US" sz="1400" dirty="0">
                <a:solidFill>
                  <a:srgbClr val="FF0000"/>
                </a:solidFill>
              </a:rPr>
              <a:t>（北野ルート、三鷹台・飛行場ルート）</a:t>
            </a:r>
            <a:endParaRPr lang="ja-JP" altLang="en-US" dirty="0">
              <a:solidFill>
                <a:srgbClr val="FF0000"/>
              </a:solidFill>
            </a:endParaRPr>
          </a:p>
        </p:txBody>
      </p:sp>
      <p:sp>
        <p:nvSpPr>
          <p:cNvPr id="10" name="テキスト ボックス 9">
            <a:extLst>
              <a:ext uri="{FF2B5EF4-FFF2-40B4-BE49-F238E27FC236}">
                <a16:creationId xmlns:a16="http://schemas.microsoft.com/office/drawing/2014/main" id="{9E6F0724-8C46-14C3-A3FE-E9F63D85E6F7}"/>
              </a:ext>
            </a:extLst>
          </p:cNvPr>
          <p:cNvSpPr txBox="1"/>
          <p:nvPr/>
        </p:nvSpPr>
        <p:spPr>
          <a:xfrm>
            <a:off x="7453031" y="4767267"/>
            <a:ext cx="405092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a:t>ジブリ美術館を経由するルート以外赤字</a:t>
            </a:r>
          </a:p>
        </p:txBody>
      </p:sp>
      <p:sp>
        <p:nvSpPr>
          <p:cNvPr id="5" name="テキスト ボックス 4">
            <a:extLst>
              <a:ext uri="{FF2B5EF4-FFF2-40B4-BE49-F238E27FC236}">
                <a16:creationId xmlns:a16="http://schemas.microsoft.com/office/drawing/2014/main" id="{7F8A2B71-0E34-89D9-D45D-CB22B8C6E18E}"/>
              </a:ext>
            </a:extLst>
          </p:cNvPr>
          <p:cNvSpPr txBox="1"/>
          <p:nvPr/>
        </p:nvSpPr>
        <p:spPr>
          <a:xfrm>
            <a:off x="609923" y="1657544"/>
            <a:ext cx="850526" cy="830997"/>
          </a:xfrm>
          <a:prstGeom prst="rect">
            <a:avLst/>
          </a:prstGeom>
          <a:noFill/>
        </p:spPr>
        <p:txBody>
          <a:bodyPr wrap="square">
            <a:spAutoFit/>
          </a:bodyPr>
          <a:lstStyle/>
          <a:p>
            <a:r>
              <a:rPr lang="ja-JP" altLang="en-US" sz="4800" dirty="0"/>
              <a:t>☑</a:t>
            </a:r>
          </a:p>
        </p:txBody>
      </p:sp>
      <p:sp>
        <p:nvSpPr>
          <p:cNvPr id="7" name="テキスト ボックス 6">
            <a:extLst>
              <a:ext uri="{FF2B5EF4-FFF2-40B4-BE49-F238E27FC236}">
                <a16:creationId xmlns:a16="http://schemas.microsoft.com/office/drawing/2014/main" id="{A6516E28-34F3-EC76-AEE6-381489864236}"/>
              </a:ext>
            </a:extLst>
          </p:cNvPr>
          <p:cNvSpPr txBox="1"/>
          <p:nvPr/>
        </p:nvSpPr>
        <p:spPr>
          <a:xfrm>
            <a:off x="11193321" y="1705355"/>
            <a:ext cx="850526" cy="830997"/>
          </a:xfrm>
          <a:prstGeom prst="rect">
            <a:avLst/>
          </a:prstGeom>
          <a:noFill/>
        </p:spPr>
        <p:txBody>
          <a:bodyPr wrap="square">
            <a:spAutoFit/>
          </a:bodyPr>
          <a:lstStyle/>
          <a:p>
            <a:r>
              <a:rPr lang="ja-JP" altLang="en-US" sz="4800" dirty="0"/>
              <a:t>☑</a:t>
            </a:r>
          </a:p>
        </p:txBody>
      </p:sp>
      <p:sp>
        <p:nvSpPr>
          <p:cNvPr id="12" name="テキスト ボックス 11">
            <a:extLst>
              <a:ext uri="{FF2B5EF4-FFF2-40B4-BE49-F238E27FC236}">
                <a16:creationId xmlns:a16="http://schemas.microsoft.com/office/drawing/2014/main" id="{F396FD6E-885B-C1CC-D96B-9A5BA9426C24}"/>
              </a:ext>
            </a:extLst>
          </p:cNvPr>
          <p:cNvSpPr txBox="1"/>
          <p:nvPr/>
        </p:nvSpPr>
        <p:spPr>
          <a:xfrm>
            <a:off x="560731" y="4435718"/>
            <a:ext cx="850526" cy="830997"/>
          </a:xfrm>
          <a:prstGeom prst="rect">
            <a:avLst/>
          </a:prstGeom>
          <a:noFill/>
        </p:spPr>
        <p:txBody>
          <a:bodyPr wrap="square">
            <a:spAutoFit/>
          </a:bodyPr>
          <a:lstStyle/>
          <a:p>
            <a:r>
              <a:rPr lang="ja-JP" altLang="en-US" sz="4800" dirty="0"/>
              <a:t>☑</a:t>
            </a:r>
          </a:p>
        </p:txBody>
      </p:sp>
      <p:sp>
        <p:nvSpPr>
          <p:cNvPr id="13" name="テキスト ボックス 12">
            <a:extLst>
              <a:ext uri="{FF2B5EF4-FFF2-40B4-BE49-F238E27FC236}">
                <a16:creationId xmlns:a16="http://schemas.microsoft.com/office/drawing/2014/main" id="{AC521780-CD2A-0618-6058-CDB6D52D217B}"/>
              </a:ext>
            </a:extLst>
          </p:cNvPr>
          <p:cNvSpPr txBox="1"/>
          <p:nvPr/>
        </p:nvSpPr>
        <p:spPr>
          <a:xfrm>
            <a:off x="554255" y="5602398"/>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12135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fontScale="90000"/>
          </a:bodyPr>
          <a:lstStyle/>
          <a:p>
            <a:r>
              <a:rPr kumimoji="1" lang="ja-JP" altLang="en-US" sz="3700" dirty="0"/>
              <a:t>○○市におけるコミュニティバスの</a:t>
            </a:r>
            <a:r>
              <a:rPr lang="ja-JP" altLang="en-US" sz="3700" dirty="0"/>
              <a:t>課題を解決しよう！</a:t>
            </a:r>
            <a:br>
              <a:rPr lang="en-US" altLang="ja-JP" sz="3700" dirty="0"/>
            </a:br>
            <a:r>
              <a:rPr lang="ja-JP" altLang="en-US" sz="3700" dirty="0"/>
              <a:t>～</a:t>
            </a:r>
            <a:r>
              <a:rPr lang="en-US" altLang="ja-JP" sz="3700" dirty="0"/>
              <a:t>【</a:t>
            </a:r>
            <a:r>
              <a:rPr lang="ja-JP" altLang="en-US" sz="3700" dirty="0"/>
              <a:t>グループワーク</a:t>
            </a:r>
            <a:r>
              <a:rPr lang="en-US" altLang="ja-JP" sz="3700" dirty="0"/>
              <a:t>】</a:t>
            </a:r>
            <a:r>
              <a:rPr lang="ja-JP" altLang="en-US" sz="3700" dirty="0"/>
              <a:t>「赤字」路線の利用状況を検討しよう！～</a:t>
            </a:r>
            <a:endParaRPr kumimoji="1" lang="ja-JP" altLang="en-US" sz="3700" dirty="0"/>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7" y="1737361"/>
            <a:ext cx="10054416" cy="2860220"/>
          </a:xfrm>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ja-JP" altLang="en-US" dirty="0">
                <a:solidFill>
                  <a:srgbClr val="FF0000"/>
                </a:solidFill>
              </a:rPr>
              <a:t>（１）事例：「赤字」路線の一つ三鷹台・飛行場ルートの利用状況を検討しよう！</a:t>
            </a:r>
            <a:endParaRPr lang="en-US" altLang="ja-JP" dirty="0">
              <a:solidFill>
                <a:srgbClr val="FF0000"/>
              </a:solidFill>
            </a:endParaRPr>
          </a:p>
          <a:p>
            <a:pPr>
              <a:lnSpc>
                <a:spcPct val="120000"/>
              </a:lnSpc>
              <a:spcBef>
                <a:spcPts val="0"/>
              </a:spcBef>
              <a:spcAft>
                <a:spcPts val="0"/>
              </a:spcAft>
            </a:pPr>
            <a:r>
              <a:rPr lang="en-US" altLang="ja-JP" dirty="0">
                <a:solidFill>
                  <a:srgbClr val="FF0000"/>
                </a:solidFill>
              </a:rPr>
              <a:t>【</a:t>
            </a:r>
            <a:r>
              <a:rPr lang="ja-JP" altLang="en-US" dirty="0">
                <a:solidFill>
                  <a:srgbClr val="FF0000"/>
                </a:solidFill>
              </a:rPr>
              <a:t>グループワークとして資料を読み込もう！</a:t>
            </a:r>
            <a:r>
              <a:rPr lang="en-US" altLang="ja-JP" dirty="0">
                <a:solidFill>
                  <a:srgbClr val="FF0000"/>
                </a:solidFill>
              </a:rPr>
              <a:t>】</a:t>
            </a: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1290917" y="6011872"/>
            <a:ext cx="10461811" cy="246221"/>
          </a:xfrm>
          <a:prstGeom prst="rect">
            <a:avLst/>
          </a:prstGeom>
          <a:noFill/>
        </p:spPr>
        <p:txBody>
          <a:bodyPr wrap="square">
            <a:spAutoFit/>
          </a:bodyPr>
          <a:lstStyle/>
          <a:p>
            <a:r>
              <a:rPr lang="ja-JP" altLang="en-US" sz="1000" dirty="0">
                <a:solidFill>
                  <a:srgbClr val="FF0000"/>
                </a:solidFill>
              </a:rPr>
              <a:t>参考：三鷹市「第</a:t>
            </a:r>
            <a:r>
              <a:rPr lang="en-US" altLang="ja-JP" sz="1000" dirty="0">
                <a:solidFill>
                  <a:srgbClr val="FF0000"/>
                </a:solidFill>
              </a:rPr>
              <a:t>1</a:t>
            </a:r>
            <a:r>
              <a:rPr lang="ja-JP" altLang="en-US" sz="1000" dirty="0">
                <a:solidFill>
                  <a:srgbClr val="FF0000"/>
                </a:solidFill>
              </a:rPr>
              <a:t>回三鷹市コミュニティバス将来的なあり方検討専門部会資料」（令和</a:t>
            </a:r>
            <a:r>
              <a:rPr lang="en-US" altLang="ja-JP" sz="1000" dirty="0">
                <a:solidFill>
                  <a:srgbClr val="FF0000"/>
                </a:solidFill>
              </a:rPr>
              <a:t>3</a:t>
            </a:r>
            <a:r>
              <a:rPr lang="ja-JP" altLang="en-US" sz="1000" dirty="0">
                <a:solidFill>
                  <a:srgbClr val="FF0000"/>
                </a:solidFill>
              </a:rPr>
              <a:t>年</a:t>
            </a:r>
            <a:r>
              <a:rPr lang="en-US" altLang="ja-JP" sz="1000" dirty="0">
                <a:solidFill>
                  <a:srgbClr val="FF0000"/>
                </a:solidFill>
              </a:rPr>
              <a:t>1</a:t>
            </a:r>
            <a:r>
              <a:rPr lang="ja-JP" altLang="en-US" sz="1000" dirty="0">
                <a:solidFill>
                  <a:srgbClr val="FF0000"/>
                </a:solidFill>
              </a:rPr>
              <a:t>月</a:t>
            </a:r>
            <a:r>
              <a:rPr lang="en-US" altLang="ja-JP" sz="1000" dirty="0">
                <a:solidFill>
                  <a:srgbClr val="FF0000"/>
                </a:solidFill>
              </a:rPr>
              <a:t>19</a:t>
            </a:r>
            <a:r>
              <a:rPr lang="ja-JP" altLang="en-US" sz="1000" dirty="0">
                <a:solidFill>
                  <a:srgbClr val="FF0000"/>
                </a:solidFill>
              </a:rPr>
              <a:t>日）</a:t>
            </a:r>
          </a:p>
        </p:txBody>
      </p:sp>
      <p:sp>
        <p:nvSpPr>
          <p:cNvPr id="3" name="スライド番号プレースホルダー 2">
            <a:extLst>
              <a:ext uri="{FF2B5EF4-FFF2-40B4-BE49-F238E27FC236}">
                <a16:creationId xmlns:a16="http://schemas.microsoft.com/office/drawing/2014/main" id="{E2D98AE6-C9D1-621A-F104-4AEF6933FE23}"/>
              </a:ext>
            </a:extLst>
          </p:cNvPr>
          <p:cNvSpPr>
            <a:spLocks noGrp="1"/>
          </p:cNvSpPr>
          <p:nvPr>
            <p:ph type="sldNum" sz="quarter" idx="12"/>
          </p:nvPr>
        </p:nvSpPr>
        <p:spPr/>
        <p:txBody>
          <a:bodyPr/>
          <a:lstStyle/>
          <a:p>
            <a:fld id="{B36E19A5-F971-419D-8D44-7023A648893E}" type="slidenum">
              <a:rPr kumimoji="1" lang="ja-JP" altLang="en-US" smtClean="0"/>
              <a:t>14</a:t>
            </a:fld>
            <a:endParaRPr kumimoji="1" lang="ja-JP" altLang="en-US"/>
          </a:p>
        </p:txBody>
      </p:sp>
      <p:sp>
        <p:nvSpPr>
          <p:cNvPr id="5" name="テキスト ボックス 4">
            <a:extLst>
              <a:ext uri="{FF2B5EF4-FFF2-40B4-BE49-F238E27FC236}">
                <a16:creationId xmlns:a16="http://schemas.microsoft.com/office/drawing/2014/main" id="{A7C0AF87-3E98-4A31-B823-5DA4BF0026DF}"/>
              </a:ext>
            </a:extLst>
          </p:cNvPr>
          <p:cNvSpPr txBox="1"/>
          <p:nvPr/>
        </p:nvSpPr>
        <p:spPr>
          <a:xfrm>
            <a:off x="1290917" y="2563659"/>
            <a:ext cx="100584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a:t>
            </a:r>
            <a:r>
              <a:rPr lang="ja-JP" altLang="en-US" dirty="0">
                <a:solidFill>
                  <a:srgbClr val="FF0000"/>
                </a:solidFill>
              </a:rPr>
              <a:t>三鷹台・飛行場ルート</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の課題）</a:t>
            </a:r>
            <a:endPar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Calibri" panose="020F0502020204030204"/>
                <a:ea typeface="ＭＳ Ｐゴシック" panose="020B0600070205080204" pitchFamily="50" charset="-128"/>
              </a:rPr>
              <a:t>・</a:t>
            </a:r>
            <a:r>
              <a:rPr lang="ja-JP" altLang="en-US" dirty="0">
                <a:solidFill>
                  <a:srgbClr val="FF0000"/>
                </a:solidFill>
                <a:latin typeface="Calibri" panose="020F0502020204030204"/>
                <a:ea typeface="ＭＳ Ｐゴシック" panose="020B0600070205080204" pitchFamily="50" charset="-128"/>
              </a:rPr>
              <a:t>運行距離が長く</a:t>
            </a:r>
            <a:r>
              <a:rPr lang="en-US" altLang="ja-JP" dirty="0">
                <a:solidFill>
                  <a:srgbClr val="FF0000"/>
                </a:solidFill>
                <a:latin typeface="Calibri" panose="020F0502020204030204"/>
                <a:ea typeface="ＭＳ Ｐゴシック" panose="020B0600070205080204" pitchFamily="50" charset="-128"/>
              </a:rPr>
              <a:t>1</a:t>
            </a:r>
            <a:r>
              <a:rPr lang="ja-JP" altLang="en-US" dirty="0">
                <a:solidFill>
                  <a:srgbClr val="FF0000"/>
                </a:solidFill>
                <a:latin typeface="Calibri" panose="020F0502020204030204"/>
                <a:ea typeface="ＭＳ Ｐゴシック" panose="020B0600070205080204" pitchFamily="50" charset="-128"/>
              </a:rPr>
              <a:t>日あたりの便数が少ない。</a:t>
            </a:r>
            <a:r>
              <a:rPr lang="en-US" altLang="ja-JP" dirty="0">
                <a:solidFill>
                  <a:srgbClr val="FF0000"/>
                </a:solidFill>
                <a:latin typeface="Calibri" panose="020F0502020204030204"/>
                <a:ea typeface="ＭＳ Ｐゴシック" panose="020B0600070205080204" pitchFamily="50" charset="-128"/>
              </a:rPr>
              <a:t>1</a:t>
            </a:r>
            <a:r>
              <a:rPr lang="ja-JP" altLang="en-US" dirty="0">
                <a:solidFill>
                  <a:srgbClr val="FF0000"/>
                </a:solidFill>
                <a:latin typeface="Calibri" panose="020F0502020204030204"/>
                <a:ea typeface="ＭＳ Ｐゴシック" panose="020B0600070205080204" pitchFamily="50" charset="-128"/>
              </a:rPr>
              <a:t>便あたりの輸送人員も少ない。路線バスと重複する区間が多い。車両</a:t>
            </a:r>
            <a:r>
              <a:rPr lang="en-US" altLang="ja-JP" dirty="0">
                <a:solidFill>
                  <a:srgbClr val="FF0000"/>
                </a:solidFill>
                <a:latin typeface="Calibri" panose="020F0502020204030204"/>
                <a:ea typeface="ＭＳ Ｐゴシック" panose="020B0600070205080204" pitchFamily="50" charset="-128"/>
              </a:rPr>
              <a:t>2</a:t>
            </a:r>
            <a:r>
              <a:rPr lang="ja-JP" altLang="en-US" dirty="0">
                <a:solidFill>
                  <a:srgbClr val="FF0000"/>
                </a:solidFill>
                <a:latin typeface="Calibri" panose="020F0502020204030204"/>
                <a:ea typeface="ＭＳ Ｐゴシック" panose="020B0600070205080204" pitchFamily="50" charset="-128"/>
              </a:rPr>
              <a:t>台を使用しているため、運行経費が高く赤字。大沢・三鷹台駅周辺という離れたエリアの異なる交通課題を一つのルートで対応しており、地域住民の移動実態・ニーズと合っていない可能性がある。</a:t>
            </a:r>
            <a:endParaRPr kumimoji="0"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7" name="矢印: 下 6">
            <a:extLst>
              <a:ext uri="{FF2B5EF4-FFF2-40B4-BE49-F238E27FC236}">
                <a16:creationId xmlns:a16="http://schemas.microsoft.com/office/drawing/2014/main" id="{6B56DC1F-E4D4-5F93-0589-6F0A653C0A2A}"/>
              </a:ext>
            </a:extLst>
          </p:cNvPr>
          <p:cNvSpPr/>
          <p:nvPr/>
        </p:nvSpPr>
        <p:spPr>
          <a:xfrm>
            <a:off x="1862951" y="3938791"/>
            <a:ext cx="2849526" cy="276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7593ABD5-C634-E513-2ECC-C633C36BE783}"/>
              </a:ext>
            </a:extLst>
          </p:cNvPr>
          <p:cNvSpPr txBox="1"/>
          <p:nvPr/>
        </p:nvSpPr>
        <p:spPr>
          <a:xfrm>
            <a:off x="1294455" y="4232143"/>
            <a:ext cx="1005840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グループワーク：「赤字」路線の利用状況（移動実態）を調べ、その特徴をまとめるとともに、ニーズに合った路線の改革案を提案しよう！</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・各グループには、○○市の専門部会の資料の一部「課題路線の現状」が配布されています。グループで、「赤字</a:t>
            </a:r>
            <a:r>
              <a:rPr lang="ja-JP" altLang="en-US" dirty="0">
                <a:solidFill>
                  <a:srgbClr val="000000"/>
                </a:solidFill>
                <a:latin typeface="Calibri" panose="020F0502020204030204"/>
                <a:ea typeface="ＭＳ Ｐゴシック" panose="020B0600070205080204" pitchFamily="50" charset="-128"/>
              </a:rPr>
              <a:t>」路線の特徴をまとめ、改善策を考えよう</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。話し合いに際しては以下の点に注目しよう。後ほど、各グループに発表してもらいます。</a:t>
            </a:r>
            <a:endPar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　①利用者の特徴　</a:t>
            </a:r>
            <a:r>
              <a:rPr lang="ja-JP" altLang="en-US" dirty="0">
                <a:solidFill>
                  <a:srgbClr val="000000"/>
                </a:solidFill>
                <a:latin typeface="Calibri" panose="020F0502020204030204"/>
                <a:ea typeface="ＭＳ Ｐゴシック" panose="020B0600070205080204" pitchFamily="50" charset="-128"/>
              </a:rPr>
              <a:t>　</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②想定される利用目的　　③路線を廃止した場合の地域への</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rPr>
              <a:t>影響　　④改革案</a:t>
            </a:r>
            <a:endPar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C14AF472-1F27-1A00-99DE-14EF5FA89987}"/>
              </a:ext>
            </a:extLst>
          </p:cNvPr>
          <p:cNvSpPr txBox="1"/>
          <p:nvPr/>
        </p:nvSpPr>
        <p:spPr>
          <a:xfrm>
            <a:off x="672017" y="2402353"/>
            <a:ext cx="850526" cy="830997"/>
          </a:xfrm>
          <a:prstGeom prst="rect">
            <a:avLst/>
          </a:prstGeom>
          <a:noFill/>
        </p:spPr>
        <p:txBody>
          <a:bodyPr wrap="square">
            <a:spAutoFit/>
          </a:bodyPr>
          <a:lstStyle/>
          <a:p>
            <a:r>
              <a:rPr lang="ja-JP" altLang="en-US" sz="4800" dirty="0"/>
              <a:t>☑</a:t>
            </a:r>
          </a:p>
        </p:txBody>
      </p:sp>
      <p:sp>
        <p:nvSpPr>
          <p:cNvPr id="6" name="テキスト ボックス 5">
            <a:extLst>
              <a:ext uri="{FF2B5EF4-FFF2-40B4-BE49-F238E27FC236}">
                <a16:creationId xmlns:a16="http://schemas.microsoft.com/office/drawing/2014/main" id="{44D9CCB3-DC53-0763-2963-8D9098ED41FE}"/>
              </a:ext>
            </a:extLst>
          </p:cNvPr>
          <p:cNvSpPr txBox="1"/>
          <p:nvPr/>
        </p:nvSpPr>
        <p:spPr>
          <a:xfrm>
            <a:off x="672017" y="5570970"/>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299442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3700" dirty="0"/>
              <a:t>○○市におけるコミュニティバスの</a:t>
            </a:r>
            <a:r>
              <a:rPr lang="ja-JP" altLang="en-US" sz="3700" dirty="0"/>
              <a:t>課題を解決しよう！</a:t>
            </a:r>
            <a:br>
              <a:rPr lang="en-US" altLang="ja-JP" sz="3700" dirty="0"/>
            </a:br>
            <a:r>
              <a:rPr lang="ja-JP" altLang="en-US" sz="3700" dirty="0"/>
              <a:t>～</a:t>
            </a:r>
            <a:r>
              <a:rPr lang="en-US" altLang="ja-JP" sz="3700" dirty="0"/>
              <a:t>【</a:t>
            </a:r>
            <a:r>
              <a:rPr lang="ja-JP" altLang="en-US" sz="3700" dirty="0"/>
              <a:t>発表・まとめ</a:t>
            </a:r>
            <a:r>
              <a:rPr lang="en-US" altLang="ja-JP" sz="3700" dirty="0"/>
              <a:t>】</a:t>
            </a:r>
            <a:r>
              <a:rPr lang="ja-JP" altLang="en-US" sz="3700" dirty="0"/>
              <a:t>（１）～</a:t>
            </a:r>
            <a:endParaRPr kumimoji="1" lang="ja-JP" altLang="en-US" sz="3700" dirty="0"/>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7" y="1737360"/>
            <a:ext cx="10054416" cy="2860220"/>
          </a:xfrm>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ja-JP" altLang="en-US" dirty="0">
                <a:solidFill>
                  <a:schemeClr val="tx1"/>
                </a:solidFill>
              </a:rPr>
              <a:t>（１）事例：「赤字」路線の一つ三鷹台・飛行場ルートの利用状況を検討しよう！</a:t>
            </a:r>
          </a:p>
        </p:txBody>
      </p:sp>
      <p:sp>
        <p:nvSpPr>
          <p:cNvPr id="3" name="スライド番号プレースホルダー 2">
            <a:extLst>
              <a:ext uri="{FF2B5EF4-FFF2-40B4-BE49-F238E27FC236}">
                <a16:creationId xmlns:a16="http://schemas.microsoft.com/office/drawing/2014/main" id="{E2D98AE6-C9D1-621A-F104-4AEF6933FE23}"/>
              </a:ext>
            </a:extLst>
          </p:cNvPr>
          <p:cNvSpPr>
            <a:spLocks noGrp="1"/>
          </p:cNvSpPr>
          <p:nvPr>
            <p:ph type="sldNum" sz="quarter" idx="12"/>
          </p:nvPr>
        </p:nvSpPr>
        <p:spPr/>
        <p:txBody>
          <a:bodyPr/>
          <a:lstStyle/>
          <a:p>
            <a:fld id="{B36E19A5-F971-419D-8D44-7023A648893E}"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A7C0AF87-3E98-4A31-B823-5DA4BF0026DF}"/>
              </a:ext>
            </a:extLst>
          </p:cNvPr>
          <p:cNvSpPr txBox="1"/>
          <p:nvPr/>
        </p:nvSpPr>
        <p:spPr>
          <a:xfrm>
            <a:off x="1519517" y="2214037"/>
            <a:ext cx="9829799"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Calibri" panose="020F0502020204030204"/>
                <a:ea typeface="ＭＳ Ｐゴシック" panose="020B0600070205080204" pitchFamily="50" charset="-128"/>
              </a:rPr>
              <a:t>①</a:t>
            </a:r>
            <a:r>
              <a:rPr kumimoji="0" lang="ja-JP" altLang="en-US"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利用者の特徴</a:t>
            </a:r>
            <a:endParaRPr kumimoji="0" lang="en-US" altLang="ja-JP"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latin typeface="Calibri" panose="020F0502020204030204"/>
                <a:ea typeface="ＭＳ Ｐゴシック" panose="020B0600070205080204" pitchFamily="50" charset="-128"/>
              </a:rPr>
              <a:t>【</a:t>
            </a:r>
            <a:r>
              <a:rPr lang="ja-JP" altLang="en-US" dirty="0">
                <a:solidFill>
                  <a:srgbClr val="FF0000"/>
                </a:solidFill>
                <a:latin typeface="Calibri" panose="020F0502020204030204"/>
                <a:ea typeface="ＭＳ Ｐゴシック" panose="020B0600070205080204" pitchFamily="50" charset="-128"/>
              </a:rPr>
              <a:t>回答例</a:t>
            </a:r>
            <a:r>
              <a:rPr lang="en-US" altLang="ja-JP" dirty="0">
                <a:solidFill>
                  <a:srgbClr val="FF0000"/>
                </a:solidFill>
                <a:latin typeface="Calibri" panose="020F0502020204030204"/>
                <a:ea typeface="ＭＳ Ｐゴシック" panose="020B0600070205080204" pitchFamily="50" charset="-128"/>
              </a:rPr>
              <a:t>】</a:t>
            </a:r>
            <a:r>
              <a:rPr lang="ja-JP" altLang="en-US" dirty="0">
                <a:solidFill>
                  <a:srgbClr val="FF0000"/>
                </a:solidFill>
                <a:latin typeface="Calibri" panose="020F0502020204030204"/>
                <a:ea typeface="ＭＳ Ｐゴシック" panose="020B0600070205080204" pitchFamily="50" charset="-128"/>
              </a:rPr>
              <a:t>・朝の便は学生・一般利用が多い。</a:t>
            </a:r>
            <a:endParaRPr lang="en-US" altLang="ja-JP" dirty="0">
              <a:solidFill>
                <a:srgbClr val="FF0000"/>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Calibri" panose="020F0502020204030204"/>
                <a:ea typeface="ＭＳ Ｐゴシック" panose="020B0600070205080204" pitchFamily="50" charset="-128"/>
              </a:rPr>
              <a:t>　　　　　　・昼間の便は高齢者の利用が比較的多い。</a:t>
            </a:r>
            <a:endParaRPr lang="en-US" altLang="ja-JP" dirty="0">
              <a:solidFill>
                <a:srgbClr val="FF0000"/>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Calibri" panose="020F0502020204030204"/>
                <a:ea typeface="ＭＳ Ｐゴシック" panose="020B0600070205080204" pitchFamily="50" charset="-128"/>
              </a:rPr>
              <a:t>　　　　　　・少数であるが</a:t>
            </a:r>
            <a:r>
              <a:rPr lang="en-US" altLang="ja-JP" dirty="0">
                <a:solidFill>
                  <a:srgbClr val="FF0000"/>
                </a:solidFill>
                <a:latin typeface="Calibri" panose="020F0502020204030204"/>
                <a:ea typeface="ＭＳ Ｐゴシック" panose="020B0600070205080204" pitchFamily="50" charset="-128"/>
              </a:rPr>
              <a:t>10</a:t>
            </a:r>
            <a:r>
              <a:rPr lang="ja-JP" altLang="en-US" dirty="0">
                <a:solidFill>
                  <a:srgbClr val="FF0000"/>
                </a:solidFill>
                <a:latin typeface="Calibri" panose="020F0502020204030204"/>
                <a:ea typeface="ＭＳ Ｐゴシック" panose="020B0600070205080204" pitchFamily="50" charset="-128"/>
              </a:rPr>
              <a:t>時・</a:t>
            </a:r>
            <a:r>
              <a:rPr lang="en-US" altLang="ja-JP" dirty="0">
                <a:solidFill>
                  <a:srgbClr val="FF0000"/>
                </a:solidFill>
                <a:latin typeface="Calibri" panose="020F0502020204030204"/>
                <a:ea typeface="ＭＳ Ｐゴシック" panose="020B0600070205080204" pitchFamily="50" charset="-128"/>
              </a:rPr>
              <a:t>13</a:t>
            </a:r>
            <a:r>
              <a:rPr lang="ja-JP" altLang="en-US" dirty="0">
                <a:solidFill>
                  <a:srgbClr val="FF0000"/>
                </a:solidFill>
                <a:latin typeface="Calibri" panose="020F0502020204030204"/>
                <a:ea typeface="ＭＳ Ｐゴシック" panose="020B0600070205080204" pitchFamily="50" charset="-128"/>
              </a:rPr>
              <a:t>時頃に未就学児の利用がある。</a:t>
            </a:r>
            <a:endParaRPr lang="en-US" altLang="ja-JP" dirty="0">
              <a:solidFill>
                <a:srgbClr val="FF0000"/>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②想定される利用目的</a:t>
            </a:r>
            <a:endParaRPr kumimoji="0" lang="en-US" altLang="ja-JP"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回答例</a:t>
            </a: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・通学・通勤利用（三鷹中等教育学校・杏林大学病院への通学・通勤）</a:t>
            </a:r>
            <a:endParaRPr kumimoji="0"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Calibri" panose="020F0502020204030204"/>
                <a:ea typeface="ＭＳ Ｐゴシック" panose="020B0600070205080204" pitchFamily="50" charset="-128"/>
              </a:rPr>
              <a:t>　　　　　　・市役所での手続き</a:t>
            </a:r>
            <a:endParaRPr lang="en-US" altLang="ja-JP" dirty="0">
              <a:solidFill>
                <a:srgbClr val="FF0000"/>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Calibri" panose="020F0502020204030204"/>
                <a:ea typeface="ＭＳ Ｐゴシック" panose="020B0600070205080204" pitchFamily="50" charset="-128"/>
              </a:rPr>
              <a:t>　　　　　　・元気創造プラザでの運動や杏林大学病院への通院</a:t>
            </a:r>
            <a:endParaRPr kumimoji="0"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③路線を廃止した場合の地域への影響　　</a:t>
            </a:r>
            <a:endParaRPr kumimoji="0" lang="en-US" altLang="ja-JP"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latin typeface="Calibri" panose="020F0502020204030204"/>
                <a:ea typeface="ＭＳ Ｐゴシック" panose="020B0600070205080204" pitchFamily="50" charset="-128"/>
              </a:rPr>
              <a:t>【</a:t>
            </a:r>
            <a:r>
              <a:rPr lang="ja-JP" altLang="en-US" dirty="0">
                <a:solidFill>
                  <a:srgbClr val="FF0000"/>
                </a:solidFill>
                <a:latin typeface="Calibri" panose="020F0502020204030204"/>
                <a:ea typeface="ＭＳ Ｐゴシック" panose="020B0600070205080204" pitchFamily="50" charset="-128"/>
              </a:rPr>
              <a:t>回答例</a:t>
            </a:r>
            <a:r>
              <a:rPr lang="en-US" altLang="ja-JP" dirty="0">
                <a:solidFill>
                  <a:srgbClr val="FF0000"/>
                </a:solidFill>
                <a:latin typeface="Calibri" panose="020F0502020204030204"/>
                <a:ea typeface="ＭＳ Ｐゴシック" panose="020B0600070205080204" pitchFamily="50" charset="-128"/>
              </a:rPr>
              <a:t>】</a:t>
            </a:r>
            <a:r>
              <a:rPr lang="ja-JP" altLang="en-US" dirty="0">
                <a:solidFill>
                  <a:srgbClr val="FF0000"/>
                </a:solidFill>
                <a:latin typeface="Calibri" panose="020F0502020204030204"/>
                <a:ea typeface="ＭＳ Ｐゴシック" panose="020B0600070205080204" pitchFamily="50" charset="-128"/>
              </a:rPr>
              <a:t>・高齢者の移動が困難となる。</a:t>
            </a:r>
            <a:endParaRPr lang="en-US" altLang="ja-JP" dirty="0">
              <a:solidFill>
                <a:srgbClr val="FF0000"/>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Calibri" panose="020F0502020204030204"/>
                <a:ea typeface="ＭＳ Ｐゴシック" panose="020B0600070205080204" pitchFamily="50" charset="-128"/>
              </a:rPr>
              <a:t>　　　　　　・通院を必要とする方への負担が増える。</a:t>
            </a:r>
            <a:endParaRPr lang="en-US" altLang="ja-JP" dirty="0">
              <a:solidFill>
                <a:srgbClr val="FF0000"/>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④改善策</a:t>
            </a:r>
            <a:endParaRPr kumimoji="0" lang="en-US" altLang="ja-JP" sz="18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latin typeface="Calibri" panose="020F0502020204030204"/>
                <a:ea typeface="ＭＳ Ｐゴシック" panose="020B0600070205080204" pitchFamily="50" charset="-128"/>
              </a:rPr>
              <a:t>【</a:t>
            </a:r>
            <a:r>
              <a:rPr lang="ja-JP" altLang="en-US" dirty="0">
                <a:solidFill>
                  <a:srgbClr val="FF0000"/>
                </a:solidFill>
                <a:latin typeface="Calibri" panose="020F0502020204030204"/>
                <a:ea typeface="ＭＳ Ｐゴシック" panose="020B0600070205080204" pitchFamily="50" charset="-128"/>
              </a:rPr>
              <a:t>回答例</a:t>
            </a:r>
            <a:r>
              <a:rPr lang="en-US" altLang="ja-JP" dirty="0">
                <a:solidFill>
                  <a:srgbClr val="FF0000"/>
                </a:solidFill>
                <a:latin typeface="Calibri" panose="020F0502020204030204"/>
                <a:ea typeface="ＭＳ Ｐゴシック" panose="020B0600070205080204" pitchFamily="50" charset="-128"/>
              </a:rPr>
              <a:t>】</a:t>
            </a:r>
            <a:r>
              <a:rPr lang="ja-JP" altLang="en-US" dirty="0">
                <a:solidFill>
                  <a:srgbClr val="FF0000"/>
                </a:solidFill>
                <a:latin typeface="Calibri" panose="020F0502020204030204"/>
                <a:ea typeface="ＭＳ Ｐゴシック" panose="020B0600070205080204" pitchFamily="50" charset="-128"/>
              </a:rPr>
              <a:t>・ルートの中間にある市役所や大学病院をまたいでの三鷹台駅⇔大沢地区間利用はほとんど見られないため、ルートを</a:t>
            </a:r>
            <a:r>
              <a:rPr lang="en-US" altLang="ja-JP" dirty="0">
                <a:solidFill>
                  <a:srgbClr val="FF0000"/>
                </a:solidFill>
                <a:latin typeface="Calibri" panose="020F0502020204030204"/>
                <a:ea typeface="ＭＳ Ｐゴシック" panose="020B0600070205080204" pitchFamily="50" charset="-128"/>
              </a:rPr>
              <a:t>2</a:t>
            </a:r>
            <a:r>
              <a:rPr lang="ja-JP" altLang="en-US" dirty="0">
                <a:solidFill>
                  <a:srgbClr val="FF0000"/>
                </a:solidFill>
                <a:latin typeface="Calibri" panose="020F0502020204030204"/>
                <a:ea typeface="ＭＳ Ｐゴシック" panose="020B0600070205080204" pitchFamily="50" charset="-128"/>
              </a:rPr>
              <a:t>つに分け、運行距離を短くするべき。</a:t>
            </a:r>
            <a:endParaRPr kumimoji="0"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B23B26EC-D47E-D97A-B842-DFE1A1457552}"/>
              </a:ext>
            </a:extLst>
          </p:cNvPr>
          <p:cNvSpPr txBox="1"/>
          <p:nvPr/>
        </p:nvSpPr>
        <p:spPr>
          <a:xfrm>
            <a:off x="861671" y="2357120"/>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134250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3700" dirty="0"/>
              <a:t>○○市におけるコミュニティバスの</a:t>
            </a:r>
            <a:r>
              <a:rPr lang="ja-JP" altLang="en-US" sz="3700" dirty="0"/>
              <a:t>課題を解決しよう！</a:t>
            </a:r>
            <a:br>
              <a:rPr lang="en-US" altLang="ja-JP" sz="3700" dirty="0"/>
            </a:br>
            <a:r>
              <a:rPr lang="ja-JP" altLang="en-US" sz="3700" dirty="0"/>
              <a:t>～</a:t>
            </a:r>
            <a:r>
              <a:rPr lang="en-US" altLang="ja-JP" sz="3700" dirty="0"/>
              <a:t>【</a:t>
            </a:r>
            <a:r>
              <a:rPr lang="ja-JP" altLang="en-US" sz="3700" dirty="0"/>
              <a:t>発表・まとめ</a:t>
            </a:r>
            <a:r>
              <a:rPr lang="en-US" altLang="ja-JP" sz="3700" dirty="0"/>
              <a:t>】</a:t>
            </a:r>
            <a:r>
              <a:rPr lang="ja-JP" altLang="en-US" sz="3700" dirty="0"/>
              <a:t>（２）～</a:t>
            </a:r>
            <a:endParaRPr kumimoji="1" lang="ja-JP" altLang="en-US" sz="3700" dirty="0"/>
          </a:p>
        </p:txBody>
      </p:sp>
      <p:sp>
        <p:nvSpPr>
          <p:cNvPr id="4" name="コンテンツ プレースホルダー 3">
            <a:extLst>
              <a:ext uri="{FF2B5EF4-FFF2-40B4-BE49-F238E27FC236}">
                <a16:creationId xmlns:a16="http://schemas.microsoft.com/office/drawing/2014/main" id="{D6F2BF17-62AD-818F-3B7C-1DD348513B80}"/>
              </a:ext>
            </a:extLst>
          </p:cNvPr>
          <p:cNvSpPr>
            <a:spLocks noGrp="1"/>
          </p:cNvSpPr>
          <p:nvPr>
            <p:ph idx="1"/>
          </p:nvPr>
        </p:nvSpPr>
        <p:spPr/>
        <p:txBody>
          <a:bodyPr/>
          <a:lstStyle/>
          <a:p>
            <a:r>
              <a:rPr lang="ja-JP" altLang="en-US" dirty="0"/>
              <a:t>（２）発表</a:t>
            </a:r>
            <a:endParaRPr lang="en-US" altLang="ja-JP" dirty="0"/>
          </a:p>
          <a:p>
            <a:r>
              <a:rPr lang="ja-JP" altLang="en-US" dirty="0"/>
              <a:t>：他のグループの改善策を聞いて、興味深い意見・アイディアをワークシートにメモしよう。またその改善策に注意すべき点は無いか考えよう！</a:t>
            </a:r>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5" name="テキスト ボックス 4">
            <a:extLst>
              <a:ext uri="{FF2B5EF4-FFF2-40B4-BE49-F238E27FC236}">
                <a16:creationId xmlns:a16="http://schemas.microsoft.com/office/drawing/2014/main" id="{7B230B1A-0972-D69A-F12D-F3ECE71C7238}"/>
              </a:ext>
            </a:extLst>
          </p:cNvPr>
          <p:cNvSpPr txBox="1"/>
          <p:nvPr/>
        </p:nvSpPr>
        <p:spPr>
          <a:xfrm>
            <a:off x="1235501" y="3028772"/>
            <a:ext cx="100584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回答例</a:t>
            </a: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・○班の○○の改善策は、高齢者の生活範囲を広げ、市民生活の改善という効果的だと思う。ただし、運行経費が高くなる恐れがあり、赤字は拡大する恐れがある。</a:t>
            </a:r>
            <a:endParaRPr kumimoji="0"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9CEDDA74-5DE4-1F51-8675-C4C88047B4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6E19A5-F971-419D-8D44-7023A648893E}" type="slidenum">
              <a:rPr kumimoji="1" lang="ja-JP" altLang="en-US" sz="1050" b="0" i="0" u="none" strike="noStrike" kern="120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050" b="0" i="0" u="none" strike="noStrike" kern="120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0F59D1B3-BDE3-2A36-CA2A-0E69D3D9D724}"/>
              </a:ext>
            </a:extLst>
          </p:cNvPr>
          <p:cNvSpPr txBox="1"/>
          <p:nvPr/>
        </p:nvSpPr>
        <p:spPr>
          <a:xfrm>
            <a:off x="672017" y="2920398"/>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998645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4400" dirty="0"/>
              <a:t>まとめ</a:t>
            </a:r>
            <a:br>
              <a:rPr kumimoji="1" lang="en-US" altLang="ja-JP" sz="4400" dirty="0"/>
            </a:br>
            <a:r>
              <a:rPr kumimoji="1" lang="ja-JP" altLang="en-US" sz="4400" dirty="0"/>
              <a:t>「赤字」バスに補助金は必要ですか？</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a:xfrm>
            <a:off x="1097279" y="1845734"/>
            <a:ext cx="10058401" cy="4023360"/>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ワークシートに取り組もう！</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（問題提起）</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■まとめ</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財政面の課題、つまり「赤字」であることを解消することも重要ですが、市民生活の安定や向上もまた自治体の政策に必要な観点です。身近な自治体の支出の在り方を考えていきましょう。</a:t>
            </a:r>
            <a:endParaRPr lang="en-US" altLang="ja-JP"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5E9448D-C407-B63A-0FAE-5B8273923FC6}"/>
              </a:ext>
            </a:extLst>
          </p:cNvPr>
          <p:cNvSpPr txBox="1"/>
          <p:nvPr/>
        </p:nvSpPr>
        <p:spPr>
          <a:xfrm>
            <a:off x="1314798" y="2657085"/>
            <a:ext cx="984088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latin typeface="メイリオ" panose="020B0604030504040204" pitchFamily="50" charset="-128"/>
                <a:ea typeface="メイリオ" panose="020B0604030504040204" pitchFamily="50" charset="-128"/>
              </a:rPr>
              <a:t>■賛成？　反対？　　　　：自身の見解に近い方に〇をしよう！</a:t>
            </a:r>
          </a:p>
          <a:p>
            <a:r>
              <a:rPr lang="ja-JP" altLang="en-US" dirty="0">
                <a:latin typeface="メイリオ" panose="020B0604030504040204" pitchFamily="50" charset="-128"/>
                <a:ea typeface="メイリオ" panose="020B0604030504040204" pitchFamily="50" charset="-128"/>
              </a:rPr>
              <a:t>　　　賛成　　　・　　　反対</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■その理由は？（自身の意見が変わった理由、補強された理由など）</a:t>
            </a:r>
            <a:endParaRPr lang="en-US" altLang="ja-JP"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42E16F9E-987B-887D-CA32-3D178963860F}"/>
              </a:ext>
            </a:extLst>
          </p:cNvPr>
          <p:cNvSpPr>
            <a:spLocks noGrp="1"/>
          </p:cNvSpPr>
          <p:nvPr>
            <p:ph type="sldNum" sz="quarter" idx="12"/>
          </p:nvPr>
        </p:nvSpPr>
        <p:spPr/>
        <p:txBody>
          <a:bodyPr/>
          <a:lstStyle/>
          <a:p>
            <a:fld id="{B36E19A5-F971-419D-8D44-7023A648893E}" type="slidenum">
              <a:rPr kumimoji="1" lang="ja-JP" altLang="en-US" smtClean="0"/>
              <a:t>17</a:t>
            </a:fld>
            <a:endParaRPr kumimoji="1" lang="ja-JP" altLang="en-US"/>
          </a:p>
        </p:txBody>
      </p:sp>
    </p:spTree>
    <p:extLst>
      <p:ext uri="{BB962C8B-B14F-4D97-AF65-F5344CB8AC3E}">
        <p14:creationId xmlns:p14="http://schemas.microsoft.com/office/powerpoint/2010/main" val="174431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lang="ja-JP" altLang="en-US" sz="4500" dirty="0"/>
              <a:t>参考資料</a:t>
            </a:r>
            <a:endParaRPr kumimoji="1" lang="ja-JP" altLang="en-US" sz="4500" dirty="0"/>
          </a:p>
        </p:txBody>
      </p:sp>
      <p:sp>
        <p:nvSpPr>
          <p:cNvPr id="4" name="コンテンツ プレースホルダー 3">
            <a:extLst>
              <a:ext uri="{FF2B5EF4-FFF2-40B4-BE49-F238E27FC236}">
                <a16:creationId xmlns:a16="http://schemas.microsoft.com/office/drawing/2014/main" id="{D6F2BF17-62AD-818F-3B7C-1DD348513B80}"/>
              </a:ext>
            </a:extLst>
          </p:cNvPr>
          <p:cNvSpPr>
            <a:spLocks noGrp="1"/>
          </p:cNvSpPr>
          <p:nvPr>
            <p:ph idx="1"/>
          </p:nvPr>
        </p:nvSpPr>
        <p:spPr>
          <a:xfrm>
            <a:off x="1097280" y="1845734"/>
            <a:ext cx="10434320" cy="4023360"/>
          </a:xfrm>
        </p:spPr>
        <p:txBody>
          <a:bodyPr>
            <a:norm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参考資料</a:t>
            </a:r>
            <a:r>
              <a:rPr lang="en-US" altLang="ja-JP" sz="1400" dirty="0">
                <a:latin typeface="メイリオ" panose="020B0604030504040204" pitchFamily="50" charset="-128"/>
                <a:ea typeface="メイリオ" panose="020B0604030504040204" pitchFamily="50" charset="-128"/>
              </a:rPr>
              <a:t>】</a:t>
            </a:r>
          </a:p>
          <a:p>
            <a:pPr marL="0" indent="0">
              <a:buNone/>
            </a:pPr>
            <a:r>
              <a:rPr lang="ja-JP" altLang="en-US" sz="1400" dirty="0">
                <a:solidFill>
                  <a:schemeClr val="tx1"/>
                </a:solidFill>
                <a:latin typeface="メイリオ" panose="020B0604030504040204" pitchFamily="50" charset="-128"/>
                <a:ea typeface="メイリオ" panose="020B0604030504040204" pitchFamily="50" charset="-128"/>
              </a:rPr>
              <a:t>・国土交通省関東運輸局交通政策部「関東運輸局管内におけるコミュニティバス・デマンド交通の実態及びバス待ち環境の先進事例に関する調査業務報告書</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コミュニティバス・デマンド交通の実態に関する調査」（平成</a:t>
            </a:r>
            <a:r>
              <a:rPr lang="en-US" altLang="ja-JP" sz="1400" dirty="0">
                <a:solidFill>
                  <a:schemeClr val="tx1"/>
                </a:solidFill>
                <a:latin typeface="メイリオ" panose="020B0604030504040204" pitchFamily="50" charset="-128"/>
                <a:ea typeface="メイリオ" panose="020B0604030504040204" pitchFamily="50" charset="-128"/>
              </a:rPr>
              <a:t>31</a:t>
            </a:r>
            <a:r>
              <a:rPr lang="ja-JP" altLang="en-US" sz="1400" dirty="0">
                <a:solidFill>
                  <a:schemeClr val="tx1"/>
                </a:solidFill>
                <a:latin typeface="メイリオ" panose="020B0604030504040204" pitchFamily="50" charset="-128"/>
                <a:ea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rPr>
              <a:t>3</a:t>
            </a:r>
            <a:r>
              <a:rPr lang="ja-JP" altLang="en-US" sz="1400" dirty="0">
                <a:solidFill>
                  <a:schemeClr val="tx1"/>
                </a:solidFill>
                <a:latin typeface="メイリオ" panose="020B0604030504040204" pitchFamily="50" charset="-128"/>
                <a:ea typeface="メイリオ" panose="020B0604030504040204" pitchFamily="50" charset="-128"/>
              </a:rPr>
              <a:t>月）</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○○市「第</a:t>
            </a:r>
            <a:r>
              <a:rPr lang="en-US" altLang="ja-JP" sz="1400" dirty="0">
                <a:solidFill>
                  <a:srgbClr val="FF0000"/>
                </a:solidFill>
                <a:latin typeface="メイリオ" panose="020B0604030504040204" pitchFamily="50" charset="-128"/>
                <a:ea typeface="メイリオ" panose="020B0604030504040204" pitchFamily="50" charset="-128"/>
              </a:rPr>
              <a:t>1</a:t>
            </a:r>
            <a:r>
              <a:rPr lang="ja-JP" altLang="en-US" sz="1400" dirty="0">
                <a:solidFill>
                  <a:srgbClr val="FF0000"/>
                </a:solidFill>
                <a:latin typeface="メイリオ" panose="020B0604030504040204" pitchFamily="50" charset="-128"/>
                <a:ea typeface="メイリオ" panose="020B0604030504040204" pitchFamily="50" charset="-128"/>
              </a:rPr>
              <a:t>回三鷹市コミュニティバス将来的なあり方検討専門部会資料」（令和</a:t>
            </a:r>
            <a:r>
              <a:rPr lang="en-US" altLang="ja-JP" sz="1400" dirty="0">
                <a:solidFill>
                  <a:srgbClr val="FF0000"/>
                </a:solidFill>
                <a:latin typeface="メイリオ" panose="020B0604030504040204" pitchFamily="50" charset="-128"/>
                <a:ea typeface="メイリオ" panose="020B0604030504040204" pitchFamily="50" charset="-128"/>
              </a:rPr>
              <a:t>3</a:t>
            </a:r>
            <a:r>
              <a:rPr lang="ja-JP" altLang="en-US" sz="1400" dirty="0">
                <a:solidFill>
                  <a:srgbClr val="FF0000"/>
                </a:solidFill>
                <a:latin typeface="メイリオ" panose="020B0604030504040204" pitchFamily="50" charset="-128"/>
                <a:ea typeface="メイリオ" panose="020B0604030504040204" pitchFamily="50" charset="-128"/>
              </a:rPr>
              <a:t>年</a:t>
            </a:r>
            <a:r>
              <a:rPr lang="en-US" altLang="ja-JP" sz="1400" dirty="0">
                <a:solidFill>
                  <a:srgbClr val="FF0000"/>
                </a:solidFill>
                <a:latin typeface="メイリオ" panose="020B0604030504040204" pitchFamily="50" charset="-128"/>
                <a:ea typeface="メイリオ" panose="020B0604030504040204" pitchFamily="50" charset="-128"/>
              </a:rPr>
              <a:t>1</a:t>
            </a:r>
            <a:r>
              <a:rPr lang="ja-JP" altLang="en-US" sz="1400" dirty="0">
                <a:solidFill>
                  <a:srgbClr val="FF0000"/>
                </a:solidFill>
                <a:latin typeface="メイリオ" panose="020B0604030504040204" pitchFamily="50" charset="-128"/>
                <a:ea typeface="メイリオ" panose="020B0604030504040204" pitchFamily="50" charset="-128"/>
              </a:rPr>
              <a:t>月</a:t>
            </a:r>
            <a:r>
              <a:rPr lang="en-US" altLang="ja-JP" sz="1400" dirty="0">
                <a:solidFill>
                  <a:srgbClr val="FF0000"/>
                </a:solidFill>
                <a:latin typeface="メイリオ" panose="020B0604030504040204" pitchFamily="50" charset="-128"/>
                <a:ea typeface="メイリオ" panose="020B0604030504040204" pitchFamily="50" charset="-128"/>
              </a:rPr>
              <a:t>19</a:t>
            </a:r>
            <a:r>
              <a:rPr lang="ja-JP" altLang="en-US" sz="1400" dirty="0">
                <a:solidFill>
                  <a:srgbClr val="FF0000"/>
                </a:solidFill>
                <a:latin typeface="メイリオ" panose="020B0604030504040204" pitchFamily="50" charset="-128"/>
                <a:ea typeface="メイリオ" panose="020B0604030504040204" pitchFamily="50" charset="-128"/>
              </a:rPr>
              <a:t>日） </a:t>
            </a:r>
          </a:p>
          <a:p>
            <a:pPr marL="0" indent="0">
              <a:buNone/>
            </a:pPr>
            <a:r>
              <a:rPr lang="ja-JP" altLang="en-US" sz="1400" dirty="0">
                <a:solidFill>
                  <a:srgbClr val="FF0000"/>
                </a:solidFill>
                <a:latin typeface="メイリオ" panose="020B0604030504040204" pitchFamily="50" charset="-128"/>
                <a:ea typeface="メイリオ" panose="020B0604030504040204" pitchFamily="50" charset="-128"/>
              </a:rPr>
              <a:t>・「三鷹市コミュニティバス将来的なあり方方針」（令和</a:t>
            </a:r>
            <a:r>
              <a:rPr lang="en-US" altLang="ja-JP" sz="1400" dirty="0">
                <a:solidFill>
                  <a:srgbClr val="FF0000"/>
                </a:solidFill>
                <a:latin typeface="メイリオ" panose="020B0604030504040204" pitchFamily="50" charset="-128"/>
                <a:ea typeface="メイリオ" panose="020B0604030504040204" pitchFamily="50" charset="-128"/>
              </a:rPr>
              <a:t>3</a:t>
            </a:r>
            <a:r>
              <a:rPr lang="ja-JP" altLang="en-US" sz="1400" dirty="0">
                <a:solidFill>
                  <a:srgbClr val="FF0000"/>
                </a:solidFill>
                <a:latin typeface="メイリオ" panose="020B0604030504040204" pitchFamily="50" charset="-128"/>
                <a:ea typeface="メイリオ" panose="020B0604030504040204" pitchFamily="50" charset="-128"/>
              </a:rPr>
              <a:t>年</a:t>
            </a:r>
            <a:r>
              <a:rPr lang="en-US" altLang="ja-JP" sz="1400" dirty="0">
                <a:solidFill>
                  <a:srgbClr val="FF0000"/>
                </a:solidFill>
                <a:latin typeface="メイリオ" panose="020B0604030504040204" pitchFamily="50" charset="-128"/>
                <a:ea typeface="メイリオ" panose="020B0604030504040204" pitchFamily="50" charset="-128"/>
              </a:rPr>
              <a:t>8</a:t>
            </a:r>
            <a:r>
              <a:rPr lang="ja-JP" altLang="en-US" sz="1400" dirty="0">
                <a:solidFill>
                  <a:srgbClr val="FF0000"/>
                </a:solidFill>
                <a:latin typeface="メイリオ" panose="020B0604030504040204" pitchFamily="50" charset="-128"/>
                <a:ea typeface="メイリオ" panose="020B0604030504040204" pitchFamily="50" charset="-128"/>
              </a:rPr>
              <a:t>月）　</a:t>
            </a:r>
          </a:p>
          <a:p>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教材キット作成者</a:t>
            </a:r>
            <a:r>
              <a:rPr lang="en-US" altLang="ja-JP" sz="1400"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・倉方慶明（東京外国語大学文書館）</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謝辞</a:t>
            </a:r>
            <a:r>
              <a:rPr lang="en-US" altLang="ja-JP" sz="1400" dirty="0">
                <a:latin typeface="メイリオ" panose="020B0604030504040204" pitchFamily="50" charset="-128"/>
                <a:ea typeface="メイリオ" panose="020B0604030504040204" pitchFamily="50" charset="-128"/>
              </a:rPr>
              <a:t>】</a:t>
            </a:r>
          </a:p>
          <a:p>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本研究は、日本科学協会の笹川科学研究助成による助成を受けたものです。</a:t>
            </a:r>
          </a:p>
        </p:txBody>
      </p:sp>
      <p:sp>
        <p:nvSpPr>
          <p:cNvPr id="3" name="スライド番号プレースホルダー 2">
            <a:extLst>
              <a:ext uri="{FF2B5EF4-FFF2-40B4-BE49-F238E27FC236}">
                <a16:creationId xmlns:a16="http://schemas.microsoft.com/office/drawing/2014/main" id="{F12E31DA-3011-A246-DF76-FB6272781BF9}"/>
              </a:ext>
            </a:extLst>
          </p:cNvPr>
          <p:cNvSpPr>
            <a:spLocks noGrp="1"/>
          </p:cNvSpPr>
          <p:nvPr>
            <p:ph type="sldNum" sz="quarter" idx="12"/>
          </p:nvPr>
        </p:nvSpPr>
        <p:spPr/>
        <p:txBody>
          <a:bodyPr/>
          <a:lstStyle/>
          <a:p>
            <a:fld id="{B36E19A5-F971-419D-8D44-7023A648893E}" type="slidenum">
              <a:rPr kumimoji="1" lang="ja-JP" altLang="en-US" smtClean="0"/>
              <a:t>18</a:t>
            </a:fld>
            <a:endParaRPr kumimoji="1" lang="ja-JP" altLang="en-US"/>
          </a:p>
        </p:txBody>
      </p:sp>
      <p:sp>
        <p:nvSpPr>
          <p:cNvPr id="5" name="テキスト ボックス 4">
            <a:extLst>
              <a:ext uri="{FF2B5EF4-FFF2-40B4-BE49-F238E27FC236}">
                <a16:creationId xmlns:a16="http://schemas.microsoft.com/office/drawing/2014/main" id="{14BEE4AD-98AF-5B35-FA29-1CAE5A80E78D}"/>
              </a:ext>
            </a:extLst>
          </p:cNvPr>
          <p:cNvSpPr txBox="1"/>
          <p:nvPr/>
        </p:nvSpPr>
        <p:spPr>
          <a:xfrm>
            <a:off x="481170" y="2598003"/>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53301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4200" dirty="0"/>
              <a:t>コミュニティバスに乗ったことはありますか？</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■地域の交通を支えるコミュニティバス</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参考</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近年増加しているデマンド交通</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DA24291-50E6-3C0E-B58B-A2837F217E1C}"/>
              </a:ext>
            </a:extLst>
          </p:cNvPr>
          <p:cNvSpPr txBox="1"/>
          <p:nvPr/>
        </p:nvSpPr>
        <p:spPr>
          <a:xfrm>
            <a:off x="1148079" y="2249824"/>
            <a:ext cx="6313674" cy="9310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rPr>
              <a:t>交通空白地域・不便地域の解消を図るため、市区町村自らバス事業者として、またはバス事業者に委託して運行するバス。</a:t>
            </a:r>
            <a:endParaRPr kumimoji="1" lang="ja-JP" altLang="en-US"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235D89D9-52E3-3546-F1D1-082ECFF0860C}"/>
              </a:ext>
            </a:extLst>
          </p:cNvPr>
          <p:cNvSpPr txBox="1"/>
          <p:nvPr/>
        </p:nvSpPr>
        <p:spPr>
          <a:xfrm>
            <a:off x="7541637" y="5133754"/>
            <a:ext cx="3693927" cy="507831"/>
          </a:xfrm>
          <a:prstGeom prst="rect">
            <a:avLst/>
          </a:prstGeom>
          <a:noFill/>
        </p:spPr>
        <p:txBody>
          <a:bodyPr wrap="square">
            <a:spAutoFit/>
          </a:bodyPr>
          <a:lstStyle/>
          <a:p>
            <a:r>
              <a:rPr lang="ja-JP" altLang="en-US" sz="900" dirty="0">
                <a:solidFill>
                  <a:srgbClr val="FF0000"/>
                </a:solidFill>
                <a:latin typeface="メイリオ" panose="020B0604030504040204" pitchFamily="50" charset="-128"/>
                <a:ea typeface="メイリオ" panose="020B0604030504040204" pitchFamily="50" charset="-128"/>
              </a:rPr>
              <a:t>（写真出典：三鷹市ウェブページ「みたかシティバス」（</a:t>
            </a:r>
            <a:r>
              <a:rPr lang="en-US" altLang="ja-JP" sz="900" dirty="0">
                <a:solidFill>
                  <a:srgbClr val="FF0000"/>
                </a:solidFill>
                <a:latin typeface="メイリオ" panose="020B0604030504040204" pitchFamily="50" charset="-128"/>
                <a:ea typeface="メイリオ" panose="020B0604030504040204" pitchFamily="50" charset="-128"/>
                <a:hlinkClick r:id="rId2"/>
              </a:rPr>
              <a:t>https://www.city.mitaka.lg.jp/c_service/000/000756.html</a:t>
            </a:r>
            <a:r>
              <a:rPr lang="ja-JP" altLang="en-US" sz="900" dirty="0">
                <a:solidFill>
                  <a:srgbClr val="FF0000"/>
                </a:solidFill>
                <a:latin typeface="メイリオ" panose="020B0604030504040204" pitchFamily="50" charset="-128"/>
                <a:ea typeface="メイリオ" panose="020B0604030504040204" pitchFamily="50" charset="-128"/>
              </a:rPr>
              <a:t>）</a:t>
            </a:r>
            <a:endParaRPr lang="en-US" altLang="ja-JP" sz="900" dirty="0">
              <a:solidFill>
                <a:srgbClr val="FF0000"/>
              </a:solidFill>
              <a:latin typeface="メイリオ" panose="020B0604030504040204" pitchFamily="50" charset="-128"/>
              <a:ea typeface="メイリオ" panose="020B0604030504040204" pitchFamily="50" charset="-128"/>
            </a:endParaRPr>
          </a:p>
          <a:p>
            <a:r>
              <a:rPr lang="ja-JP" altLang="en-US" sz="900" dirty="0">
                <a:solidFill>
                  <a:srgbClr val="FF0000"/>
                </a:solidFill>
                <a:latin typeface="メイリオ" panose="020B0604030504040204" pitchFamily="50" charset="-128"/>
                <a:ea typeface="メイリオ" panose="020B0604030504040204" pitchFamily="50" charset="-128"/>
              </a:rPr>
              <a:t>相模原市ウェブページ「菅井地区乗合タクシー　パンフレット」</a:t>
            </a:r>
            <a:endParaRPr lang="en-US" altLang="ja-JP" sz="900"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FBA6273-7E43-87C9-3F5E-AF372DE16DD1}"/>
              </a:ext>
            </a:extLst>
          </p:cNvPr>
          <p:cNvSpPr txBox="1"/>
          <p:nvPr/>
        </p:nvSpPr>
        <p:spPr>
          <a:xfrm>
            <a:off x="2837330" y="5617495"/>
            <a:ext cx="4424447" cy="507831"/>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（参考：国土交通省関東運輸局交通政策部「関東運輸局管内におけるコミュニティバス・デマンド交通の実態及びバス待ち環境の先進事例に関する調査業務報告書</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コミュニティバス・デマンド交通の実態に関する調査」（平成</a:t>
            </a:r>
            <a:r>
              <a:rPr lang="en-US" altLang="ja-JP" sz="900" dirty="0">
                <a:latin typeface="メイリオ" panose="020B0604030504040204" pitchFamily="50" charset="-128"/>
                <a:ea typeface="メイリオ" panose="020B0604030504040204" pitchFamily="50" charset="-128"/>
              </a:rPr>
              <a:t>31</a:t>
            </a:r>
            <a:r>
              <a:rPr lang="ja-JP" altLang="en-US" sz="900" dirty="0">
                <a:latin typeface="メイリオ" panose="020B0604030504040204" pitchFamily="50" charset="-128"/>
                <a:ea typeface="メイリオ" panose="020B0604030504040204" pitchFamily="50" charset="-128"/>
              </a:rPr>
              <a:t>年</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月））</a:t>
            </a:r>
            <a:endParaRPr lang="en-US" altLang="ja-JP" sz="9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10EE1429-91E9-F30E-7A44-C588919CD9F5}"/>
              </a:ext>
            </a:extLst>
          </p:cNvPr>
          <p:cNvSpPr>
            <a:spLocks noGrp="1"/>
          </p:cNvSpPr>
          <p:nvPr>
            <p:ph type="sldNum" sz="quarter" idx="12"/>
          </p:nvPr>
        </p:nvSpPr>
        <p:spPr/>
        <p:txBody>
          <a:bodyPr/>
          <a:lstStyle/>
          <a:p>
            <a:fld id="{B36E19A5-F971-419D-8D44-7023A648893E}" type="slidenum">
              <a:rPr kumimoji="1" lang="ja-JP" altLang="en-US" smtClean="0"/>
              <a:t>2</a:t>
            </a:fld>
            <a:endParaRPr kumimoji="1" lang="ja-JP" altLang="en-US"/>
          </a:p>
        </p:txBody>
      </p:sp>
      <p:pic>
        <p:nvPicPr>
          <p:cNvPr id="1026" name="Picture 2" descr="画像：三鷹市の特産品であるキウイフルーツをモチーフにしたラッピングが施されたみたかシティバス">
            <a:extLst>
              <a:ext uri="{FF2B5EF4-FFF2-40B4-BE49-F238E27FC236}">
                <a16:creationId xmlns:a16="http://schemas.microsoft.com/office/drawing/2014/main" id="{27F31A85-4964-DE76-26B3-45A84660B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637" y="2269069"/>
            <a:ext cx="3640003" cy="273000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283FA3A-213E-CAD7-DA4D-C51D13750F7B}"/>
              </a:ext>
            </a:extLst>
          </p:cNvPr>
          <p:cNvSpPr txBox="1"/>
          <p:nvPr/>
        </p:nvSpPr>
        <p:spPr>
          <a:xfrm>
            <a:off x="2819631" y="4057683"/>
            <a:ext cx="464212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latin typeface="メイリオ" panose="020B0604030504040204" pitchFamily="50" charset="-128"/>
                <a:ea typeface="メイリオ" panose="020B0604030504040204" pitchFamily="50" charset="-128"/>
              </a:rPr>
              <a:t>・デマンド交通：路線やダイヤをあらかじめ定めないなど、利用者のニーズに応じて柔軟に運行するバス又は乗合タクシー</a:t>
            </a:r>
          </a:p>
        </p:txBody>
      </p:sp>
      <p:pic>
        <p:nvPicPr>
          <p:cNvPr id="12" name="図 11">
            <a:extLst>
              <a:ext uri="{FF2B5EF4-FFF2-40B4-BE49-F238E27FC236}">
                <a16:creationId xmlns:a16="http://schemas.microsoft.com/office/drawing/2014/main" id="{F323A229-7761-D0FD-24DD-4407B94AB5A1}"/>
              </a:ext>
            </a:extLst>
          </p:cNvPr>
          <p:cNvPicPr>
            <a:picLocks noChangeAspect="1"/>
          </p:cNvPicPr>
          <p:nvPr/>
        </p:nvPicPr>
        <p:blipFill rotWithShape="1">
          <a:blip r:embed="rId4"/>
          <a:srcRect l="33889" t="15539" r="35725" b="8644"/>
          <a:stretch/>
        </p:blipFill>
        <p:spPr>
          <a:xfrm>
            <a:off x="1159465" y="3977001"/>
            <a:ext cx="1597981" cy="2241719"/>
          </a:xfrm>
          <a:prstGeom prst="rect">
            <a:avLst/>
          </a:prstGeom>
        </p:spPr>
      </p:pic>
      <p:sp>
        <p:nvSpPr>
          <p:cNvPr id="4" name="テキスト ボックス 3">
            <a:extLst>
              <a:ext uri="{FF2B5EF4-FFF2-40B4-BE49-F238E27FC236}">
                <a16:creationId xmlns:a16="http://schemas.microsoft.com/office/drawing/2014/main" id="{DBCE4EEF-648B-7C4F-F69B-DC160548BB2E}"/>
              </a:ext>
            </a:extLst>
          </p:cNvPr>
          <p:cNvSpPr txBox="1"/>
          <p:nvPr/>
        </p:nvSpPr>
        <p:spPr>
          <a:xfrm>
            <a:off x="532895" y="3857414"/>
            <a:ext cx="850526" cy="830997"/>
          </a:xfrm>
          <a:prstGeom prst="rect">
            <a:avLst/>
          </a:prstGeom>
          <a:noFill/>
        </p:spPr>
        <p:txBody>
          <a:bodyPr wrap="square">
            <a:spAutoFit/>
          </a:bodyPr>
          <a:lstStyle/>
          <a:p>
            <a:r>
              <a:rPr lang="ja-JP" altLang="en-US" sz="4800" dirty="0"/>
              <a:t>☑</a:t>
            </a:r>
          </a:p>
        </p:txBody>
      </p:sp>
      <p:sp>
        <p:nvSpPr>
          <p:cNvPr id="9" name="テキスト ボックス 8">
            <a:extLst>
              <a:ext uri="{FF2B5EF4-FFF2-40B4-BE49-F238E27FC236}">
                <a16:creationId xmlns:a16="http://schemas.microsoft.com/office/drawing/2014/main" id="{7EF79AF5-D85A-5DFA-AD69-A5FA8C37B1FF}"/>
              </a:ext>
            </a:extLst>
          </p:cNvPr>
          <p:cNvSpPr txBox="1"/>
          <p:nvPr/>
        </p:nvSpPr>
        <p:spPr>
          <a:xfrm>
            <a:off x="11043921" y="1966448"/>
            <a:ext cx="850526" cy="830997"/>
          </a:xfrm>
          <a:prstGeom prst="rect">
            <a:avLst/>
          </a:prstGeom>
          <a:noFill/>
        </p:spPr>
        <p:txBody>
          <a:bodyPr wrap="square">
            <a:spAutoFit/>
          </a:bodyPr>
          <a:lstStyle/>
          <a:p>
            <a:r>
              <a:rPr lang="ja-JP" altLang="en-US" sz="4800" dirty="0"/>
              <a:t>☑</a:t>
            </a:r>
          </a:p>
        </p:txBody>
      </p:sp>
      <p:sp>
        <p:nvSpPr>
          <p:cNvPr id="10" name="テキスト ボックス 9">
            <a:extLst>
              <a:ext uri="{FF2B5EF4-FFF2-40B4-BE49-F238E27FC236}">
                <a16:creationId xmlns:a16="http://schemas.microsoft.com/office/drawing/2014/main" id="{8D03ED84-3F86-D935-9DC8-A65B42982628}"/>
              </a:ext>
            </a:extLst>
          </p:cNvPr>
          <p:cNvSpPr txBox="1"/>
          <p:nvPr/>
        </p:nvSpPr>
        <p:spPr>
          <a:xfrm>
            <a:off x="10942320" y="5038097"/>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96469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4400" dirty="0"/>
              <a:t>議論のテーマ</a:t>
            </a:r>
            <a:br>
              <a:rPr kumimoji="1" lang="en-US" altLang="ja-JP" sz="4400" dirty="0"/>
            </a:br>
            <a:r>
              <a:rPr kumimoji="1" lang="ja-JP" altLang="en-US" sz="4400" dirty="0"/>
              <a:t>「赤字」バスに補助金は必要ですか？</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ワークシートに取り組もう！</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（問題提起）</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市では、コミュニティバスが走っています。そのバス路線の運行には多額の経費を必要とし、毎年</a:t>
            </a:r>
            <a:r>
              <a:rPr lang="en-US" altLang="ja-JP" dirty="0">
                <a:latin typeface="メイリオ" panose="020B0604030504040204" pitchFamily="50" charset="-128"/>
                <a:ea typeface="メイリオ" panose="020B0604030504040204" pitchFamily="50" charset="-128"/>
              </a:rPr>
              <a:t>1000</a:t>
            </a:r>
            <a:r>
              <a:rPr lang="ja-JP" altLang="en-US" dirty="0">
                <a:latin typeface="メイリオ" panose="020B0604030504040204" pitchFamily="50" charset="-128"/>
                <a:ea typeface="メイリオ" panose="020B0604030504040204" pitchFamily="50" charset="-128"/>
              </a:rPr>
              <a:t>万円の「赤字」が出ています。あなたは市長として、「赤字」バスに補助金を支出することに賛成ですか？反対ですか？理由を含め答えよう。</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5E9448D-C407-B63A-0FAE-5B8273923FC6}"/>
              </a:ext>
            </a:extLst>
          </p:cNvPr>
          <p:cNvSpPr txBox="1"/>
          <p:nvPr/>
        </p:nvSpPr>
        <p:spPr>
          <a:xfrm>
            <a:off x="1097279" y="3429000"/>
            <a:ext cx="10115203"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latin typeface="メイリオ" panose="020B0604030504040204" pitchFamily="50" charset="-128"/>
                <a:ea typeface="メイリオ" panose="020B0604030504040204" pitchFamily="50" charset="-128"/>
              </a:rPr>
              <a:t>■賛成？　反対？　　　　：自身の見解に近い方に〇をしよう！</a:t>
            </a:r>
          </a:p>
          <a:p>
            <a:r>
              <a:rPr lang="ja-JP" altLang="en-US" dirty="0">
                <a:latin typeface="メイリオ" panose="020B0604030504040204" pitchFamily="50" charset="-128"/>
                <a:ea typeface="メイリオ" panose="020B0604030504040204" pitchFamily="50" charset="-128"/>
              </a:rPr>
              <a:t>　　　賛成　　　・　　　反対</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■その理由は？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回答例</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・赤字は出ていても、高齢者運転免許返納など、市民の交通手段の確保は市の重要な事業であ</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るため、維持すべき。</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・赤字バスの維持は自治体にとって負担であり、補助金を取り止めバスは廃止すべき。</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42E16F9E-987B-887D-CA32-3D178963860F}"/>
              </a:ext>
            </a:extLst>
          </p:cNvPr>
          <p:cNvSpPr>
            <a:spLocks noGrp="1"/>
          </p:cNvSpPr>
          <p:nvPr>
            <p:ph type="sldNum" sz="quarter" idx="12"/>
          </p:nvPr>
        </p:nvSpPr>
        <p:spPr/>
        <p:txBody>
          <a:bodyPr/>
          <a:lstStyle/>
          <a:p>
            <a:fld id="{B36E19A5-F971-419D-8D44-7023A648893E}" type="slidenum">
              <a:rPr kumimoji="1" lang="ja-JP" altLang="en-US" smtClean="0"/>
              <a:t>3</a:t>
            </a:fld>
            <a:endParaRPr kumimoji="1" lang="ja-JP" altLang="en-US"/>
          </a:p>
        </p:txBody>
      </p:sp>
    </p:spTree>
    <p:extLst>
      <p:ext uri="{BB962C8B-B14F-4D97-AF65-F5344CB8AC3E}">
        <p14:creationId xmlns:p14="http://schemas.microsoft.com/office/powerpoint/2010/main" val="191039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700" dirty="0"/>
              <a:t>自治体におけるコミュニティバスを巡る状況（１）</a:t>
            </a:r>
            <a:br>
              <a:rPr kumimoji="1" lang="en-US" altLang="ja-JP" sz="3700" dirty="0"/>
            </a:br>
            <a:r>
              <a:rPr kumimoji="1" lang="ja-JP" altLang="en-US" sz="2800" dirty="0"/>
              <a:t>～コミュニティバスを導入している自治体はどれくらいだろうか～</a:t>
            </a:r>
            <a:endParaRPr kumimoji="1" lang="ja-JP" altLang="en-US" sz="3700" dirty="0"/>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■関東におけるコミュニティバスの実施状況</a:t>
            </a:r>
            <a:endParaRPr lang="en-US" altLang="ja-JP" dirty="0">
              <a:latin typeface="メイリオ" panose="020B0604030504040204" pitchFamily="50" charset="-128"/>
              <a:ea typeface="メイリオ" panose="020B0604030504040204" pitchFamily="50" charset="-128"/>
            </a:endParaRPr>
          </a:p>
          <a:p>
            <a:pPr marL="0" indent="0">
              <a:buNone/>
            </a:pPr>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E0D75F5-A340-61BD-24C7-2AAC60D2ED4B}"/>
              </a:ext>
            </a:extLst>
          </p:cNvPr>
          <p:cNvSpPr txBox="1"/>
          <p:nvPr/>
        </p:nvSpPr>
        <p:spPr>
          <a:xfrm>
            <a:off x="1281729" y="5229189"/>
            <a:ext cx="10554672" cy="830997"/>
          </a:xfrm>
          <a:prstGeom prst="rect">
            <a:avLst/>
          </a:prstGeom>
          <a:noFill/>
        </p:spPr>
        <p:txBody>
          <a:bodyPr wrap="square">
            <a:spAutoFit/>
          </a:bodyPr>
          <a:lstStyle/>
          <a:p>
            <a:endParaRPr lang="en-US" altLang="ja-JP" sz="1600" dirty="0"/>
          </a:p>
          <a:p>
            <a:r>
              <a:rPr lang="ja-JP" altLang="en-US" sz="1600" dirty="0"/>
              <a:t>（出典：国土交通省関東運輸局交通政策部「関東運輸局管内におけるコミュニティバス・デマンド交通の実態及びバス待ち環境の先進事例に関する調査業務報告書</a:t>
            </a:r>
            <a:r>
              <a:rPr lang="en-US" altLang="ja-JP" sz="1600" dirty="0"/>
              <a:t>=</a:t>
            </a:r>
            <a:r>
              <a:rPr lang="ja-JP" altLang="en-US" sz="1600" dirty="0"/>
              <a:t>コミュニティバス・デマンド交通の実態に関する調査」（平成</a:t>
            </a:r>
            <a:r>
              <a:rPr lang="en-US" altLang="ja-JP" sz="1600" dirty="0"/>
              <a:t>31</a:t>
            </a:r>
            <a:r>
              <a:rPr lang="ja-JP" altLang="en-US" sz="1600" dirty="0"/>
              <a:t>年</a:t>
            </a:r>
            <a:r>
              <a:rPr lang="en-US" altLang="ja-JP" sz="1600" dirty="0"/>
              <a:t>3</a:t>
            </a:r>
            <a:r>
              <a:rPr lang="ja-JP" altLang="en-US" sz="1600" dirty="0"/>
              <a:t>月））</a:t>
            </a: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9291402" y="2246894"/>
            <a:ext cx="2206331" cy="1785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2000" dirty="0">
                <a:latin typeface="メイリオ" panose="020B0604030504040204" pitchFamily="50" charset="-128"/>
                <a:ea typeface="メイリオ" panose="020B0604030504040204" pitchFamily="50" charset="-128"/>
              </a:rPr>
              <a:t>・関東の自治体のうち</a:t>
            </a:r>
            <a:r>
              <a:rPr lang="en-US" altLang="ja-JP" sz="2800" dirty="0">
                <a:latin typeface="メイリオ" panose="020B0604030504040204" pitchFamily="50" charset="-128"/>
                <a:ea typeface="メイリオ" panose="020B0604030504040204" pitchFamily="50" charset="-128"/>
              </a:rPr>
              <a:t>68.9%</a:t>
            </a:r>
            <a:r>
              <a:rPr lang="ja-JP" altLang="en-US" sz="2000" dirty="0">
                <a:latin typeface="メイリオ" panose="020B0604030504040204" pitchFamily="50" charset="-128"/>
                <a:ea typeface="メイリオ" panose="020B0604030504040204" pitchFamily="50" charset="-128"/>
              </a:rPr>
              <a:t>が実施</a:t>
            </a:r>
            <a:endParaRPr lang="en-US" altLang="ja-JP" sz="20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（群馬県の</a:t>
            </a:r>
            <a:r>
              <a:rPr lang="en-US" altLang="ja-JP" sz="1400" dirty="0">
                <a:latin typeface="メイリオ" panose="020B0604030504040204" pitchFamily="50" charset="-128"/>
                <a:ea typeface="メイリオ" panose="020B0604030504040204" pitchFamily="50" charset="-128"/>
              </a:rPr>
              <a:t>79</a:t>
            </a:r>
            <a:r>
              <a:rPr lang="ja-JP" altLang="en-US" sz="1400" dirty="0">
                <a:latin typeface="メイリオ" panose="020B0604030504040204" pitchFamily="50" charset="-128"/>
                <a:ea typeface="メイリオ" panose="020B0604030504040204" pitchFamily="50" charset="-128"/>
              </a:rPr>
              <a:t>％、千葉県の</a:t>
            </a:r>
            <a:r>
              <a:rPr lang="en-US" altLang="ja-JP" sz="1400" dirty="0">
                <a:latin typeface="メイリオ" panose="020B0604030504040204" pitchFamily="50" charset="-128"/>
                <a:ea typeface="メイリオ" panose="020B0604030504040204" pitchFamily="50" charset="-128"/>
              </a:rPr>
              <a:t>79%</a:t>
            </a:r>
            <a:r>
              <a:rPr lang="ja-JP" altLang="en-US" sz="1400" dirty="0">
                <a:latin typeface="メイリオ" panose="020B0604030504040204" pitchFamily="50" charset="-128"/>
                <a:ea typeface="メイリオ" panose="020B0604030504040204" pitchFamily="50" charset="-128"/>
              </a:rPr>
              <a:t>、東京都の</a:t>
            </a:r>
            <a:r>
              <a:rPr lang="en-US" altLang="ja-JP" sz="1400" dirty="0">
                <a:latin typeface="メイリオ" panose="020B0604030504040204" pitchFamily="50" charset="-128"/>
                <a:ea typeface="メイリオ" panose="020B0604030504040204" pitchFamily="50" charset="-128"/>
              </a:rPr>
              <a:t>77</a:t>
            </a:r>
            <a:r>
              <a:rPr lang="ja-JP" altLang="en-US" sz="1400" dirty="0">
                <a:latin typeface="メイリオ" panose="020B0604030504040204" pitchFamily="50" charset="-128"/>
                <a:ea typeface="メイリオ" panose="020B0604030504040204" pitchFamily="50" charset="-128"/>
              </a:rPr>
              <a:t>％の自治体が導入）</a:t>
            </a:r>
            <a:endParaRPr lang="en-US" altLang="ja-JP" sz="14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D02A9FE7-1658-B578-D0FC-FEAEAF30D93B}"/>
              </a:ext>
            </a:extLst>
          </p:cNvPr>
          <p:cNvSpPr>
            <a:spLocks noGrp="1"/>
          </p:cNvSpPr>
          <p:nvPr>
            <p:ph type="sldNum" sz="quarter" idx="12"/>
          </p:nvPr>
        </p:nvSpPr>
        <p:spPr/>
        <p:txBody>
          <a:bodyPr/>
          <a:lstStyle/>
          <a:p>
            <a:fld id="{B36E19A5-F971-419D-8D44-7023A648893E}"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F45501D4-A9EC-E3EF-40C5-3497842A7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30930" y="2156375"/>
            <a:ext cx="8060472" cy="30476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730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700" dirty="0"/>
              <a:t>自治体におけるコミュニティバスを巡る状況（２）</a:t>
            </a:r>
            <a:br>
              <a:rPr kumimoji="1" lang="en-US" altLang="ja-JP" sz="3700" dirty="0"/>
            </a:br>
            <a:r>
              <a:rPr kumimoji="1" lang="ja-JP" altLang="en-US" sz="3700" dirty="0"/>
              <a:t>～コミュニティバスの運行目的は何だろうか～</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■関東におけるコミュニティバスの運行目的</a:t>
            </a:r>
            <a:endParaRPr lang="en-US" altLang="ja-JP" dirty="0">
              <a:latin typeface="メイリオ" panose="020B0604030504040204" pitchFamily="50" charset="-128"/>
              <a:ea typeface="メイリオ" panose="020B0604030504040204" pitchFamily="50" charset="-128"/>
            </a:endParaRPr>
          </a:p>
          <a:p>
            <a:pPr marL="0" indent="0">
              <a:buNone/>
            </a:pPr>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E0D75F5-A340-61BD-24C7-2AAC60D2ED4B}"/>
              </a:ext>
            </a:extLst>
          </p:cNvPr>
          <p:cNvSpPr txBox="1"/>
          <p:nvPr/>
        </p:nvSpPr>
        <p:spPr>
          <a:xfrm>
            <a:off x="1281729" y="5550916"/>
            <a:ext cx="10554672" cy="830997"/>
          </a:xfrm>
          <a:prstGeom prst="rect">
            <a:avLst/>
          </a:prstGeom>
          <a:noFill/>
        </p:spPr>
        <p:txBody>
          <a:bodyPr wrap="square">
            <a:spAutoFit/>
          </a:bodyPr>
          <a:lstStyle/>
          <a:p>
            <a:endParaRPr lang="en-US" altLang="ja-JP" sz="1600" dirty="0"/>
          </a:p>
          <a:p>
            <a:r>
              <a:rPr lang="ja-JP" altLang="en-US" sz="1600" dirty="0"/>
              <a:t>（出典：国土交通省関東運輸局交通政策部「関東運輸局管内におけるコミュニティバス・デマンド交通の実態及びバス待ち環境の先進事例に関する調査業務報告書</a:t>
            </a:r>
            <a:r>
              <a:rPr lang="en-US" altLang="ja-JP" sz="1600" dirty="0"/>
              <a:t>=</a:t>
            </a:r>
            <a:r>
              <a:rPr lang="ja-JP" altLang="en-US" sz="1600" dirty="0"/>
              <a:t>コミュニティバス・デマンド交通の実態に関する調査」（平成</a:t>
            </a:r>
            <a:r>
              <a:rPr lang="en-US" altLang="ja-JP" sz="1600" dirty="0"/>
              <a:t>31</a:t>
            </a:r>
            <a:r>
              <a:rPr lang="ja-JP" altLang="en-US" sz="1600" dirty="0"/>
              <a:t>年</a:t>
            </a:r>
            <a:r>
              <a:rPr lang="en-US" altLang="ja-JP" sz="1600" dirty="0"/>
              <a:t>3</a:t>
            </a:r>
            <a:r>
              <a:rPr lang="ja-JP" altLang="en-US" sz="1600" dirty="0"/>
              <a:t>月））</a:t>
            </a: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8126187" y="2297693"/>
            <a:ext cx="3473151" cy="32932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2000" dirty="0">
                <a:latin typeface="メイリオ" panose="020B0604030504040204" pitchFamily="50" charset="-128"/>
                <a:ea typeface="メイリオ" panose="020B0604030504040204" pitchFamily="50" charset="-128"/>
              </a:rPr>
              <a:t>・運行目的の上位は</a:t>
            </a:r>
            <a:endParaRPr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位「公共交通空白地域・不便　地域の解消」（</a:t>
            </a:r>
            <a:r>
              <a:rPr lang="en-US" altLang="ja-JP" sz="2000" dirty="0">
                <a:latin typeface="メイリオ" panose="020B0604030504040204" pitchFamily="50" charset="-128"/>
                <a:ea typeface="メイリオ" panose="020B0604030504040204" pitchFamily="50" charset="-128"/>
              </a:rPr>
              <a:t>85</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位「移動困難者等の移動手段の確保」（</a:t>
            </a:r>
            <a:r>
              <a:rPr lang="en-US" altLang="ja-JP" sz="2000" dirty="0">
                <a:latin typeface="メイリオ" panose="020B0604030504040204" pitchFamily="50" charset="-128"/>
                <a:ea typeface="メイリオ" panose="020B0604030504040204" pitchFamily="50" charset="-128"/>
              </a:rPr>
              <a:t>66</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→公共交通の補助や高齢者などの移動困難者への対応が目的</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・他方で、</a:t>
            </a:r>
            <a:r>
              <a:rPr lang="ja-JP" altLang="ja-JP" sz="1800" dirty="0">
                <a:effectLst/>
                <a:latin typeface="メイリオ" panose="020B0604030504040204" pitchFamily="50" charset="-128"/>
                <a:ea typeface="メイリオ" panose="020B0604030504040204" pitchFamily="50" charset="-128"/>
                <a:cs typeface="Times New Roman" panose="02020603050405020304" pitchFamily="18" charset="0"/>
              </a:rPr>
              <a:t>群馬県（</a:t>
            </a:r>
            <a:r>
              <a:rPr lang="en-US" altLang="ja-JP" sz="1800" dirty="0">
                <a:effectLst/>
                <a:latin typeface="メイリオ" panose="020B0604030504040204" pitchFamily="50" charset="-128"/>
                <a:ea typeface="メイリオ" panose="020B0604030504040204" pitchFamily="50" charset="-128"/>
                <a:cs typeface="Times New Roman" panose="02020603050405020304" pitchFamily="18" charset="0"/>
              </a:rPr>
              <a:t>58</a:t>
            </a:r>
            <a:r>
              <a:rPr lang="ja-JP" altLang="ja-JP" sz="1800" dirty="0">
                <a:effectLst/>
                <a:latin typeface="メイリオ" panose="020B0604030504040204" pitchFamily="50" charset="-128"/>
                <a:ea typeface="メイリオ" panose="020B0604030504040204" pitchFamily="50" charset="-128"/>
                <a:cs typeface="Times New Roman" panose="02020603050405020304" pitchFamily="18" charset="0"/>
              </a:rPr>
              <a:t>％）、山梨県（</a:t>
            </a:r>
            <a:r>
              <a:rPr lang="en-US" altLang="ja-JP" sz="1800" dirty="0">
                <a:effectLst/>
                <a:latin typeface="メイリオ" panose="020B0604030504040204" pitchFamily="50" charset="-128"/>
                <a:ea typeface="メイリオ" panose="020B0604030504040204" pitchFamily="50" charset="-128"/>
                <a:cs typeface="Times New Roman" panose="02020603050405020304" pitchFamily="18" charset="0"/>
              </a:rPr>
              <a:t>56</a:t>
            </a:r>
            <a:r>
              <a:rPr lang="ja-JP" altLang="ja-JP" sz="18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effectLst/>
                <a:latin typeface="メイリオ" panose="020B0604030504040204" pitchFamily="50" charset="-128"/>
                <a:ea typeface="メイリオ" panose="020B0604030504040204" pitchFamily="50" charset="-128"/>
                <a:cs typeface="Times New Roman" panose="02020603050405020304" pitchFamily="18" charset="0"/>
              </a:rPr>
              <a:t>では「廃止路線バスの代替手段の確保」</a:t>
            </a:r>
            <a:endParaRPr lang="en-US" altLang="ja-JP"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D02A9FE7-1658-B578-D0FC-FEAEAF30D93B}"/>
              </a:ext>
            </a:extLst>
          </p:cNvPr>
          <p:cNvSpPr>
            <a:spLocks noGrp="1"/>
          </p:cNvSpPr>
          <p:nvPr>
            <p:ph type="sldNum" sz="quarter" idx="12"/>
          </p:nvPr>
        </p:nvSpPr>
        <p:spPr/>
        <p:txBody>
          <a:bodyPr/>
          <a:lstStyle/>
          <a:p>
            <a:fld id="{B36E19A5-F971-419D-8D44-7023A648893E}" type="slidenum">
              <a:rPr kumimoji="1" lang="ja-JP" altLang="en-US" smtClean="0"/>
              <a:t>5</a:t>
            </a:fld>
            <a:endParaRPr kumimoji="1" lang="ja-JP" altLang="en-US"/>
          </a:p>
        </p:txBody>
      </p:sp>
      <p:pic>
        <p:nvPicPr>
          <p:cNvPr id="4" name="図 3">
            <a:extLst>
              <a:ext uri="{FF2B5EF4-FFF2-40B4-BE49-F238E27FC236}">
                <a16:creationId xmlns:a16="http://schemas.microsoft.com/office/drawing/2014/main" id="{1C1592F4-D847-9A59-6834-B7AFE5564F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30930" y="2246894"/>
            <a:ext cx="6897071" cy="36057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641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700" dirty="0"/>
              <a:t>自治体におけるコミュニティバスを巡る状況（３）</a:t>
            </a:r>
            <a:br>
              <a:rPr kumimoji="1" lang="en-US" altLang="ja-JP" sz="3700" dirty="0"/>
            </a:br>
            <a:r>
              <a:rPr kumimoji="1" lang="ja-JP" altLang="en-US" sz="3100" dirty="0"/>
              <a:t>～「赤字」への補助金はどの程度出ているだろうか～</a:t>
            </a:r>
            <a:endParaRPr kumimoji="1" lang="ja-JP" altLang="en-US" sz="3700" dirty="0"/>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■関東におけるコミュニティバスへの補助率（平成</a:t>
            </a:r>
            <a:r>
              <a:rPr lang="en-US" altLang="ja-JP" dirty="0">
                <a:latin typeface="メイリオ" panose="020B0604030504040204" pitchFamily="50" charset="-128"/>
                <a:ea typeface="メイリオ" panose="020B0604030504040204" pitchFamily="50" charset="-128"/>
              </a:rPr>
              <a:t>29</a:t>
            </a:r>
            <a:r>
              <a:rPr lang="ja-JP" altLang="en-US" dirty="0">
                <a:latin typeface="メイリオ" panose="020B0604030504040204" pitchFamily="50" charset="-128"/>
                <a:ea typeface="メイリオ" panose="020B0604030504040204" pitchFamily="50" charset="-128"/>
              </a:rPr>
              <a:t>年）</a:t>
            </a:r>
          </a:p>
        </p:txBody>
      </p:sp>
      <p:sp>
        <p:nvSpPr>
          <p:cNvPr id="9" name="テキスト ボックス 8">
            <a:extLst>
              <a:ext uri="{FF2B5EF4-FFF2-40B4-BE49-F238E27FC236}">
                <a16:creationId xmlns:a16="http://schemas.microsoft.com/office/drawing/2014/main" id="{AE0D75F5-A340-61BD-24C7-2AAC60D2ED4B}"/>
              </a:ext>
            </a:extLst>
          </p:cNvPr>
          <p:cNvSpPr txBox="1"/>
          <p:nvPr/>
        </p:nvSpPr>
        <p:spPr>
          <a:xfrm>
            <a:off x="1281729" y="5550916"/>
            <a:ext cx="10554672" cy="830997"/>
          </a:xfrm>
          <a:prstGeom prst="rect">
            <a:avLst/>
          </a:prstGeom>
          <a:noFill/>
        </p:spPr>
        <p:txBody>
          <a:bodyPr wrap="square">
            <a:spAutoFit/>
          </a:bodyPr>
          <a:lstStyle/>
          <a:p>
            <a:endParaRPr lang="en-US" altLang="ja-JP" sz="1600" dirty="0"/>
          </a:p>
          <a:p>
            <a:r>
              <a:rPr lang="ja-JP" altLang="en-US" sz="1600" dirty="0"/>
              <a:t>（出典：国土交通省関東運輸局交通政策部「関東運輸局管内におけるコミュニティバス・デマンド交通の実態及びバス待ち環境の先進事例に関する調査業務報告書</a:t>
            </a:r>
            <a:r>
              <a:rPr lang="en-US" altLang="ja-JP" sz="1600" dirty="0"/>
              <a:t>=</a:t>
            </a:r>
            <a:r>
              <a:rPr lang="ja-JP" altLang="en-US" sz="1600" dirty="0"/>
              <a:t>コミュニティバス・デマンド交通の実態に関する調査」（平成</a:t>
            </a:r>
            <a:r>
              <a:rPr lang="en-US" altLang="ja-JP" sz="1600" dirty="0"/>
              <a:t>31</a:t>
            </a:r>
            <a:r>
              <a:rPr lang="ja-JP" altLang="en-US" sz="1600" dirty="0"/>
              <a:t>年</a:t>
            </a:r>
            <a:r>
              <a:rPr lang="en-US" altLang="ja-JP" sz="1600" dirty="0"/>
              <a:t>3</a:t>
            </a:r>
            <a:r>
              <a:rPr lang="ja-JP" altLang="en-US" sz="1600" dirty="0"/>
              <a:t>月））</a:t>
            </a: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8214681" y="3212989"/>
            <a:ext cx="3473151"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a:latin typeface="メイリオ" panose="020B0604030504040204" pitchFamily="50" charset="-128"/>
                <a:ea typeface="メイリオ" panose="020B0604030504040204" pitchFamily="50" charset="-128"/>
              </a:rPr>
              <a:t>・補助率が </a:t>
            </a:r>
            <a:r>
              <a:rPr lang="en-US" altLang="ja-JP" dirty="0">
                <a:latin typeface="メイリオ" panose="020B0604030504040204" pitchFamily="50" charset="-128"/>
                <a:ea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rPr>
              <a:t>％以上の自治体が全体の </a:t>
            </a:r>
            <a:r>
              <a:rPr lang="en-US" altLang="ja-JP" dirty="0">
                <a:latin typeface="メイリオ" panose="020B0604030504040204" pitchFamily="50" charset="-128"/>
                <a:ea typeface="メイリオ" panose="020B0604030504040204" pitchFamily="50" charset="-128"/>
              </a:rPr>
              <a:t>78</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→多くのコミュニティバスが補助金で成立している</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・他方で、補助率が </a:t>
            </a:r>
            <a:r>
              <a:rPr lang="en-US" altLang="ja-JP" dirty="0">
                <a:latin typeface="メイリオ" panose="020B0604030504040204" pitchFamily="50" charset="-128"/>
                <a:ea typeface="メイリオ" panose="020B0604030504040204" pitchFamily="50" charset="-128"/>
              </a:rPr>
              <a:t>25</a:t>
            </a:r>
            <a:r>
              <a:rPr lang="ja-JP" altLang="en-US" dirty="0">
                <a:latin typeface="メイリオ" panose="020B0604030504040204" pitchFamily="50" charset="-128"/>
                <a:ea typeface="メイリオ" panose="020B0604030504040204" pitchFamily="50" charset="-128"/>
              </a:rPr>
              <a:t>％未満の自治体は全体の</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％。地区別に見ると都市部だけでなく郊外部、周辺部、山間部にも存在</a:t>
            </a:r>
            <a:endParaRPr lang="en-US" altLang="ja-JP"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D02A9FE7-1658-B578-D0FC-FEAEAF30D93B}"/>
              </a:ext>
            </a:extLst>
          </p:cNvPr>
          <p:cNvSpPr>
            <a:spLocks noGrp="1"/>
          </p:cNvSpPr>
          <p:nvPr>
            <p:ph type="sldNum" sz="quarter" idx="12"/>
          </p:nvPr>
        </p:nvSpPr>
        <p:spPr/>
        <p:txBody>
          <a:bodyPr/>
          <a:lstStyle/>
          <a:p>
            <a:fld id="{B36E19A5-F971-419D-8D44-7023A648893E}"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7404C873-2BAB-8427-23F0-E7408B61D410}"/>
              </a:ext>
            </a:extLst>
          </p:cNvPr>
          <p:cNvPicPr>
            <a:picLocks noChangeAspect="1"/>
          </p:cNvPicPr>
          <p:nvPr/>
        </p:nvPicPr>
        <p:blipFill>
          <a:blip r:embed="rId2"/>
          <a:stretch>
            <a:fillRect/>
          </a:stretch>
        </p:blipFill>
        <p:spPr>
          <a:xfrm>
            <a:off x="1281729" y="2200549"/>
            <a:ext cx="6634226" cy="3350367"/>
          </a:xfrm>
          <a:prstGeom prst="rect">
            <a:avLst/>
          </a:prstGeom>
        </p:spPr>
      </p:pic>
      <p:sp>
        <p:nvSpPr>
          <p:cNvPr id="8" name="テキスト ボックス 7">
            <a:extLst>
              <a:ext uri="{FF2B5EF4-FFF2-40B4-BE49-F238E27FC236}">
                <a16:creationId xmlns:a16="http://schemas.microsoft.com/office/drawing/2014/main" id="{5CC3A6C0-F11C-2BF2-F6B8-E2A2C38082C6}"/>
              </a:ext>
            </a:extLst>
          </p:cNvPr>
          <p:cNvSpPr txBox="1"/>
          <p:nvPr/>
        </p:nvSpPr>
        <p:spPr>
          <a:xfrm>
            <a:off x="8163882" y="1888061"/>
            <a:ext cx="3473151" cy="1323439"/>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補助率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（行政からの補助支出額</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運行経費</a:t>
            </a:r>
          </a:p>
          <a:p>
            <a:r>
              <a:rPr lang="ja-JP" altLang="en-US" sz="1600" dirty="0">
                <a:latin typeface="メイリオ" panose="020B0604030504040204" pitchFamily="50" charset="-128"/>
                <a:ea typeface="メイリオ" panose="020B0604030504040204" pitchFamily="50" charset="-128"/>
              </a:rPr>
              <a:t>例：補助率</a:t>
            </a:r>
            <a:r>
              <a:rPr lang="en-US" altLang="ja-JP" sz="1600" dirty="0">
                <a:latin typeface="メイリオ" panose="020B0604030504040204" pitchFamily="50" charset="-128"/>
                <a:ea typeface="メイリオ" panose="020B0604030504040204" pitchFamily="50" charset="-128"/>
              </a:rPr>
              <a:t>50%</a:t>
            </a: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バスの運行に</a:t>
            </a:r>
            <a:r>
              <a:rPr lang="en-US" altLang="ja-JP" sz="1600" dirty="0">
                <a:latin typeface="メイリオ" panose="020B0604030504040204" pitchFamily="50" charset="-128"/>
                <a:ea typeface="メイリオ" panose="020B0604030504040204" pitchFamily="50" charset="-128"/>
              </a:rPr>
              <a:t>1000</a:t>
            </a:r>
            <a:r>
              <a:rPr lang="ja-JP" altLang="en-US" sz="1600" dirty="0">
                <a:latin typeface="メイリオ" panose="020B0604030504040204" pitchFamily="50" charset="-128"/>
                <a:ea typeface="メイリオ" panose="020B0604030504040204" pitchFamily="50" charset="-128"/>
              </a:rPr>
              <a:t>万円の経費がかかるところ、補助金が</a:t>
            </a:r>
            <a:r>
              <a:rPr lang="en-US" altLang="ja-JP" sz="1600" dirty="0">
                <a:latin typeface="メイリオ" panose="020B0604030504040204" pitchFamily="50" charset="-128"/>
                <a:ea typeface="メイリオ" panose="020B0604030504040204" pitchFamily="50" charset="-128"/>
              </a:rPr>
              <a:t>500</a:t>
            </a:r>
            <a:r>
              <a:rPr lang="ja-JP" altLang="en-US" sz="1600" dirty="0">
                <a:latin typeface="メイリオ" panose="020B0604030504040204" pitchFamily="50" charset="-128"/>
                <a:ea typeface="メイリオ" panose="020B0604030504040204" pitchFamily="50" charset="-128"/>
              </a:rPr>
              <a:t>万円</a:t>
            </a:r>
          </a:p>
        </p:txBody>
      </p:sp>
    </p:spTree>
    <p:extLst>
      <p:ext uri="{BB962C8B-B14F-4D97-AF65-F5344CB8AC3E}">
        <p14:creationId xmlns:p14="http://schemas.microsoft.com/office/powerpoint/2010/main" val="85414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700" dirty="0"/>
              <a:t>自治体におけるコミュニティバスを巡る状況（４）</a:t>
            </a:r>
            <a:br>
              <a:rPr kumimoji="1" lang="en-US" altLang="ja-JP" sz="3700" dirty="0"/>
            </a:br>
            <a:r>
              <a:rPr kumimoji="1" lang="ja-JP" altLang="en-US" sz="3100" dirty="0"/>
              <a:t>～どのような理由で補助金が支出されているだろうか～</a:t>
            </a:r>
            <a:endParaRPr kumimoji="1" lang="ja-JP" altLang="en-US" sz="3700" dirty="0"/>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■関東におけるコミュニティバスへの補助支出基準</a:t>
            </a:r>
          </a:p>
        </p:txBody>
      </p:sp>
      <p:sp>
        <p:nvSpPr>
          <p:cNvPr id="9" name="テキスト ボックス 8">
            <a:extLst>
              <a:ext uri="{FF2B5EF4-FFF2-40B4-BE49-F238E27FC236}">
                <a16:creationId xmlns:a16="http://schemas.microsoft.com/office/drawing/2014/main" id="{AE0D75F5-A340-61BD-24C7-2AAC60D2ED4B}"/>
              </a:ext>
            </a:extLst>
          </p:cNvPr>
          <p:cNvSpPr txBox="1"/>
          <p:nvPr/>
        </p:nvSpPr>
        <p:spPr>
          <a:xfrm>
            <a:off x="1281729" y="5550916"/>
            <a:ext cx="10554672" cy="830997"/>
          </a:xfrm>
          <a:prstGeom prst="rect">
            <a:avLst/>
          </a:prstGeom>
          <a:noFill/>
        </p:spPr>
        <p:txBody>
          <a:bodyPr wrap="square">
            <a:spAutoFit/>
          </a:bodyPr>
          <a:lstStyle/>
          <a:p>
            <a:endParaRPr lang="en-US" altLang="ja-JP" sz="1600" dirty="0"/>
          </a:p>
          <a:p>
            <a:r>
              <a:rPr lang="ja-JP" altLang="en-US" sz="1600" dirty="0"/>
              <a:t>（出典：国土交通省関東運輸局交通政策部「関東運輸局管内におけるコミュニティバス・デマンド交通の実態及びバス待ち環境の先進事例に関する調査業務報告書</a:t>
            </a:r>
            <a:r>
              <a:rPr lang="en-US" altLang="ja-JP" sz="1600" dirty="0"/>
              <a:t>=</a:t>
            </a:r>
            <a:r>
              <a:rPr lang="ja-JP" altLang="en-US" sz="1600" dirty="0"/>
              <a:t>コミュニティバス・デマンド交通の実態に関する調査」（平成</a:t>
            </a:r>
            <a:r>
              <a:rPr lang="en-US" altLang="ja-JP" sz="1600" dirty="0"/>
              <a:t>31</a:t>
            </a:r>
            <a:r>
              <a:rPr lang="ja-JP" altLang="en-US" sz="1600" dirty="0"/>
              <a:t>年</a:t>
            </a:r>
            <a:r>
              <a:rPr lang="en-US" altLang="ja-JP" sz="1600" dirty="0"/>
              <a:t>3</a:t>
            </a:r>
            <a:r>
              <a:rPr lang="ja-JP" altLang="en-US" sz="1600" dirty="0"/>
              <a:t>月））</a:t>
            </a: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7334516" y="4137693"/>
            <a:ext cx="389521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a:latin typeface="メイリオ" panose="020B0604030504040204" pitchFamily="50" charset="-128"/>
                <a:ea typeface="メイリオ" panose="020B0604030504040204" pitchFamily="50" charset="-128"/>
              </a:rPr>
              <a:t>・「赤字欠損補助」（運行経費の赤字の補助）を理由にしている自治体が</a:t>
            </a:r>
            <a:r>
              <a:rPr lang="en-US" altLang="ja-JP" dirty="0">
                <a:latin typeface="メイリオ" panose="020B0604030504040204" pitchFamily="50" charset="-128"/>
                <a:ea typeface="メイリオ" panose="020B0604030504040204" pitchFamily="50" charset="-128"/>
              </a:rPr>
              <a:t>64%</a:t>
            </a:r>
          </a:p>
        </p:txBody>
      </p:sp>
      <p:sp>
        <p:nvSpPr>
          <p:cNvPr id="3" name="スライド番号プレースホルダー 2">
            <a:extLst>
              <a:ext uri="{FF2B5EF4-FFF2-40B4-BE49-F238E27FC236}">
                <a16:creationId xmlns:a16="http://schemas.microsoft.com/office/drawing/2014/main" id="{D02A9FE7-1658-B578-D0FC-FEAEAF30D93B}"/>
              </a:ext>
            </a:extLst>
          </p:cNvPr>
          <p:cNvSpPr>
            <a:spLocks noGrp="1"/>
          </p:cNvSpPr>
          <p:nvPr>
            <p:ph type="sldNum" sz="quarter" idx="12"/>
          </p:nvPr>
        </p:nvSpPr>
        <p:spPr/>
        <p:txBody>
          <a:bodyPr/>
          <a:lstStyle/>
          <a:p>
            <a:fld id="{B36E19A5-F971-419D-8D44-7023A648893E}" type="slidenum">
              <a:rPr kumimoji="1" lang="ja-JP" altLang="en-US" smtClean="0"/>
              <a:t>7</a:t>
            </a:fld>
            <a:endParaRPr kumimoji="1" lang="ja-JP" altLang="en-US"/>
          </a:p>
        </p:txBody>
      </p:sp>
      <p:pic>
        <p:nvPicPr>
          <p:cNvPr id="4" name="図 3">
            <a:extLst>
              <a:ext uri="{FF2B5EF4-FFF2-40B4-BE49-F238E27FC236}">
                <a16:creationId xmlns:a16="http://schemas.microsoft.com/office/drawing/2014/main" id="{23225FD8-752C-2CF2-29FE-77A23C4D37F6}"/>
              </a:ext>
            </a:extLst>
          </p:cNvPr>
          <p:cNvPicPr>
            <a:picLocks noChangeAspect="1"/>
          </p:cNvPicPr>
          <p:nvPr/>
        </p:nvPicPr>
        <p:blipFill rotWithShape="1">
          <a:blip r:embed="rId2"/>
          <a:srcRect l="17700" t="16152" r="14581" b="9107"/>
          <a:stretch/>
        </p:blipFill>
        <p:spPr bwMode="auto">
          <a:xfrm>
            <a:off x="1171334" y="2168594"/>
            <a:ext cx="5815168" cy="3607137"/>
          </a:xfrm>
          <a:prstGeom prst="rect">
            <a:avLst/>
          </a:prstGeom>
          <a:ln>
            <a:noFill/>
          </a:ln>
          <a:extLst>
            <a:ext uri="{53640926-AAD7-44D8-BBD7-CCE9431645EC}">
              <a14:shadowObscured xmlns:a14="http://schemas.microsoft.com/office/drawing/2010/main"/>
            </a:ext>
          </a:extLst>
        </p:spPr>
      </p:pic>
      <p:sp>
        <p:nvSpPr>
          <p:cNvPr id="10" name="テキスト ボックス 9">
            <a:extLst>
              <a:ext uri="{FF2B5EF4-FFF2-40B4-BE49-F238E27FC236}">
                <a16:creationId xmlns:a16="http://schemas.microsoft.com/office/drawing/2014/main" id="{B5CA459D-5A5B-DF47-B3F5-1F758A342F1E}"/>
              </a:ext>
            </a:extLst>
          </p:cNvPr>
          <p:cNvSpPr txBox="1"/>
          <p:nvPr/>
        </p:nvSpPr>
        <p:spPr>
          <a:xfrm>
            <a:off x="7334515" y="2204090"/>
            <a:ext cx="3895219" cy="1384995"/>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運行経費定額補助：赤字欠損の有無に関わらず、一定額を補助する仕組み</a:t>
            </a: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赤字欠損補助：運行経費と運賃収入の差額（赤字欠損額）を補助する仕組み</a:t>
            </a: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「その他」の主な回答：運行経費の１／２を上限として補助、車両に係る補助</a:t>
            </a:r>
          </a:p>
        </p:txBody>
      </p:sp>
    </p:spTree>
    <p:extLst>
      <p:ext uri="{BB962C8B-B14F-4D97-AF65-F5344CB8AC3E}">
        <p14:creationId xmlns:p14="http://schemas.microsoft.com/office/powerpoint/2010/main" val="19888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700" dirty="0"/>
              <a:t>自治体におけるコミュニティバスを巡る状況（５）</a:t>
            </a:r>
            <a:br>
              <a:rPr kumimoji="1" lang="en-US" altLang="ja-JP" sz="3700" dirty="0"/>
            </a:br>
            <a:r>
              <a:rPr kumimoji="1" lang="ja-JP" altLang="en-US" sz="3100" dirty="0"/>
              <a:t>～「赤字」解消だけがコミュニティバスの課題だろうか～</a:t>
            </a:r>
            <a:endParaRPr kumimoji="1" lang="ja-JP" altLang="en-US" sz="3700" dirty="0"/>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■関東におけるコミュニティバスの見直し・改善のねらい</a:t>
            </a:r>
          </a:p>
        </p:txBody>
      </p:sp>
      <p:sp>
        <p:nvSpPr>
          <p:cNvPr id="9" name="テキスト ボックス 8">
            <a:extLst>
              <a:ext uri="{FF2B5EF4-FFF2-40B4-BE49-F238E27FC236}">
                <a16:creationId xmlns:a16="http://schemas.microsoft.com/office/drawing/2014/main" id="{AE0D75F5-A340-61BD-24C7-2AAC60D2ED4B}"/>
              </a:ext>
            </a:extLst>
          </p:cNvPr>
          <p:cNvSpPr txBox="1"/>
          <p:nvPr/>
        </p:nvSpPr>
        <p:spPr>
          <a:xfrm>
            <a:off x="1281729" y="5584782"/>
            <a:ext cx="10554672" cy="769441"/>
          </a:xfrm>
          <a:prstGeom prst="rect">
            <a:avLst/>
          </a:prstGeom>
          <a:noFill/>
        </p:spPr>
        <p:txBody>
          <a:bodyPr wrap="square">
            <a:spAutoFit/>
          </a:bodyPr>
          <a:lstStyle/>
          <a:p>
            <a:endParaRPr lang="en-US" altLang="ja-JP" sz="16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（出典：国土交通省関東運輸局交通政策部「関東運輸局管内におけるコミュニティバス・デマンド交通の実態及びバス待ち環境の先進事例に関する調査業務報告書</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コミュニティバス・デマンド交通の実態に関する調査」（平成</a:t>
            </a:r>
            <a:r>
              <a:rPr lang="en-US" altLang="ja-JP" sz="1400" dirty="0">
                <a:latin typeface="メイリオ" panose="020B0604030504040204" pitchFamily="50" charset="-128"/>
                <a:ea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月））</a:t>
            </a: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7738532" y="3358760"/>
            <a:ext cx="3491201"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a:latin typeface="メイリオ" panose="020B0604030504040204" pitchFamily="50" charset="-128"/>
                <a:ea typeface="メイリオ" panose="020B0604030504040204" pitchFamily="50" charset="-128"/>
              </a:rPr>
              <a:t>・全体として、「利便性の向上」「利用の促進」をねらいとした見直し・改善の実施の割合が高い。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・「収支改善等」をねらいとした見直し・改善の割合は、東京都（</a:t>
            </a:r>
            <a:r>
              <a:rPr lang="en-US" altLang="ja-JP" dirty="0">
                <a:latin typeface="メイリオ" panose="020B0604030504040204" pitchFamily="50" charset="-128"/>
                <a:ea typeface="メイリオ" panose="020B0604030504040204" pitchFamily="50" charset="-128"/>
              </a:rPr>
              <a:t>42</a:t>
            </a:r>
            <a:r>
              <a:rPr lang="ja-JP" altLang="en-US" dirty="0">
                <a:latin typeface="メイリオ" panose="020B0604030504040204" pitchFamily="50" charset="-128"/>
                <a:ea typeface="メイリオ" panose="020B0604030504040204" pitchFamily="50" charset="-128"/>
              </a:rPr>
              <a:t>％）と神奈川県（</a:t>
            </a:r>
            <a:r>
              <a:rPr lang="en-US" altLang="ja-JP" dirty="0">
                <a:latin typeface="メイリオ" panose="020B0604030504040204" pitchFamily="50" charset="-128"/>
                <a:ea typeface="メイリオ" panose="020B0604030504040204" pitchFamily="50" charset="-128"/>
              </a:rPr>
              <a:t>39</a:t>
            </a:r>
            <a:r>
              <a:rPr lang="ja-JP" altLang="en-US" dirty="0">
                <a:latin typeface="メイリオ" panose="020B0604030504040204" pitchFamily="50" charset="-128"/>
                <a:ea typeface="メイリオ" panose="020B0604030504040204" pitchFamily="50" charset="-128"/>
              </a:rPr>
              <a:t>％）では比較的高い。</a:t>
            </a:r>
            <a:endParaRPr lang="en-US" altLang="ja-JP"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D02A9FE7-1658-B578-D0FC-FEAEAF30D93B}"/>
              </a:ext>
            </a:extLst>
          </p:cNvPr>
          <p:cNvSpPr>
            <a:spLocks noGrp="1"/>
          </p:cNvSpPr>
          <p:nvPr>
            <p:ph type="sldNum" sz="quarter" idx="12"/>
          </p:nvPr>
        </p:nvSpPr>
        <p:spPr/>
        <p:txBody>
          <a:bodyPr/>
          <a:lstStyle/>
          <a:p>
            <a:fld id="{B36E19A5-F971-419D-8D44-7023A648893E}" type="slidenum">
              <a:rPr kumimoji="1" lang="ja-JP" altLang="en-US" smtClean="0"/>
              <a:t>8</a:t>
            </a:fld>
            <a:endParaRPr kumimoji="1" lang="ja-JP" altLang="en-US"/>
          </a:p>
        </p:txBody>
      </p:sp>
      <p:sp>
        <p:nvSpPr>
          <p:cNvPr id="10" name="テキスト ボックス 9">
            <a:extLst>
              <a:ext uri="{FF2B5EF4-FFF2-40B4-BE49-F238E27FC236}">
                <a16:creationId xmlns:a16="http://schemas.microsoft.com/office/drawing/2014/main" id="{B5CA459D-5A5B-DF47-B3F5-1F758A342F1E}"/>
              </a:ext>
            </a:extLst>
          </p:cNvPr>
          <p:cNvSpPr txBox="1"/>
          <p:nvPr/>
        </p:nvSpPr>
        <p:spPr>
          <a:xfrm>
            <a:off x="7738533" y="2204090"/>
            <a:ext cx="3491201" cy="95410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「見直し・改善の実施状況」で「実施済み」「実施中」「検討中」と回答した団体のみで集計。</a:t>
            </a: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複数回答あり</a:t>
            </a:r>
          </a:p>
        </p:txBody>
      </p:sp>
      <p:pic>
        <p:nvPicPr>
          <p:cNvPr id="5" name="図 4">
            <a:extLst>
              <a:ext uri="{FF2B5EF4-FFF2-40B4-BE49-F238E27FC236}">
                <a16:creationId xmlns:a16="http://schemas.microsoft.com/office/drawing/2014/main" id="{C0413576-66A4-6B55-5281-771E2E50DF27}"/>
              </a:ext>
            </a:extLst>
          </p:cNvPr>
          <p:cNvPicPr>
            <a:picLocks noChangeAspect="1"/>
          </p:cNvPicPr>
          <p:nvPr/>
        </p:nvPicPr>
        <p:blipFill>
          <a:blip r:embed="rId2"/>
          <a:stretch>
            <a:fillRect/>
          </a:stretch>
        </p:blipFill>
        <p:spPr>
          <a:xfrm>
            <a:off x="1087119" y="2170224"/>
            <a:ext cx="6513591" cy="3665004"/>
          </a:xfrm>
          <a:prstGeom prst="rect">
            <a:avLst/>
          </a:prstGeom>
        </p:spPr>
      </p:pic>
    </p:spTree>
    <p:extLst>
      <p:ext uri="{BB962C8B-B14F-4D97-AF65-F5344CB8AC3E}">
        <p14:creationId xmlns:p14="http://schemas.microsoft.com/office/powerpoint/2010/main" val="157911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700" dirty="0"/>
              <a:t>自治体におけるコミュニティバスを巡る状況（６）</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normAutofit/>
          </a:bodyPr>
          <a:lstStyle/>
          <a:p>
            <a:r>
              <a:rPr lang="ja-JP" altLang="en-US" dirty="0">
                <a:latin typeface="メイリオ" panose="020B0604030504040204" pitchFamily="50" charset="-128"/>
                <a:ea typeface="メイリオ" panose="020B0604030504040204" pitchFamily="50" charset="-128"/>
              </a:rPr>
              <a:t>■まとめ</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・コミュニティバスを導入している自治体は多い（関東の自治体のうち</a:t>
            </a:r>
            <a:r>
              <a:rPr lang="en-US" altLang="ja-JP" dirty="0">
                <a:latin typeface="メイリオ" panose="020B0604030504040204" pitchFamily="50" charset="-128"/>
                <a:ea typeface="メイリオ" panose="020B0604030504040204" pitchFamily="50" charset="-128"/>
              </a:rPr>
              <a:t>68.9%</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・導入の目的は公共交通の補助や高齢者などの移動困難者への対応が中心</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・多くのコミュニティバスが補助金で成立している（補助率 </a:t>
            </a:r>
            <a:r>
              <a:rPr lang="en-US" altLang="ja-JP" dirty="0">
                <a:latin typeface="メイリオ" panose="020B0604030504040204" pitchFamily="50" charset="-128"/>
                <a:ea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rPr>
              <a:t>％以上が全体の </a:t>
            </a:r>
            <a:r>
              <a:rPr lang="en-US" altLang="ja-JP" dirty="0">
                <a:latin typeface="メイリオ" panose="020B0604030504040204" pitchFamily="50" charset="-128"/>
                <a:ea typeface="メイリオ" panose="020B0604030504040204" pitchFamily="50" charset="-128"/>
              </a:rPr>
              <a:t>78</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・補助金の支出理由は「赤字欠損補助」が</a:t>
            </a:r>
            <a:r>
              <a:rPr lang="en-US" altLang="ja-JP" dirty="0">
                <a:latin typeface="メイリオ" panose="020B0604030504040204" pitchFamily="50" charset="-128"/>
                <a:ea typeface="メイリオ" panose="020B0604030504040204" pitchFamily="50" charset="-128"/>
              </a:rPr>
              <a:t>64%</a:t>
            </a:r>
          </a:p>
          <a:p>
            <a:r>
              <a:rPr lang="ja-JP" altLang="en-US" dirty="0">
                <a:latin typeface="メイリオ" panose="020B0604030504040204" pitchFamily="50" charset="-128"/>
                <a:ea typeface="メイリオ" panose="020B0604030504040204" pitchFamily="50" charset="-128"/>
              </a:rPr>
              <a:t>・コミュニティバスの改善のねらいは、「利便性の向上」「利用の促進」が中心であり、収支改善（赤字の回復）は比較的少ない</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1171335" y="4781157"/>
            <a:ext cx="10058399"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2400" dirty="0">
                <a:latin typeface="メイリオ" panose="020B0604030504040204" pitchFamily="50" charset="-128"/>
                <a:ea typeface="メイリオ" panose="020B0604030504040204" pitchFamily="50" charset="-128"/>
              </a:rPr>
              <a:t>コミュニティバスの「赤字」は多くの自治体に共通する課題。</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他方で、赤字解消はコミュニティバスの改善理由として優先度は低い。これはなぜだろうか？　コミュニティバスの役割について、身近な自治体の辞令を通して考えよう！</a:t>
            </a:r>
            <a:endParaRPr lang="en-US" altLang="ja-JP" sz="24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D02A9FE7-1658-B578-D0FC-FEAEAF30D93B}"/>
              </a:ext>
            </a:extLst>
          </p:cNvPr>
          <p:cNvSpPr>
            <a:spLocks noGrp="1"/>
          </p:cNvSpPr>
          <p:nvPr>
            <p:ph type="sldNum" sz="quarter" idx="12"/>
          </p:nvPr>
        </p:nvSpPr>
        <p:spPr/>
        <p:txBody>
          <a:bodyPr/>
          <a:lstStyle/>
          <a:p>
            <a:fld id="{B36E19A5-F971-419D-8D44-7023A648893E}" type="slidenum">
              <a:rPr kumimoji="1" lang="ja-JP" altLang="en-US" smtClean="0"/>
              <a:t>9</a:t>
            </a:fld>
            <a:endParaRPr kumimoji="1" lang="ja-JP" altLang="en-US"/>
          </a:p>
        </p:txBody>
      </p:sp>
    </p:spTree>
    <p:extLst>
      <p:ext uri="{BB962C8B-B14F-4D97-AF65-F5344CB8AC3E}">
        <p14:creationId xmlns:p14="http://schemas.microsoft.com/office/powerpoint/2010/main" val="3398538996"/>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4580</TotalTime>
  <Words>3245</Words>
  <Application>Microsoft Office PowerPoint</Application>
  <PresentationFormat>ワイド画面</PresentationFormat>
  <Paragraphs>280</Paragraphs>
  <Slides>18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メイリオ</vt:lpstr>
      <vt:lpstr>游ゴシック</vt:lpstr>
      <vt:lpstr>Calibri</vt:lpstr>
      <vt:lpstr>Calibri Light</vt:lpstr>
      <vt:lpstr>レトロスペクト</vt:lpstr>
      <vt:lpstr>「赤字」バスに補助金は 　　　　　　　　　　　必要ですか？</vt:lpstr>
      <vt:lpstr>コミュニティバスに乗ったことはありますか？</vt:lpstr>
      <vt:lpstr>議論のテーマ 「赤字」バスに補助金は必要ですか？</vt:lpstr>
      <vt:lpstr>自治体におけるコミュニティバスを巡る状況（１） ～コミュニティバスを導入している自治体はどれくらいだろうか～</vt:lpstr>
      <vt:lpstr>自治体におけるコミュニティバスを巡る状況（２） ～コミュニティバスの運行目的は何だろうか～</vt:lpstr>
      <vt:lpstr>自治体におけるコミュニティバスを巡る状況（３） ～「赤字」への補助金はどの程度出ているだろうか～</vt:lpstr>
      <vt:lpstr>自治体におけるコミュニティバスを巡る状況（４） ～どのような理由で補助金が支出されているだろうか～</vt:lpstr>
      <vt:lpstr>自治体におけるコミュニティバスを巡る状況（５） ～「赤字」解消だけがコミュニティバスの課題だろうか～</vt:lpstr>
      <vt:lpstr>自治体におけるコミュニティバスを巡る状況（６）</vt:lpstr>
      <vt:lpstr>○○市におけるコミュニティバスの現状を知ろう！</vt:lpstr>
      <vt:lpstr>○○市におけるコミュニティバスの現状を知ろう！</vt:lpstr>
      <vt:lpstr>○○市におけるコミュニティバスの現状を知ろう！</vt:lpstr>
      <vt:lpstr>○○市におけるコミュニティバスの現状を知ろう！</vt:lpstr>
      <vt:lpstr>○○市におけるコミュニティバスの課題を解決しよう！ ～【グループワーク】「赤字」路線の利用状況を検討しよう！～</vt:lpstr>
      <vt:lpstr>○○市におけるコミュニティバスの課題を解決しよう！ ～【発表・まとめ】（１）～</vt:lpstr>
      <vt:lpstr>○○市におけるコミュニティバスの課題を解決しよう！ ～【発表・まとめ】（２）～</vt:lpstr>
      <vt:lpstr>まとめ 「赤字」バスに補助金は必要ですか？</vt:lpstr>
      <vt:lpstr>参考資料</vt:lpstr>
    </vt:vector>
  </TitlesOfParts>
  <Company>Dynabook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「ハザードマップ」を活かした 　　　　　　防災計画を考えよう！</dc:title>
  <dc:creator>倉方 慶明</dc:creator>
  <cp:lastModifiedBy>倉方 慶明</cp:lastModifiedBy>
  <cp:revision>37</cp:revision>
  <dcterms:created xsi:type="dcterms:W3CDTF">2023-01-18T05:48:40Z</dcterms:created>
  <dcterms:modified xsi:type="dcterms:W3CDTF">2023-02-06T07:56:15Z</dcterms:modified>
</cp:coreProperties>
</file>