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71" r:id="rId4"/>
    <p:sldId id="272" r:id="rId5"/>
    <p:sldId id="273" r:id="rId6"/>
    <p:sldId id="274" r:id="rId7"/>
    <p:sldId id="275" r:id="rId8"/>
    <p:sldId id="276" r:id="rId9"/>
    <p:sldId id="259" r:id="rId10"/>
    <p:sldId id="277" r:id="rId11"/>
    <p:sldId id="278" r:id="rId12"/>
    <p:sldId id="279" r:id="rId13"/>
    <p:sldId id="280" r:id="rId14"/>
    <p:sldId id="281"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612C-5F20-4E6C-9E07-0147E079A7D2}"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D713F-CDC8-4202-9FCB-33928AD3187D}" type="slidenum">
              <a:rPr kumimoji="1" lang="ja-JP" altLang="en-US" smtClean="0"/>
              <a:t>‹#›</a:t>
            </a:fld>
            <a:endParaRPr kumimoji="1" lang="ja-JP" altLang="en-US"/>
          </a:p>
        </p:txBody>
      </p:sp>
    </p:spTree>
    <p:extLst>
      <p:ext uri="{BB962C8B-B14F-4D97-AF65-F5344CB8AC3E}">
        <p14:creationId xmlns:p14="http://schemas.microsoft.com/office/powerpoint/2010/main" val="28287499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EA4EB6-A405-4FF7-B974-5B8321077024}"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66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C79E4B-40EE-4FAF-AC32-EC56152F27DA}"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46658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E78661-BB5C-4680-A73D-F79976E4E914}"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120559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88BC1C-B8F9-416E-A69D-F6B8D33F3380}"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44855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ACEB93-C22D-414D-B73C-61C458D939E9}"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93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E26D96-12D6-4CED-A85A-270DB80730FF}" type="datetime1">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230377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20FBB2-1FBE-4747-B30D-E70200C2B137}" type="datetime1">
              <a:rPr kumimoji="1" lang="ja-JP" altLang="en-US" smtClean="0"/>
              <a:t>2023/1/26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342779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023A7FB-288B-40A9-A9FA-BC4724F652D1}" type="datetime1">
              <a:rPr kumimoji="1" lang="ja-JP" altLang="en-US" smtClean="0"/>
              <a:t>2023/1/26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16499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56DE1D-D891-49AC-85E4-7829750A06FF}" type="datetime1">
              <a:rPr kumimoji="1" lang="ja-JP" altLang="en-US" smtClean="0"/>
              <a:t>2023/1/26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102861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79C7FB-4545-4D27-AE8F-4EAAE6508703}" type="datetime1">
              <a:rPr kumimoji="1" lang="ja-JP" altLang="en-US" smtClean="0"/>
              <a:t>2023/1/26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427805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D4DC9F-78DC-4268-8A24-4A56164D520B}" type="datetime1">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6E19A5-F971-419D-8D44-7023A648893E}" type="slidenum">
              <a:rPr kumimoji="1" lang="ja-JP" altLang="en-US" smtClean="0"/>
              <a:t>‹#›</a:t>
            </a:fld>
            <a:endParaRPr kumimoji="1" lang="ja-JP" altLang="en-US"/>
          </a:p>
        </p:txBody>
      </p:sp>
    </p:spTree>
    <p:extLst>
      <p:ext uri="{BB962C8B-B14F-4D97-AF65-F5344CB8AC3E}">
        <p14:creationId xmlns:p14="http://schemas.microsoft.com/office/powerpoint/2010/main" val="22916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B6C34CC-22EC-4CB3-8000-7CBFA5C58C48}" type="datetime1">
              <a:rPr kumimoji="1" lang="ja-JP" altLang="en-US" smtClean="0"/>
              <a:t>2023/1/26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6E19A5-F971-419D-8D44-7023A648893E}"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21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092F4B-FED8-DB1A-D32B-44D6A2B46789}"/>
              </a:ext>
            </a:extLst>
          </p:cNvPr>
          <p:cNvSpPr>
            <a:spLocks noGrp="1"/>
          </p:cNvSpPr>
          <p:nvPr>
            <p:ph type="ctrTitle"/>
          </p:nvPr>
        </p:nvSpPr>
        <p:spPr>
          <a:xfrm>
            <a:off x="806825" y="1095469"/>
            <a:ext cx="10609728" cy="2387600"/>
          </a:xfrm>
        </p:spPr>
        <p:txBody>
          <a:bodyPr>
            <a:noAutofit/>
          </a:bodyPr>
          <a:lstStyle/>
          <a:p>
            <a:r>
              <a:rPr kumimoji="1" lang="ja-JP" altLang="en-US" sz="6000" dirty="0"/>
              <a:t>ごみ袋の有料化に</a:t>
            </a:r>
            <a:br>
              <a:rPr kumimoji="1" lang="en-US" altLang="ja-JP" sz="6000" dirty="0"/>
            </a:br>
            <a:r>
              <a:rPr kumimoji="1" lang="ja-JP" altLang="en-US" sz="6000" dirty="0"/>
              <a:t>　　　　　　あなたは賛成？反対？</a:t>
            </a:r>
          </a:p>
        </p:txBody>
      </p:sp>
      <p:sp>
        <p:nvSpPr>
          <p:cNvPr id="3" name="字幕 2">
            <a:extLst>
              <a:ext uri="{FF2B5EF4-FFF2-40B4-BE49-F238E27FC236}">
                <a16:creationId xmlns:a16="http://schemas.microsoft.com/office/drawing/2014/main" id="{845C7901-FEB9-ADE1-7E14-21B2A55DFC33}"/>
              </a:ext>
            </a:extLst>
          </p:cNvPr>
          <p:cNvSpPr>
            <a:spLocks noGrp="1"/>
          </p:cNvSpPr>
          <p:nvPr>
            <p:ph type="subTitle" idx="1"/>
          </p:nvPr>
        </p:nvSpPr>
        <p:spPr>
          <a:xfrm>
            <a:off x="5214302" y="3843867"/>
            <a:ext cx="6025197" cy="1278996"/>
          </a:xfrm>
        </p:spPr>
        <p:txBody>
          <a:bodyPr/>
          <a:lstStyle/>
          <a:p>
            <a:r>
              <a:rPr kumimoji="1" lang="ja-JP" altLang="en-US" dirty="0"/>
              <a:t>～ごみ袋の有料化について討論しよう～</a:t>
            </a:r>
          </a:p>
        </p:txBody>
      </p:sp>
      <p:pic>
        <p:nvPicPr>
          <p:cNvPr id="4" name="図 3">
            <a:extLst>
              <a:ext uri="{FF2B5EF4-FFF2-40B4-BE49-F238E27FC236}">
                <a16:creationId xmlns:a16="http://schemas.microsoft.com/office/drawing/2014/main" id="{4D96D44D-2D5C-B3E8-0F1F-BFB04077D5ED}"/>
              </a:ext>
            </a:extLst>
          </p:cNvPr>
          <p:cNvPicPr>
            <a:picLocks noChangeAspect="1"/>
          </p:cNvPicPr>
          <p:nvPr/>
        </p:nvPicPr>
        <p:blipFill>
          <a:blip r:embed="rId2"/>
          <a:stretch>
            <a:fillRect/>
          </a:stretch>
        </p:blipFill>
        <p:spPr>
          <a:xfrm>
            <a:off x="1083734" y="3246248"/>
            <a:ext cx="2724150" cy="3058244"/>
          </a:xfrm>
          <a:prstGeom prst="rect">
            <a:avLst/>
          </a:prstGeom>
        </p:spPr>
      </p:pic>
      <p:sp>
        <p:nvSpPr>
          <p:cNvPr id="5" name="スライド番号プレースホルダー 4">
            <a:extLst>
              <a:ext uri="{FF2B5EF4-FFF2-40B4-BE49-F238E27FC236}">
                <a16:creationId xmlns:a16="http://schemas.microsoft.com/office/drawing/2014/main" id="{1AB1B57C-1BD2-00BC-427E-0E2F38BD852A}"/>
              </a:ext>
            </a:extLst>
          </p:cNvPr>
          <p:cNvSpPr>
            <a:spLocks noGrp="1"/>
          </p:cNvSpPr>
          <p:nvPr>
            <p:ph type="sldNum" sz="quarter" idx="12"/>
          </p:nvPr>
        </p:nvSpPr>
        <p:spPr/>
        <p:txBody>
          <a:bodyPr/>
          <a:lstStyle/>
          <a:p>
            <a:fld id="{B36E19A5-F971-419D-8D44-7023A648893E}" type="slidenum">
              <a:rPr kumimoji="1" lang="ja-JP" altLang="en-US" smtClean="0"/>
              <a:t>1</a:t>
            </a:fld>
            <a:endParaRPr kumimoji="1" lang="ja-JP" altLang="en-US"/>
          </a:p>
        </p:txBody>
      </p:sp>
    </p:spTree>
    <p:extLst>
      <p:ext uri="{BB962C8B-B14F-4D97-AF65-F5344CB8AC3E}">
        <p14:creationId xmlns:p14="http://schemas.microsoft.com/office/powerpoint/2010/main" val="32022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fontScale="90000"/>
          </a:bodyPr>
          <a:lstStyle/>
          <a:p>
            <a:r>
              <a:rPr kumimoji="1" lang="ja-JP" altLang="en-US" sz="4500" dirty="0"/>
              <a:t>○○市におけるごみ袋有料化の議論</a:t>
            </a:r>
            <a:br>
              <a:rPr kumimoji="1" lang="en-US" altLang="ja-JP" sz="4500" dirty="0"/>
            </a:br>
            <a:r>
              <a:rPr kumimoji="1" lang="ja-JP" altLang="en-US" sz="3600" dirty="0"/>
              <a:t>～意見①「○○市ごみ減量・有料化検討市民会議」の議論～</a:t>
            </a:r>
            <a:endParaRPr kumimoji="1" lang="ja-JP" altLang="en-US" sz="4500" dirty="0"/>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290918" y="1770141"/>
            <a:ext cx="7073153" cy="3770047"/>
          </a:xfrm>
          <a:ln/>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nSpc>
                <a:spcPct val="120000"/>
              </a:lnSpc>
              <a:spcBef>
                <a:spcPts val="0"/>
              </a:spcBef>
              <a:spcAft>
                <a:spcPts val="0"/>
              </a:spcAft>
            </a:pPr>
            <a:r>
              <a:rPr lang="ja-JP" altLang="en-US" dirty="0">
                <a:solidFill>
                  <a:srgbClr val="FF0000"/>
                </a:solidFill>
                <a:latin typeface="メイリオ" panose="020B0604030504040204" pitchFamily="50" charset="-128"/>
                <a:ea typeface="メイリオ" panose="020B0604030504040204" pitchFamily="50" charset="-128"/>
              </a:rPr>
              <a:t>■資料</a:t>
            </a:r>
            <a:r>
              <a:rPr lang="en-US" altLang="ja-JP" dirty="0">
                <a:solidFill>
                  <a:srgbClr val="FF0000"/>
                </a:solidFill>
                <a:latin typeface="メイリオ" panose="020B0604030504040204" pitchFamily="50" charset="-128"/>
                <a:ea typeface="メイリオ" panose="020B0604030504040204" pitchFamily="50" charset="-128"/>
              </a:rPr>
              <a:t>2</a:t>
            </a:r>
            <a:r>
              <a:rPr lang="ja-JP" altLang="en-US" dirty="0">
                <a:solidFill>
                  <a:srgbClr val="FF0000"/>
                </a:solidFill>
                <a:latin typeface="メイリオ" panose="020B0604030504040204" pitchFamily="50" charset="-128"/>
                <a:ea typeface="メイリオ" panose="020B0604030504040204" pitchFamily="50" charset="-128"/>
              </a:rPr>
              <a:t>「有料化を検討する必要性について」</a:t>
            </a:r>
            <a:endParaRPr lang="en-US" altLang="ja-JP"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endParaRPr lang="en-US" altLang="ja-JP" sz="19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900" dirty="0">
                <a:solidFill>
                  <a:srgbClr val="FF0000"/>
                </a:solidFill>
                <a:latin typeface="メイリオ" panose="020B0604030504040204" pitchFamily="50" charset="-128"/>
                <a:ea typeface="メイリオ" panose="020B0604030504040204" pitchFamily="50" charset="-128"/>
              </a:rPr>
              <a:t>資料要約（なぜ有料化の検討が必要と言われているか）</a:t>
            </a:r>
            <a:endParaRPr lang="en-US" altLang="ja-JP" sz="19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900" dirty="0">
                <a:solidFill>
                  <a:srgbClr val="FF0000"/>
                </a:solidFill>
                <a:latin typeface="メイリオ" panose="020B0604030504040204" pitchFamily="50" charset="-128"/>
                <a:ea typeface="メイリオ" panose="020B0604030504040204" pitchFamily="50" charset="-128"/>
              </a:rPr>
              <a:t>１．市のごみ減量化・資源化の推進の必要性（とくに市民・事業者・行政によるごみ・環境問題への意識の高まりが必要</a:t>
            </a:r>
            <a:endParaRPr lang="en-US" altLang="ja-JP" sz="19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900" dirty="0">
                <a:solidFill>
                  <a:srgbClr val="FF0000"/>
                </a:solidFill>
                <a:latin typeface="メイリオ" panose="020B0604030504040204" pitchFamily="50" charset="-128"/>
                <a:ea typeface="メイリオ" panose="020B0604030504040204" pitchFamily="50" charset="-128"/>
              </a:rPr>
              <a:t>２．すでに有料化を実施している団体の成果「有料化はごみ減量に有効な方法である。」</a:t>
            </a:r>
            <a:endParaRPr lang="en-US" altLang="ja-JP" sz="19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900" dirty="0">
                <a:solidFill>
                  <a:srgbClr val="FF0000"/>
                </a:solidFill>
                <a:latin typeface="メイリオ" panose="020B0604030504040204" pitchFamily="50" charset="-128"/>
                <a:ea typeface="メイリオ" panose="020B0604030504040204" pitchFamily="50" charset="-128"/>
              </a:rPr>
              <a:t>３．他団体の成果から「ごみ減量・リサイクル効果、公平性の確保、コスト意識の変革、ごみ・環境問題への関心の高まりなどの効果」が報告（ただし不法投棄問題への懸念など課題も指摘）</a:t>
            </a:r>
            <a:endParaRPr lang="en-US" altLang="ja-JP" sz="19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endParaRPr lang="en-US" altLang="ja-JP" sz="19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900" dirty="0">
                <a:solidFill>
                  <a:srgbClr val="FF0000"/>
                </a:solidFill>
                <a:latin typeface="メイリオ" panose="020B0604030504040204" pitchFamily="50" charset="-128"/>
                <a:ea typeface="メイリオ" panose="020B0604030504040204" pitchFamily="50" charset="-128"/>
              </a:rPr>
              <a:t>「有料化は市民にとって大きな負担を強いる面もありますが、ごみ減量化・資源化の推進にあたって、有効か効果の期待できる施策の１つである」</a:t>
            </a:r>
            <a:endParaRPr lang="en-US" altLang="ja-JP" sz="19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F044CB8-E14B-B77C-6E59-97555FC9A208}"/>
              </a:ext>
            </a:extLst>
          </p:cNvPr>
          <p:cNvSpPr txBox="1"/>
          <p:nvPr/>
        </p:nvSpPr>
        <p:spPr>
          <a:xfrm>
            <a:off x="1344458" y="5692585"/>
            <a:ext cx="7511676" cy="276999"/>
          </a:xfrm>
          <a:prstGeom prst="rect">
            <a:avLst/>
          </a:prstGeom>
          <a:noFill/>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出典：第</a:t>
            </a:r>
            <a:r>
              <a:rPr lang="en-US" altLang="ja-JP" sz="1200" dirty="0">
                <a:solidFill>
                  <a:srgbClr val="FF0000"/>
                </a:solidFill>
                <a:latin typeface="メイリオ" panose="020B0604030504040204" pitchFamily="50" charset="-128"/>
                <a:ea typeface="メイリオ" panose="020B0604030504040204" pitchFamily="50" charset="-128"/>
              </a:rPr>
              <a:t>3</a:t>
            </a:r>
            <a:r>
              <a:rPr lang="ja-JP" altLang="en-US" sz="1200" dirty="0">
                <a:solidFill>
                  <a:srgbClr val="FF0000"/>
                </a:solidFill>
                <a:latin typeface="メイリオ" panose="020B0604030504040204" pitchFamily="50" charset="-128"/>
                <a:ea typeface="メイリオ" panose="020B0604030504040204" pitchFamily="50" charset="-128"/>
              </a:rPr>
              <a:t>回三鷹市ごみ減量・有料化検討市民会議資料「有料化を検討する必要性について」（平成</a:t>
            </a:r>
            <a:r>
              <a:rPr lang="en-US" altLang="ja-JP" sz="1200" dirty="0">
                <a:solidFill>
                  <a:srgbClr val="FF0000"/>
                </a:solidFill>
                <a:latin typeface="メイリオ" panose="020B0604030504040204" pitchFamily="50" charset="-128"/>
                <a:ea typeface="メイリオ" panose="020B0604030504040204" pitchFamily="50" charset="-128"/>
              </a:rPr>
              <a:t>16</a:t>
            </a:r>
            <a:r>
              <a:rPr lang="ja-JP" altLang="en-US" sz="1200" dirty="0">
                <a:solidFill>
                  <a:srgbClr val="FF0000"/>
                </a:solidFill>
                <a:latin typeface="メイリオ" panose="020B0604030504040204" pitchFamily="50" charset="-128"/>
                <a:ea typeface="メイリオ" panose="020B0604030504040204" pitchFamily="50" charset="-128"/>
              </a:rPr>
              <a:t>年）</a:t>
            </a:r>
          </a:p>
        </p:txBody>
      </p:sp>
      <p:pic>
        <p:nvPicPr>
          <p:cNvPr id="6" name="図 5">
            <a:extLst>
              <a:ext uri="{FF2B5EF4-FFF2-40B4-BE49-F238E27FC236}">
                <a16:creationId xmlns:a16="http://schemas.microsoft.com/office/drawing/2014/main" id="{5DF33EE9-A46D-A85E-55A4-87AA0F6A6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98117" y="2255728"/>
            <a:ext cx="3884705" cy="2913529"/>
          </a:xfrm>
          <a:prstGeom prst="rect">
            <a:avLst/>
          </a:prstGeom>
        </p:spPr>
      </p:pic>
      <p:sp>
        <p:nvSpPr>
          <p:cNvPr id="3" name="スライド番号プレースホルダー 2">
            <a:extLst>
              <a:ext uri="{FF2B5EF4-FFF2-40B4-BE49-F238E27FC236}">
                <a16:creationId xmlns:a16="http://schemas.microsoft.com/office/drawing/2014/main" id="{E2D98AE6-C9D1-621A-F104-4AEF6933FE23}"/>
              </a:ext>
            </a:extLst>
          </p:cNvPr>
          <p:cNvSpPr>
            <a:spLocks noGrp="1"/>
          </p:cNvSpPr>
          <p:nvPr>
            <p:ph type="sldNum" sz="quarter" idx="12"/>
          </p:nvPr>
        </p:nvSpPr>
        <p:spPr/>
        <p:txBody>
          <a:bodyPr/>
          <a:lstStyle/>
          <a:p>
            <a:fld id="{B36E19A5-F971-419D-8D44-7023A648893E}" type="slidenum">
              <a:rPr kumimoji="1" lang="ja-JP" altLang="en-US" smtClean="0"/>
              <a:t>10</a:t>
            </a:fld>
            <a:endParaRPr kumimoji="1" lang="ja-JP" altLang="en-US"/>
          </a:p>
        </p:txBody>
      </p:sp>
      <p:sp>
        <p:nvSpPr>
          <p:cNvPr id="4" name="テキスト ボックス 3">
            <a:extLst>
              <a:ext uri="{FF2B5EF4-FFF2-40B4-BE49-F238E27FC236}">
                <a16:creationId xmlns:a16="http://schemas.microsoft.com/office/drawing/2014/main" id="{A92C3A26-49AA-0E66-CBE4-A9A21E1EF01F}"/>
              </a:ext>
            </a:extLst>
          </p:cNvPr>
          <p:cNvSpPr txBox="1"/>
          <p:nvPr/>
        </p:nvSpPr>
        <p:spPr>
          <a:xfrm>
            <a:off x="646021" y="1663421"/>
            <a:ext cx="850526" cy="830997"/>
          </a:xfrm>
          <a:prstGeom prst="rect">
            <a:avLst/>
          </a:prstGeom>
          <a:noFill/>
        </p:spPr>
        <p:txBody>
          <a:bodyPr wrap="square">
            <a:spAutoFit/>
          </a:bodyPr>
          <a:lstStyle/>
          <a:p>
            <a:r>
              <a:rPr lang="ja-JP" altLang="en-US" sz="4800" dirty="0"/>
              <a:t>☑</a:t>
            </a:r>
          </a:p>
        </p:txBody>
      </p:sp>
      <p:sp>
        <p:nvSpPr>
          <p:cNvPr id="5" name="テキスト ボックス 4">
            <a:extLst>
              <a:ext uri="{FF2B5EF4-FFF2-40B4-BE49-F238E27FC236}">
                <a16:creationId xmlns:a16="http://schemas.microsoft.com/office/drawing/2014/main" id="{A1E55778-B7E1-E75D-C2C2-E091099DB4B8}"/>
              </a:ext>
            </a:extLst>
          </p:cNvPr>
          <p:cNvSpPr txBox="1"/>
          <p:nvPr/>
        </p:nvSpPr>
        <p:spPr>
          <a:xfrm>
            <a:off x="604285" y="5415585"/>
            <a:ext cx="850526" cy="830997"/>
          </a:xfrm>
          <a:prstGeom prst="rect">
            <a:avLst/>
          </a:prstGeom>
          <a:noFill/>
        </p:spPr>
        <p:txBody>
          <a:bodyPr wrap="square">
            <a:spAutoFit/>
          </a:bodyPr>
          <a:lstStyle/>
          <a:p>
            <a:r>
              <a:rPr lang="ja-JP" altLang="en-US" sz="4800" dirty="0"/>
              <a:t>☑</a:t>
            </a:r>
          </a:p>
        </p:txBody>
      </p:sp>
      <p:sp>
        <p:nvSpPr>
          <p:cNvPr id="7" name="テキスト ボックス 6">
            <a:extLst>
              <a:ext uri="{FF2B5EF4-FFF2-40B4-BE49-F238E27FC236}">
                <a16:creationId xmlns:a16="http://schemas.microsoft.com/office/drawing/2014/main" id="{9808E23D-421D-B730-8CF0-4DE027F0413B}"/>
              </a:ext>
            </a:extLst>
          </p:cNvPr>
          <p:cNvSpPr txBox="1"/>
          <p:nvPr/>
        </p:nvSpPr>
        <p:spPr>
          <a:xfrm>
            <a:off x="11341474" y="1589481"/>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330927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fontScale="90000"/>
          </a:bodyPr>
          <a:lstStyle/>
          <a:p>
            <a:r>
              <a:rPr kumimoji="1" lang="ja-JP" altLang="en-US" sz="4500" dirty="0"/>
              <a:t>○○市におけるごみ袋有料化の議論</a:t>
            </a:r>
            <a:br>
              <a:rPr kumimoji="1" lang="en-US" altLang="ja-JP" sz="4500" dirty="0"/>
            </a:br>
            <a:r>
              <a:rPr kumimoji="1" lang="ja-JP" altLang="en-US" sz="3600" dirty="0"/>
              <a:t>～意見②「○○市ごみ減量・有料化検討市民会議」</a:t>
            </a:r>
            <a:r>
              <a:rPr lang="ja-JP" altLang="en-US" sz="3600" dirty="0"/>
              <a:t>答申</a:t>
            </a:r>
            <a:r>
              <a:rPr kumimoji="1" lang="ja-JP" altLang="en-US" sz="3600" dirty="0"/>
              <a:t>～</a:t>
            </a:r>
            <a:endParaRPr kumimoji="1" lang="ja-JP" altLang="en-US" sz="4500" dirty="0"/>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290918" y="1770141"/>
            <a:ext cx="7292787" cy="3974115"/>
          </a:xfrm>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nSpc>
                <a:spcPct val="120000"/>
              </a:lnSpc>
              <a:spcBef>
                <a:spcPts val="0"/>
              </a:spcBef>
              <a:spcAft>
                <a:spcPts val="0"/>
              </a:spcAft>
            </a:pPr>
            <a:r>
              <a:rPr lang="en-US" altLang="ja-JP" sz="1400" dirty="0">
                <a:solidFill>
                  <a:srgbClr val="FF0000"/>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資料を読もう！</a:t>
            </a:r>
            <a:r>
              <a:rPr lang="en-US" altLang="ja-JP" sz="1400" dirty="0">
                <a:solidFill>
                  <a:srgbClr val="FF0000"/>
                </a:solidFill>
                <a:latin typeface="メイリオ" panose="020B0604030504040204" pitchFamily="50" charset="-128"/>
                <a:ea typeface="メイリオ" panose="020B0604030504040204" pitchFamily="50" charset="-128"/>
              </a:rPr>
              <a:t>】</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■資料３「三鷹市ごみ減量・有料化施策に係る検討結果について（答申）」</a:t>
            </a:r>
            <a:endParaRPr lang="en-US" altLang="ja-JP" sz="14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１ 有料化の効果等について</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（１）ごみ減量、資源化の推進</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ごみと資源の分別が進むとともに、ごみとしてなるべく排出しないという行動につながり、ごみ減量・資源化効果が期待できる。</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（２）ごみ処理経費の負担の公平化</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排出したごみの量に応じて手数料を負担することで、ごみ処理経費の負担の公平化を図ることができる。</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（３）市民・事業者の意識改革</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多くの市民がごみについて関心を持つ契機となり、今までのライフスタイルを見直し、ごみにならないものを選択する動機付けになる。また、こうした市民の意識改革が、ごみになるものを作らないという事業者の意識改革につながる。</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（４）環境負荷とごみ処理経費の軽減</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有料化によりごみの減量を図ることで、収集・運搬、中間処理、最終処分時における環境負荷とごみ処理経費の軽減が期待できる。</a:t>
            </a:r>
            <a:endParaRPr lang="en-US" altLang="ja-JP" sz="14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（５）最終処分場の延命化</a:t>
            </a:r>
          </a:p>
          <a:p>
            <a:pPr>
              <a:lnSpc>
                <a:spcPct val="120000"/>
              </a:lnSpc>
              <a:spcBef>
                <a:spcPts val="0"/>
              </a:spcBef>
              <a:spcAft>
                <a:spcPts val="0"/>
              </a:spcAft>
            </a:pPr>
            <a:r>
              <a:rPr lang="ja-JP" altLang="en-US" sz="1400" dirty="0">
                <a:solidFill>
                  <a:srgbClr val="FF0000"/>
                </a:solidFill>
                <a:latin typeface="メイリオ" panose="020B0604030504040204" pitchFamily="50" charset="-128"/>
                <a:ea typeface="メイリオ" panose="020B0604030504040204" pitchFamily="50" charset="-128"/>
              </a:rPr>
              <a:t>有料化によりごみの減量及び資源物への分別を図ることで、埋立処分量が削減され、最終処分場の延命化につながる。 </a:t>
            </a:r>
            <a:endParaRPr lang="en-US" altLang="ja-JP" sz="14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F044CB8-E14B-B77C-6E59-97555FC9A208}"/>
              </a:ext>
            </a:extLst>
          </p:cNvPr>
          <p:cNvSpPr txBox="1"/>
          <p:nvPr/>
        </p:nvSpPr>
        <p:spPr>
          <a:xfrm>
            <a:off x="1361391" y="5963521"/>
            <a:ext cx="8760758" cy="276999"/>
          </a:xfrm>
          <a:prstGeom prst="rect">
            <a:avLst/>
          </a:prstGeom>
          <a:noFill/>
        </p:spPr>
        <p:txBody>
          <a:bodyPr wrap="square">
            <a:spAutoFit/>
          </a:bodyPr>
          <a:lstStyle/>
          <a:p>
            <a:r>
              <a:rPr lang="ja-JP" altLang="en-US" sz="1200" dirty="0">
                <a:solidFill>
                  <a:srgbClr val="FF0000"/>
                </a:solidFill>
              </a:rPr>
              <a:t>出典：三鷹市ごみ減量・有料化検討市民会議「三鷹市ごみ減量・有料化施策に係る検討結果について（答申）」（平成</a:t>
            </a:r>
            <a:r>
              <a:rPr lang="en-US" altLang="ja-JP" sz="1200" dirty="0">
                <a:solidFill>
                  <a:srgbClr val="FF0000"/>
                </a:solidFill>
              </a:rPr>
              <a:t>17</a:t>
            </a:r>
            <a:r>
              <a:rPr lang="ja-JP" altLang="en-US" sz="1200" dirty="0">
                <a:solidFill>
                  <a:srgbClr val="FF0000"/>
                </a:solidFill>
              </a:rPr>
              <a:t>年</a:t>
            </a:r>
            <a:r>
              <a:rPr lang="en-US" altLang="ja-JP" sz="1200" dirty="0">
                <a:solidFill>
                  <a:srgbClr val="FF0000"/>
                </a:solidFill>
              </a:rPr>
              <a:t>4</a:t>
            </a:r>
            <a:r>
              <a:rPr lang="ja-JP" altLang="en-US" sz="1200" dirty="0">
                <a:solidFill>
                  <a:srgbClr val="FF0000"/>
                </a:solidFill>
              </a:rPr>
              <a:t>月</a:t>
            </a:r>
            <a:r>
              <a:rPr lang="en-US" altLang="ja-JP" sz="1200" dirty="0">
                <a:solidFill>
                  <a:srgbClr val="FF0000"/>
                </a:solidFill>
              </a:rPr>
              <a:t>27</a:t>
            </a:r>
            <a:r>
              <a:rPr lang="ja-JP" altLang="en-US" sz="1200" dirty="0">
                <a:solidFill>
                  <a:srgbClr val="FF0000"/>
                </a:solidFill>
              </a:rPr>
              <a:t>日）</a:t>
            </a:r>
          </a:p>
        </p:txBody>
      </p:sp>
      <p:pic>
        <p:nvPicPr>
          <p:cNvPr id="4" name="図 3">
            <a:extLst>
              <a:ext uri="{FF2B5EF4-FFF2-40B4-BE49-F238E27FC236}">
                <a16:creationId xmlns:a16="http://schemas.microsoft.com/office/drawing/2014/main" id="{48ABEC11-0733-1D82-054A-F5BC932730BC}"/>
              </a:ext>
            </a:extLst>
          </p:cNvPr>
          <p:cNvPicPr>
            <a:picLocks noChangeAspect="1"/>
          </p:cNvPicPr>
          <p:nvPr/>
        </p:nvPicPr>
        <p:blipFill rotWithShape="1">
          <a:blip r:embed="rId2"/>
          <a:srcRect l="30000" t="368" r="29853"/>
          <a:stretch/>
        </p:blipFill>
        <p:spPr>
          <a:xfrm>
            <a:off x="8685303" y="1754294"/>
            <a:ext cx="2893619" cy="4037356"/>
          </a:xfrm>
          <a:prstGeom prst="rect">
            <a:avLst/>
          </a:prstGeom>
        </p:spPr>
      </p:pic>
      <p:sp>
        <p:nvSpPr>
          <p:cNvPr id="3" name="スライド番号プレースホルダー 2">
            <a:extLst>
              <a:ext uri="{FF2B5EF4-FFF2-40B4-BE49-F238E27FC236}">
                <a16:creationId xmlns:a16="http://schemas.microsoft.com/office/drawing/2014/main" id="{5A675772-7673-D1D8-F188-165098FC8106}"/>
              </a:ext>
            </a:extLst>
          </p:cNvPr>
          <p:cNvSpPr>
            <a:spLocks noGrp="1"/>
          </p:cNvSpPr>
          <p:nvPr>
            <p:ph type="sldNum" sz="quarter" idx="12"/>
          </p:nvPr>
        </p:nvSpPr>
        <p:spPr/>
        <p:txBody>
          <a:bodyPr/>
          <a:lstStyle/>
          <a:p>
            <a:fld id="{B36E19A5-F971-419D-8D44-7023A648893E}" type="slidenum">
              <a:rPr kumimoji="1" lang="ja-JP" altLang="en-US" smtClean="0"/>
              <a:t>11</a:t>
            </a:fld>
            <a:endParaRPr kumimoji="1" lang="ja-JP" altLang="en-US"/>
          </a:p>
        </p:txBody>
      </p:sp>
      <p:sp>
        <p:nvSpPr>
          <p:cNvPr id="5" name="テキスト ボックス 4">
            <a:extLst>
              <a:ext uri="{FF2B5EF4-FFF2-40B4-BE49-F238E27FC236}">
                <a16:creationId xmlns:a16="http://schemas.microsoft.com/office/drawing/2014/main" id="{5347E9A9-16B5-E257-4731-4B36D44CAB3E}"/>
              </a:ext>
            </a:extLst>
          </p:cNvPr>
          <p:cNvSpPr txBox="1"/>
          <p:nvPr/>
        </p:nvSpPr>
        <p:spPr>
          <a:xfrm>
            <a:off x="666122" y="1663421"/>
            <a:ext cx="850526" cy="830997"/>
          </a:xfrm>
          <a:prstGeom prst="rect">
            <a:avLst/>
          </a:prstGeom>
          <a:noFill/>
        </p:spPr>
        <p:txBody>
          <a:bodyPr wrap="square">
            <a:spAutoFit/>
          </a:bodyPr>
          <a:lstStyle/>
          <a:p>
            <a:r>
              <a:rPr lang="ja-JP" altLang="en-US" sz="4800" dirty="0"/>
              <a:t>☑</a:t>
            </a:r>
          </a:p>
        </p:txBody>
      </p:sp>
      <p:sp>
        <p:nvSpPr>
          <p:cNvPr id="6" name="テキスト ボックス 5">
            <a:extLst>
              <a:ext uri="{FF2B5EF4-FFF2-40B4-BE49-F238E27FC236}">
                <a16:creationId xmlns:a16="http://schemas.microsoft.com/office/drawing/2014/main" id="{0912E9CA-59A5-3767-56E4-C2AA469E5FBF}"/>
              </a:ext>
            </a:extLst>
          </p:cNvPr>
          <p:cNvSpPr txBox="1"/>
          <p:nvPr/>
        </p:nvSpPr>
        <p:spPr>
          <a:xfrm>
            <a:off x="11255257" y="1296110"/>
            <a:ext cx="850526" cy="830997"/>
          </a:xfrm>
          <a:prstGeom prst="rect">
            <a:avLst/>
          </a:prstGeom>
          <a:noFill/>
        </p:spPr>
        <p:txBody>
          <a:bodyPr wrap="square">
            <a:spAutoFit/>
          </a:bodyPr>
          <a:lstStyle/>
          <a:p>
            <a:r>
              <a:rPr lang="ja-JP" altLang="en-US" sz="4800" dirty="0"/>
              <a:t>☑</a:t>
            </a:r>
          </a:p>
        </p:txBody>
      </p:sp>
      <p:sp>
        <p:nvSpPr>
          <p:cNvPr id="7" name="テキスト ボックス 6">
            <a:extLst>
              <a:ext uri="{FF2B5EF4-FFF2-40B4-BE49-F238E27FC236}">
                <a16:creationId xmlns:a16="http://schemas.microsoft.com/office/drawing/2014/main" id="{AEA22618-3CB7-FE44-B911-FE896A039AB1}"/>
              </a:ext>
            </a:extLst>
          </p:cNvPr>
          <p:cNvSpPr txBox="1"/>
          <p:nvPr/>
        </p:nvSpPr>
        <p:spPr>
          <a:xfrm>
            <a:off x="599516" y="5596377"/>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384140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kumimoji="1" lang="ja-JP" altLang="en-US" sz="4500" dirty="0"/>
              <a:t>○○市におけるごみ袋有料化の議論</a:t>
            </a:r>
            <a:br>
              <a:rPr kumimoji="1" lang="en-US" altLang="ja-JP" sz="4500" dirty="0"/>
            </a:br>
            <a:r>
              <a:rPr kumimoji="1" lang="ja-JP" altLang="en-US" sz="3600" dirty="0"/>
              <a:t>～意見③パブリックコメント～</a:t>
            </a:r>
            <a:endParaRPr kumimoji="1" lang="ja-JP" altLang="en-US" sz="4500" dirty="0"/>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097280" y="1770141"/>
            <a:ext cx="10413402" cy="3770047"/>
          </a:xfrm>
          <a:no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spcBef>
                <a:spcPts val="0"/>
              </a:spcBef>
              <a:spcAft>
                <a:spcPts val="0"/>
              </a:spcAft>
            </a:pP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ワークシート：</a:t>
            </a:r>
            <a:r>
              <a:rPr lang="ja-JP" altLang="en-US" dirty="0">
                <a:solidFill>
                  <a:srgbClr val="FF0000"/>
                </a:solidFill>
                <a:latin typeface="メイリオ" panose="020B0604030504040204" pitchFamily="50" charset="-128"/>
                <a:ea typeface="メイリオ" panose="020B0604030504040204" pitchFamily="50" charset="-128"/>
              </a:rPr>
              <a:t>資料４「家庭系ごみ有料化に対する質問・意見一覧表」</a:t>
            </a:r>
            <a:r>
              <a:rPr lang="ja-JP" altLang="en-US" dirty="0">
                <a:solidFill>
                  <a:schemeClr val="tx1"/>
                </a:solidFill>
                <a:latin typeface="メイリオ" panose="020B0604030504040204" pitchFamily="50" charset="-128"/>
                <a:ea typeface="メイリオ" panose="020B0604030504040204" pitchFamily="50" charset="-128"/>
              </a:rPr>
              <a:t>（パブリックコメント）を読み市民の意見から、「反対」意見・導入するうえでの懸念をまとめよう！</a:t>
            </a:r>
            <a:r>
              <a:rPr lang="en-US" altLang="ja-JP" dirty="0">
                <a:solidFill>
                  <a:schemeClr val="tx1"/>
                </a:solidFill>
                <a:latin typeface="メイリオ" panose="020B0604030504040204" pitchFamily="50" charset="-128"/>
                <a:ea typeface="メイリオ" panose="020B0604030504040204" pitchFamily="50" charset="-128"/>
              </a:rPr>
              <a:t>】</a:t>
            </a:r>
          </a:p>
        </p:txBody>
      </p:sp>
      <p:sp>
        <p:nvSpPr>
          <p:cNvPr id="9" name="テキスト ボックス 8">
            <a:extLst>
              <a:ext uri="{FF2B5EF4-FFF2-40B4-BE49-F238E27FC236}">
                <a16:creationId xmlns:a16="http://schemas.microsoft.com/office/drawing/2014/main" id="{BF044CB8-E14B-B77C-6E59-97555FC9A208}"/>
              </a:ext>
            </a:extLst>
          </p:cNvPr>
          <p:cNvSpPr txBox="1"/>
          <p:nvPr/>
        </p:nvSpPr>
        <p:spPr>
          <a:xfrm>
            <a:off x="1097279" y="5873917"/>
            <a:ext cx="5168054" cy="276999"/>
          </a:xfrm>
          <a:prstGeom prst="rect">
            <a:avLst/>
          </a:prstGeom>
          <a:noFill/>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出典：三鷹市「家庭系ごみ有料化に対する質問・意見一覧表」</a:t>
            </a:r>
          </a:p>
        </p:txBody>
      </p:sp>
      <p:pic>
        <p:nvPicPr>
          <p:cNvPr id="5" name="図 4">
            <a:extLst>
              <a:ext uri="{FF2B5EF4-FFF2-40B4-BE49-F238E27FC236}">
                <a16:creationId xmlns:a16="http://schemas.microsoft.com/office/drawing/2014/main" id="{044FDAF0-85FF-3475-6255-C27F4D719A00}"/>
              </a:ext>
            </a:extLst>
          </p:cNvPr>
          <p:cNvPicPr>
            <a:picLocks noChangeAspect="1"/>
          </p:cNvPicPr>
          <p:nvPr/>
        </p:nvPicPr>
        <p:blipFill rotWithShape="1">
          <a:blip r:embed="rId2"/>
          <a:srcRect l="12169" t="4602" r="12736" b="3964"/>
          <a:stretch/>
        </p:blipFill>
        <p:spPr>
          <a:xfrm>
            <a:off x="1097279" y="2635011"/>
            <a:ext cx="4632403" cy="3171174"/>
          </a:xfrm>
          <a:prstGeom prst="rect">
            <a:avLst/>
          </a:prstGeom>
        </p:spPr>
      </p:pic>
      <p:sp>
        <p:nvSpPr>
          <p:cNvPr id="6" name="テキスト ボックス 5">
            <a:extLst>
              <a:ext uri="{FF2B5EF4-FFF2-40B4-BE49-F238E27FC236}">
                <a16:creationId xmlns:a16="http://schemas.microsoft.com/office/drawing/2014/main" id="{87A63615-80B8-8305-3FF2-7ACFF1A740A3}"/>
              </a:ext>
            </a:extLst>
          </p:cNvPr>
          <p:cNvSpPr txBox="1"/>
          <p:nvPr/>
        </p:nvSpPr>
        <p:spPr>
          <a:xfrm>
            <a:off x="5926666" y="2635437"/>
            <a:ext cx="5776383"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回答例</a:t>
            </a:r>
            <a:r>
              <a:rPr lang="en-US" altLang="ja-JP" dirty="0">
                <a:solidFill>
                  <a:srgbClr val="FF0000"/>
                </a:solidFill>
                <a:latin typeface="メイリオ" panose="020B0604030504040204" pitchFamily="50" charset="-128"/>
                <a:ea typeface="メイリオ" panose="020B0604030504040204" pitchFamily="50" charset="-128"/>
              </a:rPr>
              <a:t>】</a:t>
            </a:r>
          </a:p>
          <a:p>
            <a:r>
              <a:rPr lang="ja-JP" altLang="en-US" dirty="0">
                <a:solidFill>
                  <a:srgbClr val="FF0000"/>
                </a:solidFill>
                <a:latin typeface="メイリオ" panose="020B0604030504040204" pitchFamily="50" charset="-128"/>
                <a:ea typeface="メイリオ" panose="020B0604030504040204" pitchFamily="50" charset="-128"/>
              </a:rPr>
              <a:t>○反対・懸念</a:t>
            </a:r>
            <a:endParaRPr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・有料化は低所得者には厳しい制度</a:t>
            </a:r>
            <a:endParaRPr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・不法投棄が増えるのではないか</a:t>
            </a:r>
            <a:endParaRPr lang="en-US" altLang="ja-JP" dirty="0">
              <a:solidFill>
                <a:srgbClr val="FF0000"/>
              </a:solidFill>
              <a:latin typeface="メイリオ" panose="020B0604030504040204" pitchFamily="50" charset="-128"/>
              <a:ea typeface="メイリオ" panose="020B0604030504040204" pitchFamily="50" charset="-128"/>
            </a:endParaRPr>
          </a:p>
          <a:p>
            <a:endParaRPr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○対立する市民の意見</a:t>
            </a:r>
            <a:endParaRPr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・ごみ袋が高い　</a:t>
            </a:r>
            <a:endParaRPr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　　　　⇔　ごみ袋が安い（減量につながらない）</a:t>
            </a:r>
            <a:endParaRPr lang="en-US" altLang="ja-JP" dirty="0">
              <a:solidFill>
                <a:srgbClr val="FF0000"/>
              </a:solidFill>
              <a:latin typeface="メイリオ" panose="020B0604030504040204" pitchFamily="50" charset="-128"/>
              <a:ea typeface="メイリオ" panose="020B0604030504040204" pitchFamily="50" charset="-128"/>
            </a:endParaRPr>
          </a:p>
          <a:p>
            <a:endParaRPr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○提案</a:t>
            </a:r>
            <a:endParaRPr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・生ごみのたい肥化を進めるべき</a:t>
            </a:r>
            <a:endParaRPr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・袋の色がカラスや猫の被害にあいにくいものにしてほしい。</a:t>
            </a:r>
            <a:endParaRPr lang="en-US" altLang="ja-JP" dirty="0">
              <a:solidFill>
                <a:srgbClr val="FF0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530682D2-48B0-9FAE-C2C6-BEA41AA51EED}"/>
              </a:ext>
            </a:extLst>
          </p:cNvPr>
          <p:cNvSpPr>
            <a:spLocks noGrp="1"/>
          </p:cNvSpPr>
          <p:nvPr>
            <p:ph type="sldNum" sz="quarter" idx="12"/>
          </p:nvPr>
        </p:nvSpPr>
        <p:spPr/>
        <p:txBody>
          <a:bodyPr/>
          <a:lstStyle/>
          <a:p>
            <a:fld id="{B36E19A5-F971-419D-8D44-7023A648893E}" type="slidenum">
              <a:rPr kumimoji="1" lang="ja-JP" altLang="en-US" smtClean="0"/>
              <a:t>12</a:t>
            </a:fld>
            <a:endParaRPr kumimoji="1" lang="ja-JP" altLang="en-US"/>
          </a:p>
        </p:txBody>
      </p:sp>
      <p:sp>
        <p:nvSpPr>
          <p:cNvPr id="4" name="テキスト ボックス 3">
            <a:extLst>
              <a:ext uri="{FF2B5EF4-FFF2-40B4-BE49-F238E27FC236}">
                <a16:creationId xmlns:a16="http://schemas.microsoft.com/office/drawing/2014/main" id="{5C876F10-B558-56A0-6BDB-5B2A6B907B6B}"/>
              </a:ext>
            </a:extLst>
          </p:cNvPr>
          <p:cNvSpPr txBox="1"/>
          <p:nvPr/>
        </p:nvSpPr>
        <p:spPr>
          <a:xfrm>
            <a:off x="456540" y="1595402"/>
            <a:ext cx="850526" cy="830997"/>
          </a:xfrm>
          <a:prstGeom prst="rect">
            <a:avLst/>
          </a:prstGeom>
          <a:noFill/>
        </p:spPr>
        <p:txBody>
          <a:bodyPr wrap="square">
            <a:spAutoFit/>
          </a:bodyPr>
          <a:lstStyle/>
          <a:p>
            <a:r>
              <a:rPr lang="ja-JP" altLang="en-US" sz="4800" dirty="0"/>
              <a:t>☑</a:t>
            </a:r>
          </a:p>
        </p:txBody>
      </p:sp>
      <p:sp>
        <p:nvSpPr>
          <p:cNvPr id="7" name="テキスト ボックス 6">
            <a:extLst>
              <a:ext uri="{FF2B5EF4-FFF2-40B4-BE49-F238E27FC236}">
                <a16:creationId xmlns:a16="http://schemas.microsoft.com/office/drawing/2014/main" id="{2442B300-F5D5-20CB-85C6-C62540AB0129}"/>
              </a:ext>
            </a:extLst>
          </p:cNvPr>
          <p:cNvSpPr txBox="1"/>
          <p:nvPr/>
        </p:nvSpPr>
        <p:spPr>
          <a:xfrm>
            <a:off x="7769656" y="2444784"/>
            <a:ext cx="850526" cy="830997"/>
          </a:xfrm>
          <a:prstGeom prst="rect">
            <a:avLst/>
          </a:prstGeom>
          <a:noFill/>
        </p:spPr>
        <p:txBody>
          <a:bodyPr wrap="square">
            <a:spAutoFit/>
          </a:bodyPr>
          <a:lstStyle/>
          <a:p>
            <a:r>
              <a:rPr lang="ja-JP" altLang="en-US" sz="4800" dirty="0"/>
              <a:t>☑</a:t>
            </a:r>
          </a:p>
        </p:txBody>
      </p:sp>
      <p:sp>
        <p:nvSpPr>
          <p:cNvPr id="10" name="テキスト ボックス 9">
            <a:extLst>
              <a:ext uri="{FF2B5EF4-FFF2-40B4-BE49-F238E27FC236}">
                <a16:creationId xmlns:a16="http://schemas.microsoft.com/office/drawing/2014/main" id="{9CCAC494-6A32-8069-1795-4D3DA7E410F2}"/>
              </a:ext>
            </a:extLst>
          </p:cNvPr>
          <p:cNvSpPr txBox="1"/>
          <p:nvPr/>
        </p:nvSpPr>
        <p:spPr>
          <a:xfrm>
            <a:off x="456540" y="5518974"/>
            <a:ext cx="10029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371507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kumimoji="1" lang="ja-JP" altLang="en-US" sz="4500" dirty="0"/>
              <a:t>まとめ（１）</a:t>
            </a:r>
            <a:br>
              <a:rPr lang="en-US" altLang="ja-JP" sz="4500" dirty="0"/>
            </a:br>
            <a:r>
              <a:rPr lang="ja-JP" altLang="en-US" sz="4500" dirty="0"/>
              <a:t>～事業実績の評価～</a:t>
            </a:r>
            <a:endParaRPr kumimoji="1" lang="ja-JP" altLang="en-US" sz="4500" dirty="0"/>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880533" y="1770141"/>
            <a:ext cx="5757333" cy="3770047"/>
          </a:xfrm>
          <a:no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spcBef>
                <a:spcPts val="0"/>
              </a:spcBef>
              <a:spcAft>
                <a:spcPts val="0"/>
              </a:spcAft>
            </a:pPr>
            <a:r>
              <a:rPr lang="ja-JP" altLang="en-US" dirty="0">
                <a:solidFill>
                  <a:schemeClr val="tx1"/>
                </a:solidFill>
                <a:latin typeface="メイリオ" panose="020B0604030504040204" pitchFamily="50" charset="-128"/>
                <a:ea typeface="メイリオ" panose="020B0604030504040204" pitchFamily="50" charset="-128"/>
              </a:rPr>
              <a:t>■事業実績の評価　～有料化のその後～</a:t>
            </a:r>
            <a:endParaRPr lang="en-US" altLang="ja-JP"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dirty="0">
                <a:solidFill>
                  <a:schemeClr val="tx1"/>
                </a:solidFill>
                <a:latin typeface="メイリオ" panose="020B0604030504040204" pitchFamily="50" charset="-128"/>
                <a:ea typeface="メイリオ" panose="020B0604030504040204" pitchFamily="50" charset="-128"/>
              </a:rPr>
              <a:t>・地方公共団体の事業は、その実施後に成功だったか、失敗だったか、その実績の評価が行われます。</a:t>
            </a:r>
            <a:endParaRPr lang="en-US" altLang="ja-JP"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dirty="0">
                <a:solidFill>
                  <a:schemeClr val="tx1"/>
                </a:solidFill>
                <a:latin typeface="メイリオ" panose="020B0604030504040204" pitchFamily="50" charset="-128"/>
                <a:ea typeface="メイリオ" panose="020B0604030504040204" pitchFamily="50" charset="-128"/>
              </a:rPr>
              <a:t>ごみの有料化前後のごみ量の変化を確認しよう！</a:t>
            </a:r>
            <a:endParaRPr lang="en-US" altLang="ja-JP"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endParaRPr lang="en-US" altLang="ja-JP"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資料を読もう</a:t>
            </a:r>
            <a:r>
              <a:rPr lang="en-US" altLang="ja-JP" dirty="0">
                <a:solidFill>
                  <a:schemeClr val="tx1"/>
                </a:solidFill>
                <a:latin typeface="メイリオ" panose="020B0604030504040204" pitchFamily="50" charset="-128"/>
                <a:ea typeface="メイリオ" panose="020B0604030504040204" pitchFamily="50" charset="-128"/>
              </a:rPr>
              <a:t>】</a:t>
            </a:r>
          </a:p>
          <a:p>
            <a:pPr>
              <a:lnSpc>
                <a:spcPct val="120000"/>
              </a:lnSpc>
              <a:spcBef>
                <a:spcPts val="0"/>
              </a:spcBef>
              <a:spcAft>
                <a:spcPts val="0"/>
              </a:spcAft>
            </a:pPr>
            <a:r>
              <a:rPr lang="ja-JP" altLang="en-US" dirty="0">
                <a:solidFill>
                  <a:srgbClr val="FF0000"/>
                </a:solidFill>
                <a:latin typeface="メイリオ" panose="020B0604030504040204" pitchFamily="50" charset="-128"/>
                <a:ea typeface="メイリオ" panose="020B0604030504040204" pitchFamily="50" charset="-128"/>
              </a:rPr>
              <a:t>資料</a:t>
            </a:r>
            <a:r>
              <a:rPr lang="en-US" altLang="ja-JP" dirty="0">
                <a:solidFill>
                  <a:srgbClr val="FF0000"/>
                </a:solidFill>
                <a:latin typeface="メイリオ" panose="020B0604030504040204" pitchFamily="50" charset="-128"/>
                <a:ea typeface="メイリオ" panose="020B0604030504040204" pitchFamily="50" charset="-128"/>
              </a:rPr>
              <a:t>5</a:t>
            </a:r>
            <a:r>
              <a:rPr lang="ja-JP" altLang="en-US" dirty="0">
                <a:solidFill>
                  <a:srgbClr val="FF0000"/>
                </a:solidFill>
                <a:latin typeface="メイリオ" panose="020B0604030504040204" pitchFamily="50" charset="-128"/>
                <a:ea typeface="メイリオ" panose="020B0604030504040204" pitchFamily="50" charset="-128"/>
              </a:rPr>
              <a:t>「家庭系ごみの有料化前後のごみ量の変化」</a:t>
            </a:r>
            <a:endParaRPr lang="en-US" altLang="ja-JP" dirty="0">
              <a:solidFill>
                <a:srgbClr val="FF000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9147B565-F487-051E-C32C-639B0AA496D1}"/>
              </a:ext>
            </a:extLst>
          </p:cNvPr>
          <p:cNvPicPr>
            <a:picLocks noChangeAspect="1"/>
          </p:cNvPicPr>
          <p:nvPr/>
        </p:nvPicPr>
        <p:blipFill rotWithShape="1">
          <a:blip r:embed="rId2"/>
          <a:srcRect l="27501" t="22209" r="28749" b="14057"/>
          <a:stretch/>
        </p:blipFill>
        <p:spPr>
          <a:xfrm>
            <a:off x="6789632" y="1972277"/>
            <a:ext cx="4863253" cy="3983236"/>
          </a:xfrm>
          <a:prstGeom prst="rect">
            <a:avLst/>
          </a:prstGeom>
        </p:spPr>
      </p:pic>
      <p:sp>
        <p:nvSpPr>
          <p:cNvPr id="12" name="テキスト ボックス 11">
            <a:extLst>
              <a:ext uri="{FF2B5EF4-FFF2-40B4-BE49-F238E27FC236}">
                <a16:creationId xmlns:a16="http://schemas.microsoft.com/office/drawing/2014/main" id="{00FFD2C5-9FF5-4C5D-F18D-58BB22DEBC3F}"/>
              </a:ext>
            </a:extLst>
          </p:cNvPr>
          <p:cNvSpPr txBox="1"/>
          <p:nvPr/>
        </p:nvSpPr>
        <p:spPr>
          <a:xfrm>
            <a:off x="880534" y="5770847"/>
            <a:ext cx="6096000" cy="307777"/>
          </a:xfrm>
          <a:prstGeom prst="rect">
            <a:avLst/>
          </a:prstGeom>
          <a:noFill/>
        </p:spPr>
        <p:txBody>
          <a:bodyPr wrap="square">
            <a:spAutoFit/>
          </a:bodyPr>
          <a:lstStyle/>
          <a:p>
            <a:r>
              <a:rPr lang="ja-JP" altLang="en-US" sz="1400" dirty="0">
                <a:solidFill>
                  <a:srgbClr val="FF0000"/>
                </a:solidFill>
                <a:latin typeface="メイリオ" panose="020B0604030504040204" pitchFamily="50" charset="-128"/>
                <a:ea typeface="メイリオ" panose="020B0604030504040204" pitchFamily="50" charset="-128"/>
              </a:rPr>
              <a:t>出典：三鷹市「ごみ処理総合計画</a:t>
            </a:r>
            <a:r>
              <a:rPr lang="en-US" altLang="ja-JP" sz="1400" dirty="0">
                <a:solidFill>
                  <a:srgbClr val="FF0000"/>
                </a:solidFill>
                <a:latin typeface="メイリオ" panose="020B0604030504040204" pitchFamily="50" charset="-128"/>
                <a:ea typeface="メイリオ" panose="020B0604030504040204" pitchFamily="50" charset="-128"/>
              </a:rPr>
              <a:t>2015(</a:t>
            </a:r>
            <a:r>
              <a:rPr lang="ja-JP" altLang="en-US" sz="1400" dirty="0">
                <a:solidFill>
                  <a:srgbClr val="FF0000"/>
                </a:solidFill>
                <a:latin typeface="メイリオ" panose="020B0604030504040204" pitchFamily="50" charset="-128"/>
                <a:ea typeface="メイリオ" panose="020B0604030504040204" pitchFamily="50" charset="-128"/>
              </a:rPr>
              <a:t>改定</a:t>
            </a:r>
            <a:r>
              <a:rPr lang="en-US" altLang="ja-JP" sz="1400" dirty="0">
                <a:solidFill>
                  <a:srgbClr val="FF0000"/>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」（平成</a:t>
            </a:r>
            <a:r>
              <a:rPr lang="en-US" altLang="ja-JP" sz="1400" dirty="0">
                <a:solidFill>
                  <a:srgbClr val="FF0000"/>
                </a:solidFill>
                <a:latin typeface="メイリオ" panose="020B0604030504040204" pitchFamily="50" charset="-128"/>
                <a:ea typeface="メイリオ" panose="020B0604030504040204" pitchFamily="50" charset="-128"/>
              </a:rPr>
              <a:t>24</a:t>
            </a:r>
            <a:r>
              <a:rPr lang="ja-JP" altLang="en-US" sz="1400" dirty="0">
                <a:solidFill>
                  <a:srgbClr val="FF0000"/>
                </a:solidFill>
                <a:latin typeface="メイリオ" panose="020B0604030504040204" pitchFamily="50" charset="-128"/>
                <a:ea typeface="メイリオ" panose="020B0604030504040204" pitchFamily="50" charset="-128"/>
              </a:rPr>
              <a:t>年</a:t>
            </a:r>
            <a:r>
              <a:rPr lang="en-US" altLang="ja-JP" sz="1400" dirty="0">
                <a:solidFill>
                  <a:srgbClr val="FF0000"/>
                </a:solidFill>
                <a:latin typeface="メイリオ" panose="020B0604030504040204" pitchFamily="50" charset="-128"/>
                <a:ea typeface="メイリオ" panose="020B0604030504040204" pitchFamily="50" charset="-128"/>
              </a:rPr>
              <a:t>3</a:t>
            </a:r>
            <a:r>
              <a:rPr lang="ja-JP" altLang="en-US" sz="1400" dirty="0">
                <a:solidFill>
                  <a:srgbClr val="FF0000"/>
                </a:solidFill>
                <a:latin typeface="メイリオ" panose="020B0604030504040204" pitchFamily="50" charset="-128"/>
                <a:ea typeface="メイリオ" panose="020B0604030504040204" pitchFamily="50" charset="-128"/>
              </a:rPr>
              <a:t>月）</a:t>
            </a:r>
          </a:p>
        </p:txBody>
      </p:sp>
      <p:sp>
        <p:nvSpPr>
          <p:cNvPr id="3" name="スライド番号プレースホルダー 2">
            <a:extLst>
              <a:ext uri="{FF2B5EF4-FFF2-40B4-BE49-F238E27FC236}">
                <a16:creationId xmlns:a16="http://schemas.microsoft.com/office/drawing/2014/main" id="{7F607A20-61D4-6FEF-4318-D7C3A0B87F5D}"/>
              </a:ext>
            </a:extLst>
          </p:cNvPr>
          <p:cNvSpPr>
            <a:spLocks noGrp="1"/>
          </p:cNvSpPr>
          <p:nvPr>
            <p:ph type="sldNum" sz="quarter" idx="12"/>
          </p:nvPr>
        </p:nvSpPr>
        <p:spPr/>
        <p:txBody>
          <a:bodyPr/>
          <a:lstStyle/>
          <a:p>
            <a:fld id="{B36E19A5-F971-419D-8D44-7023A648893E}" type="slidenum">
              <a:rPr kumimoji="1" lang="ja-JP" altLang="en-US" smtClean="0"/>
              <a:t>13</a:t>
            </a:fld>
            <a:endParaRPr kumimoji="1" lang="ja-JP" altLang="en-US"/>
          </a:p>
        </p:txBody>
      </p:sp>
      <p:sp>
        <p:nvSpPr>
          <p:cNvPr id="4" name="テキスト ボックス 3">
            <a:extLst>
              <a:ext uri="{FF2B5EF4-FFF2-40B4-BE49-F238E27FC236}">
                <a16:creationId xmlns:a16="http://schemas.microsoft.com/office/drawing/2014/main" id="{6C5266B8-151F-5BB5-1683-770B4DB12309}"/>
              </a:ext>
            </a:extLst>
          </p:cNvPr>
          <p:cNvSpPr txBox="1"/>
          <p:nvPr/>
        </p:nvSpPr>
        <p:spPr>
          <a:xfrm>
            <a:off x="246754" y="5355348"/>
            <a:ext cx="850526" cy="830997"/>
          </a:xfrm>
          <a:prstGeom prst="rect">
            <a:avLst/>
          </a:prstGeom>
          <a:noFill/>
        </p:spPr>
        <p:txBody>
          <a:bodyPr wrap="square">
            <a:spAutoFit/>
          </a:bodyPr>
          <a:lstStyle/>
          <a:p>
            <a:r>
              <a:rPr lang="ja-JP" altLang="en-US" sz="4800" dirty="0"/>
              <a:t>☑</a:t>
            </a:r>
          </a:p>
        </p:txBody>
      </p:sp>
      <p:sp>
        <p:nvSpPr>
          <p:cNvPr id="5" name="テキスト ボックス 4">
            <a:extLst>
              <a:ext uri="{FF2B5EF4-FFF2-40B4-BE49-F238E27FC236}">
                <a16:creationId xmlns:a16="http://schemas.microsoft.com/office/drawing/2014/main" id="{69479970-6F6E-71A5-2FB5-6F0151A07ACF}"/>
              </a:ext>
            </a:extLst>
          </p:cNvPr>
          <p:cNvSpPr txBox="1"/>
          <p:nvPr/>
        </p:nvSpPr>
        <p:spPr>
          <a:xfrm>
            <a:off x="11227622" y="1599116"/>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359886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fontScale="90000"/>
          </a:bodyPr>
          <a:lstStyle/>
          <a:p>
            <a:r>
              <a:rPr kumimoji="1" lang="ja-JP" altLang="en-US" sz="4500" dirty="0"/>
              <a:t>まとめ（２）</a:t>
            </a:r>
            <a:br>
              <a:rPr kumimoji="1" lang="en-US" altLang="ja-JP" sz="4500" dirty="0"/>
            </a:br>
            <a:r>
              <a:rPr kumimoji="1" lang="ja-JP" altLang="en-US" sz="4500" dirty="0"/>
              <a:t>～ごみ袋の有料化にあなたは賛成？反対？～</a:t>
            </a:r>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1097280" y="1770141"/>
            <a:ext cx="10413402" cy="3770047"/>
          </a:xfrm>
          <a:no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spcBef>
                <a:spcPts val="0"/>
              </a:spcBef>
              <a:spcAft>
                <a:spcPts val="0"/>
              </a:spcAft>
            </a:pP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ワークシート：あなたの住む○○市においてごみ袋は有料ですか？ごみ袋の有料化にあなたは賛成ですか？反対ですか？理由を含め答えよう。</a:t>
            </a:r>
            <a:r>
              <a:rPr lang="en-US" altLang="ja-JP" dirty="0">
                <a:solidFill>
                  <a:schemeClr val="tx1"/>
                </a:solidFill>
                <a:latin typeface="メイリオ" panose="020B0604030504040204" pitchFamily="50" charset="-128"/>
                <a:ea typeface="メイリオ" panose="020B0604030504040204" pitchFamily="50" charset="-128"/>
              </a:rPr>
              <a:t>】</a:t>
            </a:r>
          </a:p>
          <a:p>
            <a:pPr>
              <a:lnSpc>
                <a:spcPct val="120000"/>
              </a:lnSpc>
              <a:spcBef>
                <a:spcPts val="0"/>
              </a:spcBef>
              <a:spcAft>
                <a:spcPts val="0"/>
              </a:spcAft>
            </a:pPr>
            <a:endParaRPr lang="en-US" altLang="ja-JP"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endParaRPr lang="en-US" altLang="ja-JP"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endParaRPr lang="en-US" altLang="ja-JP"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endParaRPr lang="en-US" altLang="ja-JP"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endParaRPr lang="en-US" altLang="ja-JP"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dirty="0">
                <a:solidFill>
                  <a:schemeClr val="tx1"/>
                </a:solidFill>
                <a:latin typeface="メイリオ" panose="020B0604030504040204" pitchFamily="50" charset="-128"/>
                <a:ea typeface="メイリオ" panose="020B0604030504040204" pitchFamily="50" charset="-128"/>
              </a:rPr>
              <a:t>（まとめ）地方自治は、多様な意見を持つ市民の参加により成り立っています。その意見調整も地方自治体の役割の一つです。</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lnSpc>
                <a:spcPct val="120000"/>
              </a:lnSpc>
              <a:spcBef>
                <a:spcPts val="0"/>
              </a:spcBef>
              <a:spcAft>
                <a:spcPts val="0"/>
              </a:spcAft>
              <a:buNone/>
            </a:pPr>
            <a:endParaRPr lang="ja-JP" altLang="en-US" dirty="0">
              <a:solidFill>
                <a:schemeClr val="tx1"/>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5DC3BA5-0612-61B0-85AA-35F3B6A32255}"/>
              </a:ext>
            </a:extLst>
          </p:cNvPr>
          <p:cNvSpPr txBox="1"/>
          <p:nvPr/>
        </p:nvSpPr>
        <p:spPr>
          <a:xfrm>
            <a:off x="1102061" y="2690336"/>
            <a:ext cx="10408621"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latin typeface="メイリオ" panose="020B0604030504040204" pitchFamily="50" charset="-128"/>
                <a:ea typeface="メイリオ" panose="020B0604030504040204" pitchFamily="50" charset="-128"/>
              </a:rPr>
              <a:t>・（今日の議論を踏まえて）賛成？　反対？　　　　：自身の意見に近い方に〇をしよう！</a:t>
            </a:r>
          </a:p>
          <a:p>
            <a:r>
              <a:rPr lang="ja-JP" altLang="en-US" dirty="0">
                <a:latin typeface="メイリオ" panose="020B0604030504040204" pitchFamily="50" charset="-128"/>
                <a:ea typeface="メイリオ" panose="020B0604030504040204" pitchFamily="50" charset="-128"/>
              </a:rPr>
              <a:t>　　　賛成　　　・　　　反対</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・その理由は？</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8E66FC84-4FB7-E805-9B92-811C30777E53}"/>
              </a:ext>
            </a:extLst>
          </p:cNvPr>
          <p:cNvSpPr>
            <a:spLocks noGrp="1"/>
          </p:cNvSpPr>
          <p:nvPr>
            <p:ph type="sldNum" sz="quarter" idx="12"/>
          </p:nvPr>
        </p:nvSpPr>
        <p:spPr/>
        <p:txBody>
          <a:bodyPr/>
          <a:lstStyle/>
          <a:p>
            <a:fld id="{B36E19A5-F971-419D-8D44-7023A648893E}" type="slidenum">
              <a:rPr kumimoji="1" lang="ja-JP" altLang="en-US" smtClean="0"/>
              <a:t>14</a:t>
            </a:fld>
            <a:endParaRPr kumimoji="1" lang="ja-JP" altLang="en-US"/>
          </a:p>
        </p:txBody>
      </p:sp>
    </p:spTree>
    <p:extLst>
      <p:ext uri="{BB962C8B-B14F-4D97-AF65-F5344CB8AC3E}">
        <p14:creationId xmlns:p14="http://schemas.microsoft.com/office/powerpoint/2010/main" val="321341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lang="ja-JP" altLang="en-US" sz="4500" dirty="0"/>
              <a:t>参考資料</a:t>
            </a:r>
            <a:endParaRPr kumimoji="1" lang="ja-JP" altLang="en-US" sz="4500" dirty="0"/>
          </a:p>
        </p:txBody>
      </p:sp>
      <p:sp>
        <p:nvSpPr>
          <p:cNvPr id="4" name="コンテンツ プレースホルダー 3">
            <a:extLst>
              <a:ext uri="{FF2B5EF4-FFF2-40B4-BE49-F238E27FC236}">
                <a16:creationId xmlns:a16="http://schemas.microsoft.com/office/drawing/2014/main" id="{D6F2BF17-62AD-818F-3B7C-1DD348513B80}"/>
              </a:ext>
            </a:extLst>
          </p:cNvPr>
          <p:cNvSpPr>
            <a:spLocks noGrp="1"/>
          </p:cNvSpPr>
          <p:nvPr>
            <p:ph idx="1"/>
          </p:nvPr>
        </p:nvSpPr>
        <p:spPr>
          <a:xfrm>
            <a:off x="1097280" y="1845734"/>
            <a:ext cx="10434320" cy="4023360"/>
          </a:xfrm>
        </p:spPr>
        <p:txBody>
          <a:bodyPr>
            <a:norm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参考資料</a:t>
            </a:r>
            <a:r>
              <a:rPr lang="en-US" altLang="ja-JP" sz="1400" dirty="0">
                <a:latin typeface="メイリオ" panose="020B0604030504040204" pitchFamily="50" charset="-128"/>
                <a:ea typeface="メイリオ" panose="020B0604030504040204" pitchFamily="50" charset="-128"/>
              </a:rPr>
              <a:t>】</a:t>
            </a:r>
          </a:p>
          <a:p>
            <a:pPr marL="0" indent="0">
              <a:buNone/>
            </a:pPr>
            <a:r>
              <a:rPr lang="ja-JP" altLang="en-US" sz="1400" dirty="0">
                <a:solidFill>
                  <a:schemeClr val="tx1"/>
                </a:solidFill>
                <a:latin typeface="メイリオ" panose="020B0604030504040204" pitchFamily="50" charset="-128"/>
                <a:ea typeface="メイリオ" panose="020B0604030504040204" pitchFamily="50" charset="-128"/>
              </a:rPr>
              <a:t>・環境省「一般廃棄物処理有料化の手引き」（令和４年３月）</a:t>
            </a:r>
          </a:p>
          <a:p>
            <a:pPr marL="0" indent="0">
              <a:buNone/>
            </a:pPr>
            <a:r>
              <a:rPr lang="ja-JP" altLang="en-US" sz="1400" dirty="0">
                <a:solidFill>
                  <a:srgbClr val="FF0000"/>
                </a:solidFill>
                <a:latin typeface="メイリオ" panose="020B0604030504040204" pitchFamily="50" charset="-128"/>
                <a:ea typeface="メイリオ" panose="020B0604030504040204" pitchFamily="50" charset="-128"/>
              </a:rPr>
              <a:t>・第</a:t>
            </a:r>
            <a:r>
              <a:rPr lang="en-US" altLang="ja-JP" sz="1400" dirty="0">
                <a:solidFill>
                  <a:srgbClr val="FF0000"/>
                </a:solidFill>
                <a:latin typeface="メイリオ" panose="020B0604030504040204" pitchFamily="50" charset="-128"/>
                <a:ea typeface="メイリオ" panose="020B0604030504040204" pitchFamily="50" charset="-128"/>
              </a:rPr>
              <a:t>3</a:t>
            </a:r>
            <a:r>
              <a:rPr lang="ja-JP" altLang="en-US" sz="1400" dirty="0">
                <a:solidFill>
                  <a:srgbClr val="FF0000"/>
                </a:solidFill>
                <a:latin typeface="メイリオ" panose="020B0604030504040204" pitchFamily="50" charset="-128"/>
                <a:ea typeface="メイリオ" panose="020B0604030504040204" pitchFamily="50" charset="-128"/>
              </a:rPr>
              <a:t>回○○市ごみ減量・有料化検討市民会議資料「有料化を検討する必要性について」（平成</a:t>
            </a:r>
            <a:r>
              <a:rPr lang="en-US" altLang="ja-JP" sz="1400" dirty="0">
                <a:solidFill>
                  <a:srgbClr val="FF0000"/>
                </a:solidFill>
                <a:latin typeface="メイリオ" panose="020B0604030504040204" pitchFamily="50" charset="-128"/>
                <a:ea typeface="メイリオ" panose="020B0604030504040204" pitchFamily="50" charset="-128"/>
              </a:rPr>
              <a:t>16</a:t>
            </a:r>
            <a:r>
              <a:rPr lang="ja-JP" altLang="en-US" sz="1400" dirty="0">
                <a:solidFill>
                  <a:srgbClr val="FF0000"/>
                </a:solidFill>
                <a:latin typeface="メイリオ" panose="020B0604030504040204" pitchFamily="50" charset="-128"/>
                <a:ea typeface="メイリオ" panose="020B0604030504040204" pitchFamily="50" charset="-128"/>
              </a:rPr>
              <a:t>年）</a:t>
            </a:r>
          </a:p>
          <a:p>
            <a:pPr marL="0" indent="0">
              <a:buNone/>
            </a:pPr>
            <a:r>
              <a:rPr lang="ja-JP" altLang="en-US" sz="1400" dirty="0">
                <a:solidFill>
                  <a:srgbClr val="FF0000"/>
                </a:solidFill>
                <a:latin typeface="メイリオ" panose="020B0604030504040204" pitchFamily="50" charset="-128"/>
                <a:ea typeface="メイリオ" panose="020B0604030504040204" pitchFamily="50" charset="-128"/>
              </a:rPr>
              <a:t>・○○市ごみ減量・有料化検討市民会議「○○市ごみ減量・有料化施策に係る検討結果について（答申）」（平成</a:t>
            </a:r>
            <a:r>
              <a:rPr lang="en-US" altLang="ja-JP" sz="1400" dirty="0">
                <a:solidFill>
                  <a:srgbClr val="FF0000"/>
                </a:solidFill>
                <a:latin typeface="メイリオ" panose="020B0604030504040204" pitchFamily="50" charset="-128"/>
                <a:ea typeface="メイリオ" panose="020B0604030504040204" pitchFamily="50" charset="-128"/>
              </a:rPr>
              <a:t>17</a:t>
            </a:r>
            <a:r>
              <a:rPr lang="ja-JP" altLang="en-US" sz="1400" dirty="0">
                <a:solidFill>
                  <a:srgbClr val="FF0000"/>
                </a:solidFill>
                <a:latin typeface="メイリオ" panose="020B0604030504040204" pitchFamily="50" charset="-128"/>
                <a:ea typeface="メイリオ" panose="020B0604030504040204" pitchFamily="50" charset="-128"/>
              </a:rPr>
              <a:t>年</a:t>
            </a:r>
            <a:r>
              <a:rPr lang="en-US" altLang="ja-JP" sz="1400" dirty="0">
                <a:solidFill>
                  <a:srgbClr val="FF0000"/>
                </a:solidFill>
                <a:latin typeface="メイリオ" panose="020B0604030504040204" pitchFamily="50" charset="-128"/>
                <a:ea typeface="メイリオ" panose="020B0604030504040204" pitchFamily="50" charset="-128"/>
              </a:rPr>
              <a:t>4</a:t>
            </a:r>
            <a:r>
              <a:rPr lang="ja-JP" altLang="en-US" sz="1400" dirty="0">
                <a:solidFill>
                  <a:srgbClr val="FF0000"/>
                </a:solidFill>
                <a:latin typeface="メイリオ" panose="020B0604030504040204" pitchFamily="50" charset="-128"/>
                <a:ea typeface="メイリオ" panose="020B0604030504040204" pitchFamily="50" charset="-128"/>
              </a:rPr>
              <a:t>月</a:t>
            </a:r>
            <a:r>
              <a:rPr lang="en-US" altLang="ja-JP" sz="1400" dirty="0">
                <a:solidFill>
                  <a:srgbClr val="FF0000"/>
                </a:solidFill>
                <a:latin typeface="メイリオ" panose="020B0604030504040204" pitchFamily="50" charset="-128"/>
                <a:ea typeface="メイリオ" panose="020B0604030504040204" pitchFamily="50" charset="-128"/>
              </a:rPr>
              <a:t>27</a:t>
            </a:r>
            <a:r>
              <a:rPr lang="ja-JP" altLang="en-US" sz="1400" dirty="0">
                <a:solidFill>
                  <a:srgbClr val="FF0000"/>
                </a:solidFill>
                <a:latin typeface="メイリオ" panose="020B0604030504040204" pitchFamily="50" charset="-128"/>
                <a:ea typeface="メイリオ" panose="020B0604030504040204" pitchFamily="50" charset="-128"/>
              </a:rPr>
              <a:t>日）</a:t>
            </a:r>
          </a:p>
          <a:p>
            <a:pPr marL="0" indent="0">
              <a:buNone/>
            </a:pPr>
            <a:r>
              <a:rPr lang="ja-JP" altLang="en-US" sz="1400" dirty="0">
                <a:solidFill>
                  <a:srgbClr val="FF0000"/>
                </a:solidFill>
                <a:latin typeface="メイリオ" panose="020B0604030504040204" pitchFamily="50" charset="-128"/>
                <a:ea typeface="メイリオ" panose="020B0604030504040204" pitchFamily="50" charset="-128"/>
              </a:rPr>
              <a:t>・○○市「家庭系ごみ有料化に対する質問・意見一覧表」</a:t>
            </a:r>
          </a:p>
          <a:p>
            <a:pPr marL="0" indent="0">
              <a:buNone/>
            </a:pPr>
            <a:r>
              <a:rPr lang="ja-JP" altLang="en-US" sz="1400" dirty="0">
                <a:solidFill>
                  <a:srgbClr val="FF0000"/>
                </a:solidFill>
                <a:latin typeface="メイリオ" panose="020B0604030504040204" pitchFamily="50" charset="-128"/>
                <a:ea typeface="メイリオ" panose="020B0604030504040204" pitchFamily="50" charset="-128"/>
              </a:rPr>
              <a:t>・○○市「家庭系ごみの有料化実施までの流れ」、</a:t>
            </a:r>
          </a:p>
          <a:p>
            <a:pPr marL="0" indent="0">
              <a:buNone/>
            </a:pPr>
            <a:r>
              <a:rPr lang="ja-JP" altLang="en-US" sz="1400" dirty="0">
                <a:solidFill>
                  <a:srgbClr val="FF0000"/>
                </a:solidFill>
                <a:latin typeface="メイリオ" panose="020B0604030504040204" pitchFamily="50" charset="-128"/>
                <a:ea typeface="メイリオ" panose="020B0604030504040204" pitchFamily="50" charset="-128"/>
              </a:rPr>
              <a:t>・○○市「○○市における家庭系ごみ有料化の取り組み」</a:t>
            </a:r>
          </a:p>
          <a:p>
            <a:pPr marL="0" indent="0">
              <a:buNone/>
            </a:pPr>
            <a:r>
              <a:rPr lang="ja-JP" altLang="en-US" sz="1400" dirty="0">
                <a:solidFill>
                  <a:srgbClr val="FF0000"/>
                </a:solidFill>
                <a:latin typeface="メイリオ" panose="020B0604030504040204" pitchFamily="50" charset="-128"/>
                <a:ea typeface="メイリオ" panose="020B0604030504040204" pitchFamily="50" charset="-128"/>
              </a:rPr>
              <a:t>・○○市「ごみ処理総合計画</a:t>
            </a:r>
            <a:r>
              <a:rPr lang="en-US" altLang="ja-JP" sz="1400" dirty="0">
                <a:solidFill>
                  <a:srgbClr val="FF0000"/>
                </a:solidFill>
                <a:latin typeface="メイリオ" panose="020B0604030504040204" pitchFamily="50" charset="-128"/>
                <a:ea typeface="メイリオ" panose="020B0604030504040204" pitchFamily="50" charset="-128"/>
              </a:rPr>
              <a:t>2015(</a:t>
            </a:r>
            <a:r>
              <a:rPr lang="ja-JP" altLang="en-US" sz="1400" dirty="0">
                <a:solidFill>
                  <a:srgbClr val="FF0000"/>
                </a:solidFill>
                <a:latin typeface="メイリオ" panose="020B0604030504040204" pitchFamily="50" charset="-128"/>
                <a:ea typeface="メイリオ" panose="020B0604030504040204" pitchFamily="50" charset="-128"/>
              </a:rPr>
              <a:t>改定</a:t>
            </a:r>
            <a:r>
              <a:rPr lang="en-US" altLang="ja-JP" sz="1400" dirty="0">
                <a:solidFill>
                  <a:srgbClr val="FF0000"/>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」（平成</a:t>
            </a:r>
            <a:r>
              <a:rPr lang="en-US" altLang="ja-JP" sz="1400" dirty="0">
                <a:solidFill>
                  <a:srgbClr val="FF0000"/>
                </a:solidFill>
                <a:latin typeface="メイリオ" panose="020B0604030504040204" pitchFamily="50" charset="-128"/>
                <a:ea typeface="メイリオ" panose="020B0604030504040204" pitchFamily="50" charset="-128"/>
              </a:rPr>
              <a:t>24</a:t>
            </a:r>
            <a:r>
              <a:rPr lang="ja-JP" altLang="en-US" sz="1400" dirty="0">
                <a:solidFill>
                  <a:srgbClr val="FF0000"/>
                </a:solidFill>
                <a:latin typeface="メイリオ" panose="020B0604030504040204" pitchFamily="50" charset="-128"/>
                <a:ea typeface="メイリオ" panose="020B0604030504040204" pitchFamily="50" charset="-128"/>
              </a:rPr>
              <a:t>年</a:t>
            </a:r>
            <a:r>
              <a:rPr lang="en-US" altLang="ja-JP" sz="1400" dirty="0">
                <a:solidFill>
                  <a:srgbClr val="FF0000"/>
                </a:solidFill>
                <a:latin typeface="メイリオ" panose="020B0604030504040204" pitchFamily="50" charset="-128"/>
                <a:ea typeface="メイリオ" panose="020B0604030504040204" pitchFamily="50" charset="-128"/>
              </a:rPr>
              <a:t>3</a:t>
            </a:r>
            <a:r>
              <a:rPr lang="ja-JP" altLang="en-US" sz="1400" dirty="0">
                <a:solidFill>
                  <a:srgbClr val="FF0000"/>
                </a:solidFill>
                <a:latin typeface="メイリオ" panose="020B0604030504040204" pitchFamily="50" charset="-128"/>
                <a:ea typeface="メイリオ" panose="020B0604030504040204" pitchFamily="50" charset="-128"/>
              </a:rPr>
              <a:t>月）</a:t>
            </a: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教材キットの作成者・問合せ先</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倉方慶明（東京外国語大学文書館）</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謝辞</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本教材キットは、日本科学協会の笹川科学研究助成による助成を受けたものです。</a:t>
            </a:r>
          </a:p>
        </p:txBody>
      </p:sp>
      <p:sp>
        <p:nvSpPr>
          <p:cNvPr id="3" name="スライド番号プレースホルダー 2">
            <a:extLst>
              <a:ext uri="{FF2B5EF4-FFF2-40B4-BE49-F238E27FC236}">
                <a16:creationId xmlns:a16="http://schemas.microsoft.com/office/drawing/2014/main" id="{F12E31DA-3011-A246-DF76-FB6272781BF9}"/>
              </a:ext>
            </a:extLst>
          </p:cNvPr>
          <p:cNvSpPr>
            <a:spLocks noGrp="1"/>
          </p:cNvSpPr>
          <p:nvPr>
            <p:ph type="sldNum" sz="quarter" idx="12"/>
          </p:nvPr>
        </p:nvSpPr>
        <p:spPr/>
        <p:txBody>
          <a:bodyPr/>
          <a:lstStyle/>
          <a:p>
            <a:fld id="{B36E19A5-F971-419D-8D44-7023A648893E}"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CB670305-E79E-6A8B-BA0E-5BD3A5CD7D5E}"/>
              </a:ext>
            </a:extLst>
          </p:cNvPr>
          <p:cNvSpPr txBox="1"/>
          <p:nvPr/>
        </p:nvSpPr>
        <p:spPr>
          <a:xfrm>
            <a:off x="416088" y="2358148"/>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53301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4400" dirty="0"/>
              <a:t>ごみ袋の有料化にあなたは賛成？反対？</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ワークシートに取り組もう！</a:t>
            </a:r>
            <a:r>
              <a:rPr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あなたの住む○○市においてごみ袋は有料ですか？ごみ袋の有料化にあなたは賛成ですか？反対ですか？理由を含め答えよう。</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5E9448D-C407-B63A-0FAE-5B8273923FC6}"/>
              </a:ext>
            </a:extLst>
          </p:cNvPr>
          <p:cNvSpPr txBox="1"/>
          <p:nvPr/>
        </p:nvSpPr>
        <p:spPr>
          <a:xfrm>
            <a:off x="1177962" y="3097805"/>
            <a:ext cx="967232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latin typeface="メイリオ" panose="020B0604030504040204" pitchFamily="50" charset="-128"/>
                <a:ea typeface="メイリオ" panose="020B0604030504040204" pitchFamily="50" charset="-128"/>
              </a:rPr>
              <a:t>・賛成？　反対？　　　　：自身の意見に近い方に〇をしよう！</a:t>
            </a:r>
          </a:p>
          <a:p>
            <a:r>
              <a:rPr lang="ja-JP" altLang="en-US" dirty="0">
                <a:latin typeface="メイリオ" panose="020B0604030504040204" pitchFamily="50" charset="-128"/>
                <a:ea typeface="メイリオ" panose="020B0604030504040204" pitchFamily="50" charset="-128"/>
              </a:rPr>
              <a:t>　　　賛成　　　・　　　反対</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・その理由は？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回答例</a:t>
            </a:r>
            <a:r>
              <a:rPr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・有料化には、たいしたごみの削減効果はないと考えるから。</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・レジ袋が有料化され、不便になった。同じように有料化されれば不便になる。</a:t>
            </a:r>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42E16F9E-987B-887D-CA32-3D178963860F}"/>
              </a:ext>
            </a:extLst>
          </p:cNvPr>
          <p:cNvSpPr>
            <a:spLocks noGrp="1"/>
          </p:cNvSpPr>
          <p:nvPr>
            <p:ph type="sldNum" sz="quarter" idx="12"/>
          </p:nvPr>
        </p:nvSpPr>
        <p:spPr/>
        <p:txBody>
          <a:bodyPr/>
          <a:lstStyle/>
          <a:p>
            <a:fld id="{B36E19A5-F971-419D-8D44-7023A648893E}" type="slidenum">
              <a:rPr kumimoji="1" lang="ja-JP" altLang="en-US" smtClean="0"/>
              <a:t>2</a:t>
            </a:fld>
            <a:endParaRPr kumimoji="1" lang="ja-JP" altLang="en-US"/>
          </a:p>
        </p:txBody>
      </p:sp>
    </p:spTree>
    <p:extLst>
      <p:ext uri="{BB962C8B-B14F-4D97-AF65-F5344CB8AC3E}">
        <p14:creationId xmlns:p14="http://schemas.microsoft.com/office/powerpoint/2010/main" val="191039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4400" dirty="0"/>
              <a:t>ごみ袋の有料化とは？</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■ごみ袋の有料化</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DA24291-50E6-3C0E-B58B-A2837F217E1C}"/>
              </a:ext>
            </a:extLst>
          </p:cNvPr>
          <p:cNvSpPr txBox="1"/>
          <p:nvPr/>
        </p:nvSpPr>
        <p:spPr>
          <a:xfrm>
            <a:off x="1148079" y="2249824"/>
            <a:ext cx="6096000" cy="19338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1" lang="ja-JP" altLang="en-US" sz="2000"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rPr>
              <a:t>市町村がごみ（一般廃棄物）処理について手数料を徴収する方法の一つ。家庭系ごみの場合、手数料を上乗せした市町村の指定ごみ袋、ごみ袋に添付するシールの販売などが一般的。</a:t>
            </a:r>
            <a:endParaRPr kumimoji="1" lang="ja-JP" altLang="en-US"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1" lang="ja-JP" altLang="en-US"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rPr>
              <a:t>　</a:t>
            </a:r>
            <a:r>
              <a:rPr kumimoji="1" lang="en-US" altLang="ja-JP"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rPr>
              <a:t>※</a:t>
            </a:r>
            <a:r>
              <a:rPr kumimoji="1" lang="ja-JP" altLang="en-US"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rPr>
              <a:t>事業系ごみについては、持ち込み時に重量を計測し、それに応じて徴収する方法が一般的。</a:t>
            </a:r>
          </a:p>
        </p:txBody>
      </p:sp>
      <p:sp>
        <p:nvSpPr>
          <p:cNvPr id="8" name="テキスト ボックス 7">
            <a:extLst>
              <a:ext uri="{FF2B5EF4-FFF2-40B4-BE49-F238E27FC236}">
                <a16:creationId xmlns:a16="http://schemas.microsoft.com/office/drawing/2014/main" id="{235D89D9-52E3-3546-F1D1-082ECFF0860C}"/>
              </a:ext>
            </a:extLst>
          </p:cNvPr>
          <p:cNvSpPr txBox="1"/>
          <p:nvPr/>
        </p:nvSpPr>
        <p:spPr>
          <a:xfrm>
            <a:off x="1148079" y="5593272"/>
            <a:ext cx="6379344" cy="523220"/>
          </a:xfrm>
          <a:prstGeom prst="rect">
            <a:avLst/>
          </a:prstGeom>
          <a:noFill/>
        </p:spPr>
        <p:txBody>
          <a:bodyPr wrap="square">
            <a:spAutoFit/>
          </a:bodyPr>
          <a:lstStyle/>
          <a:p>
            <a:r>
              <a:rPr lang="ja-JP" altLang="en-US" sz="1400" dirty="0">
                <a:solidFill>
                  <a:srgbClr val="FF0000"/>
                </a:solidFill>
                <a:latin typeface="メイリオ" panose="020B0604030504040204" pitchFamily="50" charset="-128"/>
                <a:ea typeface="メイリオ" panose="020B0604030504040204" pitchFamily="50" charset="-128"/>
              </a:rPr>
              <a:t>（写真出典：三鷹市ウェブページ「家庭系ごみ指定収集袋とは」（</a:t>
            </a:r>
            <a:r>
              <a:rPr lang="en-US" altLang="ja-JP" sz="1400" dirty="0">
                <a:solidFill>
                  <a:srgbClr val="FF0000"/>
                </a:solidFill>
                <a:latin typeface="メイリオ" panose="020B0604030504040204" pitchFamily="50" charset="-128"/>
                <a:ea typeface="メイリオ" panose="020B0604030504040204" pitchFamily="50" charset="-128"/>
              </a:rPr>
              <a:t>https://www.city.mitaka.lg.jp/c_service/014/014455.html</a:t>
            </a:r>
            <a:r>
              <a:rPr lang="ja-JP" altLang="en-US" sz="1400" dirty="0">
                <a:solidFill>
                  <a:srgbClr val="FF0000"/>
                </a:solidFill>
                <a:latin typeface="メイリオ" panose="020B0604030504040204" pitchFamily="50" charset="-128"/>
                <a:ea typeface="メイリオ" panose="020B0604030504040204" pitchFamily="50" charset="-128"/>
              </a:rPr>
              <a:t>））</a:t>
            </a:r>
            <a:endParaRPr lang="en-US" altLang="ja-JP" sz="1400" dirty="0">
              <a:solidFill>
                <a:srgbClr val="FF0000"/>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7A9E11F6-81EB-C318-65CF-C4909C1120CB}"/>
              </a:ext>
            </a:extLst>
          </p:cNvPr>
          <p:cNvPicPr>
            <a:picLocks noChangeAspect="1"/>
          </p:cNvPicPr>
          <p:nvPr/>
        </p:nvPicPr>
        <p:blipFill>
          <a:blip r:embed="rId2"/>
          <a:stretch>
            <a:fillRect/>
          </a:stretch>
        </p:blipFill>
        <p:spPr>
          <a:xfrm>
            <a:off x="7527423" y="1972501"/>
            <a:ext cx="3584229" cy="4017224"/>
          </a:xfrm>
          <a:prstGeom prst="rect">
            <a:avLst/>
          </a:prstGeom>
        </p:spPr>
      </p:pic>
      <p:sp>
        <p:nvSpPr>
          <p:cNvPr id="11" name="テキスト ボックス 10">
            <a:extLst>
              <a:ext uri="{FF2B5EF4-FFF2-40B4-BE49-F238E27FC236}">
                <a16:creationId xmlns:a16="http://schemas.microsoft.com/office/drawing/2014/main" id="{8FBA6273-7E43-87C9-3F5E-AF372DE16DD1}"/>
              </a:ext>
            </a:extLst>
          </p:cNvPr>
          <p:cNvSpPr txBox="1"/>
          <p:nvPr/>
        </p:nvSpPr>
        <p:spPr>
          <a:xfrm>
            <a:off x="1141871" y="4292061"/>
            <a:ext cx="6379344"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（参考：環境省「一般廃棄物処理有料化の手引き」（令和４年３月））</a:t>
            </a:r>
            <a:endParaRPr lang="en-US" altLang="ja-JP" sz="14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10EE1429-91E9-F30E-7A44-C588919CD9F5}"/>
              </a:ext>
            </a:extLst>
          </p:cNvPr>
          <p:cNvSpPr>
            <a:spLocks noGrp="1"/>
          </p:cNvSpPr>
          <p:nvPr>
            <p:ph type="sldNum" sz="quarter" idx="12"/>
          </p:nvPr>
        </p:nvSpPr>
        <p:spPr/>
        <p:txBody>
          <a:bodyPr/>
          <a:lstStyle/>
          <a:p>
            <a:fld id="{B36E19A5-F971-419D-8D44-7023A648893E}" type="slidenum">
              <a:rPr kumimoji="1" lang="ja-JP" altLang="en-US" smtClean="0"/>
              <a:t>3</a:t>
            </a:fld>
            <a:endParaRPr kumimoji="1" lang="ja-JP" altLang="en-US"/>
          </a:p>
        </p:txBody>
      </p:sp>
      <p:sp>
        <p:nvSpPr>
          <p:cNvPr id="4" name="テキスト ボックス 3">
            <a:extLst>
              <a:ext uri="{FF2B5EF4-FFF2-40B4-BE49-F238E27FC236}">
                <a16:creationId xmlns:a16="http://schemas.microsoft.com/office/drawing/2014/main" id="{05E400D8-5811-868E-4FF1-F87194A0EAA0}"/>
              </a:ext>
            </a:extLst>
          </p:cNvPr>
          <p:cNvSpPr txBox="1"/>
          <p:nvPr/>
        </p:nvSpPr>
        <p:spPr>
          <a:xfrm>
            <a:off x="11013761" y="1834325"/>
            <a:ext cx="850526" cy="830997"/>
          </a:xfrm>
          <a:prstGeom prst="rect">
            <a:avLst/>
          </a:prstGeom>
          <a:noFill/>
        </p:spPr>
        <p:txBody>
          <a:bodyPr wrap="square">
            <a:spAutoFit/>
          </a:bodyPr>
          <a:lstStyle/>
          <a:p>
            <a:r>
              <a:rPr lang="ja-JP" altLang="en-US" sz="4800" dirty="0"/>
              <a:t>☑</a:t>
            </a:r>
          </a:p>
        </p:txBody>
      </p:sp>
      <p:sp>
        <p:nvSpPr>
          <p:cNvPr id="6" name="テキスト ボックス 5">
            <a:extLst>
              <a:ext uri="{FF2B5EF4-FFF2-40B4-BE49-F238E27FC236}">
                <a16:creationId xmlns:a16="http://schemas.microsoft.com/office/drawing/2014/main" id="{4F2F3515-76B4-912B-91DD-F9C5555B442D}"/>
              </a:ext>
            </a:extLst>
          </p:cNvPr>
          <p:cNvSpPr txBox="1"/>
          <p:nvPr/>
        </p:nvSpPr>
        <p:spPr>
          <a:xfrm>
            <a:off x="584692" y="5453595"/>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396469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4000" dirty="0"/>
              <a:t>国の基本方針としてのごみ処理の有料化</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a:xfrm>
            <a:off x="1056939" y="1845734"/>
            <a:ext cx="10058400" cy="4023360"/>
          </a:xfrm>
        </p:spPr>
        <p:txBody>
          <a:bodyPr>
            <a:normAutofit/>
          </a:bodyPr>
          <a:lstStyle/>
          <a:p>
            <a:r>
              <a:rPr lang="ja-JP" altLang="en-US" sz="1800" dirty="0">
                <a:latin typeface="メイリオ" panose="020B0604030504040204" pitchFamily="50" charset="-128"/>
                <a:ea typeface="メイリオ" panose="020B0604030504040204" pitchFamily="50" charset="-128"/>
              </a:rPr>
              <a:t>平成</a:t>
            </a:r>
            <a:r>
              <a:rPr lang="en-US" altLang="ja-JP" sz="1800" dirty="0">
                <a:latin typeface="メイリオ" panose="020B0604030504040204" pitchFamily="50" charset="-128"/>
                <a:ea typeface="メイリオ" panose="020B0604030504040204" pitchFamily="50" charset="-128"/>
              </a:rPr>
              <a:t>28</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月　「廃棄物の減量その他その適正な処理に関する施策の総合的かつ計画的な推進を</a:t>
            </a:r>
            <a:endParaRPr lang="en-US" altLang="ja-JP" sz="18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図るための基本的な方針」が改正</a:t>
            </a:r>
          </a:p>
          <a:p>
            <a:r>
              <a:rPr lang="ja-JP" altLang="en-US" sz="1800" dirty="0">
                <a:latin typeface="メイリオ" panose="020B0604030504040204" pitchFamily="50" charset="-128"/>
                <a:ea typeface="メイリオ" panose="020B0604030504040204" pitchFamily="50" charset="-128"/>
              </a:rPr>
              <a:t>　</a:t>
            </a:r>
          </a:p>
        </p:txBody>
      </p:sp>
      <p:pic>
        <p:nvPicPr>
          <p:cNvPr id="3" name="図 2">
            <a:extLst>
              <a:ext uri="{FF2B5EF4-FFF2-40B4-BE49-F238E27FC236}">
                <a16:creationId xmlns:a16="http://schemas.microsoft.com/office/drawing/2014/main" id="{4011B084-228E-3F5E-26EC-252746646CF1}"/>
              </a:ext>
            </a:extLst>
          </p:cNvPr>
          <p:cNvPicPr>
            <a:picLocks noChangeAspect="1"/>
          </p:cNvPicPr>
          <p:nvPr/>
        </p:nvPicPr>
        <p:blipFill>
          <a:blip r:embed="rId2"/>
          <a:stretch>
            <a:fillRect/>
          </a:stretch>
        </p:blipFill>
        <p:spPr>
          <a:xfrm>
            <a:off x="8799824" y="2290341"/>
            <a:ext cx="3033587" cy="2110509"/>
          </a:xfrm>
          <a:prstGeom prst="rect">
            <a:avLst/>
          </a:prstGeom>
        </p:spPr>
      </p:pic>
      <p:sp>
        <p:nvSpPr>
          <p:cNvPr id="8" name="テキスト ボックス 7">
            <a:extLst>
              <a:ext uri="{FF2B5EF4-FFF2-40B4-BE49-F238E27FC236}">
                <a16:creationId xmlns:a16="http://schemas.microsoft.com/office/drawing/2014/main" id="{235D89D9-52E3-3546-F1D1-082ECFF0860C}"/>
              </a:ext>
            </a:extLst>
          </p:cNvPr>
          <p:cNvSpPr txBox="1"/>
          <p:nvPr/>
        </p:nvSpPr>
        <p:spPr>
          <a:xfrm>
            <a:off x="1137621" y="4540869"/>
            <a:ext cx="10425356" cy="129266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令和</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年　菅首相（当時）「</a:t>
            </a:r>
            <a:r>
              <a:rPr lang="en-US" altLang="ja-JP" dirty="0">
                <a:latin typeface="メイリオ" panose="020B0604030504040204" pitchFamily="50" charset="-128"/>
                <a:ea typeface="メイリオ" panose="020B0604030504040204" pitchFamily="50" charset="-128"/>
              </a:rPr>
              <a:t>2050</a:t>
            </a:r>
            <a:r>
              <a:rPr lang="ja-JP" altLang="en-US" dirty="0">
                <a:latin typeface="メイリオ" panose="020B0604030504040204" pitchFamily="50" charset="-128"/>
                <a:ea typeface="メイリオ" panose="020B0604030504040204" pitchFamily="50" charset="-128"/>
              </a:rPr>
              <a:t>年までに脱炭素社会実現を目指す」ことを宣言</a:t>
            </a:r>
          </a:p>
          <a:p>
            <a:r>
              <a:rPr lang="ja-JP" altLang="en-US" dirty="0">
                <a:latin typeface="メイリオ" panose="020B0604030504040204" pitchFamily="50" charset="-128"/>
                <a:ea typeface="メイリオ" panose="020B0604030504040204" pitchFamily="50" charset="-128"/>
              </a:rPr>
              <a:t>令和</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年　第</a:t>
            </a:r>
            <a:r>
              <a:rPr lang="en-US" altLang="ja-JP" dirty="0">
                <a:latin typeface="メイリオ" panose="020B0604030504040204" pitchFamily="50" charset="-128"/>
                <a:ea typeface="メイリオ" panose="020B0604030504040204" pitchFamily="50" charset="-128"/>
              </a:rPr>
              <a:t>45</a:t>
            </a:r>
            <a:r>
              <a:rPr lang="ja-JP" altLang="en-US" dirty="0">
                <a:latin typeface="メイリオ" panose="020B0604030504040204" pitchFamily="50" charset="-128"/>
                <a:ea typeface="メイリオ" panose="020B0604030504040204" pitchFamily="50" charset="-128"/>
              </a:rPr>
              <a:t>回地球温暖化対策推進本部において温室効果ガスを</a:t>
            </a:r>
            <a:r>
              <a:rPr lang="en-US" altLang="ja-JP" dirty="0">
                <a:latin typeface="メイリオ" panose="020B0604030504040204" pitchFamily="50" charset="-128"/>
                <a:ea typeface="メイリオ" panose="020B0604030504040204" pitchFamily="50" charset="-128"/>
              </a:rPr>
              <a:t>2030</a:t>
            </a:r>
            <a:r>
              <a:rPr lang="ja-JP" altLang="en-US" dirty="0">
                <a:latin typeface="メイリオ" panose="020B0604030504040204" pitchFamily="50" charset="-128"/>
                <a:ea typeface="メイリオ" panose="020B0604030504040204" pitchFamily="50" charset="-128"/>
              </a:rPr>
              <a:t>年度に</a:t>
            </a:r>
            <a:r>
              <a:rPr lang="en-US" altLang="ja-JP" dirty="0">
                <a:latin typeface="メイリオ" panose="020B0604030504040204" pitchFamily="50" charset="-128"/>
                <a:ea typeface="メイリオ" panose="020B0604030504040204" pitchFamily="50" charset="-128"/>
              </a:rPr>
              <a:t>2013</a:t>
            </a:r>
            <a:r>
              <a:rPr lang="ja-JP" altLang="en-US" dirty="0">
                <a:latin typeface="メイリオ" panose="020B0604030504040204" pitchFamily="50" charset="-128"/>
                <a:ea typeface="メイリオ" panose="020B0604030504040204" pitchFamily="50" charset="-128"/>
              </a:rPr>
              <a:t>年度から</a:t>
            </a:r>
            <a:r>
              <a:rPr lang="en-US" altLang="ja-JP" dirty="0">
                <a:latin typeface="メイリオ" panose="020B0604030504040204" pitchFamily="50" charset="-128"/>
                <a:ea typeface="メイリオ" panose="020B0604030504040204" pitchFamily="50" charset="-128"/>
              </a:rPr>
              <a:t>46%</a:t>
            </a:r>
          </a:p>
          <a:p>
            <a:r>
              <a:rPr lang="ja-JP" altLang="en-US" dirty="0">
                <a:latin typeface="メイリオ" panose="020B0604030504040204" pitchFamily="50" charset="-128"/>
                <a:ea typeface="メイリオ" panose="020B0604030504040204" pitchFamily="50" charset="-128"/>
              </a:rPr>
              <a:t>　　　　　削減し、さらに</a:t>
            </a:r>
            <a:r>
              <a:rPr lang="en-US" altLang="ja-JP" dirty="0">
                <a:latin typeface="メイリオ" panose="020B0604030504040204" pitchFamily="50" charset="-128"/>
                <a:ea typeface="メイリオ" panose="020B0604030504040204" pitchFamily="50" charset="-128"/>
              </a:rPr>
              <a:t>50%</a:t>
            </a:r>
            <a:r>
              <a:rPr lang="ja-JP" altLang="en-US" dirty="0">
                <a:latin typeface="メイリオ" panose="020B0604030504040204" pitchFamily="50" charset="-128"/>
                <a:ea typeface="メイリオ" panose="020B0604030504040204" pitchFamily="50" charset="-128"/>
              </a:rPr>
              <a:t>に向けて挑戦する旨を表明</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（写真出典：首相官邸ウェブページ「令和</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22</a:t>
            </a:r>
            <a:r>
              <a:rPr lang="ja-JP" altLang="en-US" sz="1200" dirty="0">
                <a:latin typeface="メイリオ" panose="020B0604030504040204" pitchFamily="50" charset="-128"/>
                <a:ea typeface="メイリオ" panose="020B0604030504040204" pitchFamily="50" charset="-128"/>
              </a:rPr>
              <a:t>日地球温暖化対策推進本部」（</a:t>
            </a:r>
            <a:r>
              <a:rPr lang="en-US" altLang="ja-JP" sz="1200" dirty="0">
                <a:latin typeface="メイリオ" panose="020B0604030504040204" pitchFamily="50" charset="-128"/>
                <a:ea typeface="メイリオ" panose="020B0604030504040204" pitchFamily="50" charset="-128"/>
              </a:rPr>
              <a:t>https://www.kantei.go.jp/jp/99_suga/actions/202104/22ondanka.html</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910D872-4724-517C-CC0E-185131B0F2EC}"/>
              </a:ext>
            </a:extLst>
          </p:cNvPr>
          <p:cNvSpPr txBox="1"/>
          <p:nvPr/>
        </p:nvSpPr>
        <p:spPr>
          <a:xfrm>
            <a:off x="1448300" y="2677301"/>
            <a:ext cx="7154800" cy="172354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700" dirty="0">
                <a:latin typeface="メイリオ" panose="020B0604030504040204" pitchFamily="50" charset="-128"/>
                <a:ea typeface="メイリオ" panose="020B0604030504040204" pitchFamily="50" charset="-128"/>
              </a:rPr>
              <a:t>→改正に伴い、市町村の役割として</a:t>
            </a:r>
            <a:r>
              <a:rPr lang="ja-JP" altLang="en-US" u="sng" dirty="0">
                <a:solidFill>
                  <a:srgbClr val="0070C0"/>
                </a:solidFill>
                <a:latin typeface="メイリオ" panose="020B0604030504040204" pitchFamily="50" charset="-128"/>
                <a:ea typeface="メイリオ" panose="020B0604030504040204" pitchFamily="50" charset="-128"/>
              </a:rPr>
              <a:t>、「経済的インセンティブを活用した一般廃棄物の排出抑制や再生利用の推進、排出量に応じた負担の公平化及び住民の意識改革を進めるため、一般廃棄物処理の有料化の推進を図るべきである。」</a:t>
            </a:r>
            <a:r>
              <a:rPr lang="ja-JP" altLang="en-US" sz="1700" dirty="0">
                <a:latin typeface="メイリオ" panose="020B0604030504040204" pitchFamily="50" charset="-128"/>
                <a:ea typeface="メイリオ" panose="020B0604030504040204" pitchFamily="50" charset="-128"/>
              </a:rPr>
              <a:t>と記載が追加され、国全体の施策の方針として一般廃棄物処理の有料化を推進する頃が明確化。また国が市町村および都道府県の取組を支援・調整することが定められた。</a:t>
            </a:r>
          </a:p>
        </p:txBody>
      </p:sp>
      <p:sp>
        <p:nvSpPr>
          <p:cNvPr id="10" name="テキスト ボックス 9">
            <a:extLst>
              <a:ext uri="{FF2B5EF4-FFF2-40B4-BE49-F238E27FC236}">
                <a16:creationId xmlns:a16="http://schemas.microsoft.com/office/drawing/2014/main" id="{82D05A89-B2FF-BDED-0359-ADB1DDF126F2}"/>
              </a:ext>
            </a:extLst>
          </p:cNvPr>
          <p:cNvSpPr txBox="1"/>
          <p:nvPr/>
        </p:nvSpPr>
        <p:spPr>
          <a:xfrm>
            <a:off x="1218303" y="5795989"/>
            <a:ext cx="10615108"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2200" dirty="0">
                <a:latin typeface="メイリオ" panose="020B0604030504040204" pitchFamily="50" charset="-128"/>
                <a:ea typeface="メイリオ" panose="020B0604030504040204" pitchFamily="50" charset="-128"/>
              </a:rPr>
              <a:t>脱炭素社会の実現を目指すなか、ごみ処理の有料化は国の重要な施策となっている。</a:t>
            </a:r>
          </a:p>
        </p:txBody>
      </p:sp>
      <p:sp>
        <p:nvSpPr>
          <p:cNvPr id="4" name="スライド番号プレースホルダー 3">
            <a:extLst>
              <a:ext uri="{FF2B5EF4-FFF2-40B4-BE49-F238E27FC236}">
                <a16:creationId xmlns:a16="http://schemas.microsoft.com/office/drawing/2014/main" id="{51D9F5A6-675B-B1D8-A29D-DB103318D1B7}"/>
              </a:ext>
            </a:extLst>
          </p:cNvPr>
          <p:cNvSpPr>
            <a:spLocks noGrp="1"/>
          </p:cNvSpPr>
          <p:nvPr>
            <p:ph type="sldNum" sz="quarter" idx="12"/>
          </p:nvPr>
        </p:nvSpPr>
        <p:spPr/>
        <p:txBody>
          <a:bodyPr/>
          <a:lstStyle/>
          <a:p>
            <a:fld id="{B36E19A5-F971-419D-8D44-7023A648893E}" type="slidenum">
              <a:rPr kumimoji="1" lang="ja-JP" altLang="en-US" smtClean="0"/>
              <a:t>4</a:t>
            </a:fld>
            <a:endParaRPr kumimoji="1" lang="ja-JP" altLang="en-US"/>
          </a:p>
        </p:txBody>
      </p:sp>
    </p:spTree>
    <p:extLst>
      <p:ext uri="{BB962C8B-B14F-4D97-AF65-F5344CB8AC3E}">
        <p14:creationId xmlns:p14="http://schemas.microsoft.com/office/powerpoint/2010/main" val="424698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3200" dirty="0"/>
              <a:t>全国の地方公共団体におけるごみ袋の有料化の状況（１）</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■家庭系可燃ごみの有料化を導入している市区町村の割合（年度別）</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DFFD4A65-AA8F-BC82-5CF4-303A17552D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32528" y="2163127"/>
            <a:ext cx="7609765" cy="3574052"/>
          </a:xfrm>
          <a:prstGeom prst="rect">
            <a:avLst/>
          </a:prstGeom>
          <a:ln>
            <a:noFill/>
          </a:ln>
          <a:extLst>
            <a:ext uri="{53640926-AAD7-44D8-BBD7-CCE9431645EC}">
              <a14:shadowObscured xmlns:a14="http://schemas.microsoft.com/office/drawing/2010/main"/>
            </a:ext>
          </a:extLst>
        </p:spPr>
      </p:pic>
      <p:sp>
        <p:nvSpPr>
          <p:cNvPr id="9" name="テキスト ボックス 8">
            <a:extLst>
              <a:ext uri="{FF2B5EF4-FFF2-40B4-BE49-F238E27FC236}">
                <a16:creationId xmlns:a16="http://schemas.microsoft.com/office/drawing/2014/main" id="{AE0D75F5-A340-61BD-24C7-2AAC60D2ED4B}"/>
              </a:ext>
            </a:extLst>
          </p:cNvPr>
          <p:cNvSpPr txBox="1"/>
          <p:nvPr/>
        </p:nvSpPr>
        <p:spPr>
          <a:xfrm>
            <a:off x="1332528" y="5737179"/>
            <a:ext cx="10554672" cy="52322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（出典：環境省「一般廃棄物処理有料化の手引き」（令和４年３月）、なお上記の表の集計結果とは異なるが、同手引きによると平成</a:t>
            </a:r>
            <a:r>
              <a:rPr lang="en-US" altLang="ja-JP" sz="1400" dirty="0">
                <a:latin typeface="メイリオ" panose="020B0604030504040204" pitchFamily="50" charset="-128"/>
                <a:ea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月時点で、一部有料化を含め、有料化している市区町村の割合は</a:t>
            </a:r>
            <a:r>
              <a:rPr lang="en-US" altLang="ja-JP" sz="1400" dirty="0">
                <a:latin typeface="メイリオ" panose="020B0604030504040204" pitchFamily="50" charset="-128"/>
                <a:ea typeface="メイリオ" panose="020B0604030504040204" pitchFamily="50" charset="-128"/>
              </a:rPr>
              <a:t>63.5%</a:t>
            </a:r>
            <a:r>
              <a:rPr lang="ja-JP" altLang="en-US" sz="1400" dirty="0">
                <a:latin typeface="メイリオ" panose="020B0604030504040204" pitchFamily="50" charset="-128"/>
                <a:ea typeface="メイリオ" panose="020B0604030504040204" pitchFamily="50" charset="-128"/>
              </a:rPr>
              <a:t>となっている。）</a:t>
            </a:r>
          </a:p>
        </p:txBody>
      </p:sp>
      <p:sp>
        <p:nvSpPr>
          <p:cNvPr id="11" name="テキスト ボックス 10">
            <a:extLst>
              <a:ext uri="{FF2B5EF4-FFF2-40B4-BE49-F238E27FC236}">
                <a16:creationId xmlns:a16="http://schemas.microsoft.com/office/drawing/2014/main" id="{83A9DF93-1DE5-E101-3378-9F35896B3781}"/>
              </a:ext>
            </a:extLst>
          </p:cNvPr>
          <p:cNvSpPr txBox="1"/>
          <p:nvPr/>
        </p:nvSpPr>
        <p:spPr>
          <a:xfrm>
            <a:off x="9019307" y="2246894"/>
            <a:ext cx="2840183"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dirty="0">
                <a:latin typeface="メイリオ" panose="020B0604030504040204" pitchFamily="50" charset="-128"/>
                <a:ea typeface="メイリオ" panose="020B0604030504040204" pitchFamily="50" charset="-128"/>
              </a:rPr>
              <a:t>・全国の約</a:t>
            </a:r>
            <a:r>
              <a:rPr lang="en-US" altLang="ja-JP" dirty="0">
                <a:latin typeface="メイリオ" panose="020B0604030504040204" pitchFamily="50" charset="-128"/>
                <a:ea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rPr>
              <a:t>割の市区町村が家庭系可燃ごみの有料化（一部有料化を含む）を導入。</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・毎年徐々にではあるが増加傾向にある。</a:t>
            </a:r>
          </a:p>
        </p:txBody>
      </p:sp>
      <p:sp>
        <p:nvSpPr>
          <p:cNvPr id="3" name="スライド番号プレースホルダー 2">
            <a:extLst>
              <a:ext uri="{FF2B5EF4-FFF2-40B4-BE49-F238E27FC236}">
                <a16:creationId xmlns:a16="http://schemas.microsoft.com/office/drawing/2014/main" id="{D02A9FE7-1658-B578-D0FC-FEAEAF30D93B}"/>
              </a:ext>
            </a:extLst>
          </p:cNvPr>
          <p:cNvSpPr>
            <a:spLocks noGrp="1"/>
          </p:cNvSpPr>
          <p:nvPr>
            <p:ph type="sldNum" sz="quarter" idx="12"/>
          </p:nvPr>
        </p:nvSpPr>
        <p:spPr/>
        <p:txBody>
          <a:bodyPr/>
          <a:lstStyle/>
          <a:p>
            <a:fld id="{B36E19A5-F971-419D-8D44-7023A648893E}" type="slidenum">
              <a:rPr kumimoji="1" lang="ja-JP" altLang="en-US" smtClean="0"/>
              <a:t>5</a:t>
            </a:fld>
            <a:endParaRPr kumimoji="1" lang="ja-JP" altLang="en-US"/>
          </a:p>
        </p:txBody>
      </p:sp>
    </p:spTree>
    <p:extLst>
      <p:ext uri="{BB962C8B-B14F-4D97-AF65-F5344CB8AC3E}">
        <p14:creationId xmlns:p14="http://schemas.microsoft.com/office/powerpoint/2010/main" val="341730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3200" dirty="0"/>
              <a:t>全国の地方公共団体におけるごみ袋の有料化の状況（２）</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■家庭系可燃ごみの有料化を導入している市区町村の割合（人口規模別）</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E0D75F5-A340-61BD-24C7-2AAC60D2ED4B}"/>
              </a:ext>
            </a:extLst>
          </p:cNvPr>
          <p:cNvSpPr txBox="1"/>
          <p:nvPr/>
        </p:nvSpPr>
        <p:spPr>
          <a:xfrm>
            <a:off x="1619147" y="5889576"/>
            <a:ext cx="10318852" cy="338554"/>
          </a:xfrm>
          <a:prstGeom prst="rect">
            <a:avLst/>
          </a:prstGeom>
          <a:noFill/>
        </p:spPr>
        <p:txBody>
          <a:bodyPr wrap="square">
            <a:spAutoFit/>
          </a:bodyPr>
          <a:lstStyle/>
          <a:p>
            <a:r>
              <a:rPr lang="ja-JP" altLang="en-US" sz="1600" dirty="0"/>
              <a:t>（出典：環境省「一般廃棄物処理有料化の手引き」（令和４年３月））</a:t>
            </a:r>
          </a:p>
        </p:txBody>
      </p:sp>
      <p:sp>
        <p:nvSpPr>
          <p:cNvPr id="11" name="テキスト ボックス 10">
            <a:extLst>
              <a:ext uri="{FF2B5EF4-FFF2-40B4-BE49-F238E27FC236}">
                <a16:creationId xmlns:a16="http://schemas.microsoft.com/office/drawing/2014/main" id="{83A9DF93-1DE5-E101-3378-9F35896B3781}"/>
              </a:ext>
            </a:extLst>
          </p:cNvPr>
          <p:cNvSpPr txBox="1"/>
          <p:nvPr/>
        </p:nvSpPr>
        <p:spPr>
          <a:xfrm>
            <a:off x="8473131" y="2155590"/>
            <a:ext cx="3007669"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dirty="0">
                <a:latin typeface="メイリオ" panose="020B0604030504040204" pitchFamily="50" charset="-128"/>
                <a:ea typeface="メイリオ" panose="020B0604030504040204" pitchFamily="50" charset="-128"/>
              </a:rPr>
              <a:t>人口規模別でみると人口規模が小さくなるにつれて有料化が進んでいる状況</a:t>
            </a:r>
          </a:p>
        </p:txBody>
      </p:sp>
      <p:pic>
        <p:nvPicPr>
          <p:cNvPr id="5" name="図 4">
            <a:extLst>
              <a:ext uri="{FF2B5EF4-FFF2-40B4-BE49-F238E27FC236}">
                <a16:creationId xmlns:a16="http://schemas.microsoft.com/office/drawing/2014/main" id="{E6639941-B187-ABA2-1926-800F6EAA41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15951" y="2138657"/>
            <a:ext cx="6775475" cy="3781404"/>
          </a:xfrm>
          <a:prstGeom prst="rect">
            <a:avLst/>
          </a:prstGeom>
          <a:ln>
            <a:noFill/>
          </a:ln>
          <a:extLst>
            <a:ext uri="{53640926-AAD7-44D8-BBD7-CCE9431645EC}">
              <a14:shadowObscured xmlns:a14="http://schemas.microsoft.com/office/drawing/2010/main"/>
            </a:ext>
          </a:extLst>
        </p:spPr>
      </p:pic>
      <p:sp>
        <p:nvSpPr>
          <p:cNvPr id="3" name="スライド番号プレースホルダー 2">
            <a:extLst>
              <a:ext uri="{FF2B5EF4-FFF2-40B4-BE49-F238E27FC236}">
                <a16:creationId xmlns:a16="http://schemas.microsoft.com/office/drawing/2014/main" id="{84E4B1C9-7311-DB52-5530-B7C2AB70CAFF}"/>
              </a:ext>
            </a:extLst>
          </p:cNvPr>
          <p:cNvSpPr>
            <a:spLocks noGrp="1"/>
          </p:cNvSpPr>
          <p:nvPr>
            <p:ph type="sldNum" sz="quarter" idx="12"/>
          </p:nvPr>
        </p:nvSpPr>
        <p:spPr/>
        <p:txBody>
          <a:bodyPr/>
          <a:lstStyle/>
          <a:p>
            <a:fld id="{B36E19A5-F971-419D-8D44-7023A648893E}" type="slidenum">
              <a:rPr kumimoji="1" lang="ja-JP" altLang="en-US" smtClean="0"/>
              <a:t>6</a:t>
            </a:fld>
            <a:endParaRPr kumimoji="1" lang="ja-JP" altLang="en-US"/>
          </a:p>
        </p:txBody>
      </p:sp>
    </p:spTree>
    <p:extLst>
      <p:ext uri="{BB962C8B-B14F-4D97-AF65-F5344CB8AC3E}">
        <p14:creationId xmlns:p14="http://schemas.microsoft.com/office/powerpoint/2010/main" val="37749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en-US" altLang="ja-JP" sz="3700" dirty="0"/>
              <a:t>【</a:t>
            </a:r>
            <a:r>
              <a:rPr lang="ja-JP" altLang="en-US" sz="3700" dirty="0"/>
              <a:t>ディベート</a:t>
            </a:r>
            <a:r>
              <a:rPr lang="en-US" altLang="ja-JP" sz="3700" dirty="0"/>
              <a:t>】</a:t>
            </a:r>
            <a:r>
              <a:rPr lang="ja-JP" altLang="en-US" sz="3700" dirty="0"/>
              <a:t>賛成派・反対派に分かれ、ごみ袋有料化のメリット・デメリットを議論しよう。</a:t>
            </a:r>
            <a:endParaRPr kumimoji="1" lang="ja-JP" altLang="en-US" sz="3700" dirty="0"/>
          </a:p>
        </p:txBody>
      </p:sp>
      <p:graphicFrame>
        <p:nvGraphicFramePr>
          <p:cNvPr id="4" name="コンテンツ プレースホルダー 3">
            <a:extLst>
              <a:ext uri="{FF2B5EF4-FFF2-40B4-BE49-F238E27FC236}">
                <a16:creationId xmlns:a16="http://schemas.microsoft.com/office/drawing/2014/main" id="{CDED05F1-64BD-E536-75A7-4DAE2CD24EA8}"/>
              </a:ext>
            </a:extLst>
          </p:cNvPr>
          <p:cNvGraphicFramePr>
            <a:graphicFrameLocks noGrp="1"/>
          </p:cNvGraphicFramePr>
          <p:nvPr>
            <p:ph idx="1"/>
            <p:extLst>
              <p:ext uri="{D42A27DB-BD31-4B8C-83A1-F6EECF244321}">
                <p14:modId xmlns:p14="http://schemas.microsoft.com/office/powerpoint/2010/main" val="2586147907"/>
              </p:ext>
            </p:extLst>
          </p:nvPr>
        </p:nvGraphicFramePr>
        <p:xfrm>
          <a:off x="1211131" y="2248112"/>
          <a:ext cx="9857592" cy="3583016"/>
        </p:xfrm>
        <a:graphic>
          <a:graphicData uri="http://schemas.openxmlformats.org/drawingml/2006/table">
            <a:tbl>
              <a:tblPr firstRow="1" firstCol="1" bandRow="1"/>
              <a:tblGrid>
                <a:gridCol w="4928796">
                  <a:extLst>
                    <a:ext uri="{9D8B030D-6E8A-4147-A177-3AD203B41FA5}">
                      <a16:colId xmlns:a16="http://schemas.microsoft.com/office/drawing/2014/main" val="668745526"/>
                    </a:ext>
                  </a:extLst>
                </a:gridCol>
                <a:gridCol w="4928796">
                  <a:extLst>
                    <a:ext uri="{9D8B030D-6E8A-4147-A177-3AD203B41FA5}">
                      <a16:colId xmlns:a16="http://schemas.microsoft.com/office/drawing/2014/main" val="4047141075"/>
                    </a:ext>
                  </a:extLst>
                </a:gridCol>
              </a:tblGrid>
              <a:tr h="535429">
                <a:tc>
                  <a:txBody>
                    <a:bodyPr/>
                    <a:lstStyle/>
                    <a:p>
                      <a:pPr algn="ctr"/>
                      <a:r>
                        <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（メリット）</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（デメリット）</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663426"/>
                  </a:ext>
                </a:extLst>
              </a:tr>
              <a:tr h="3047587">
                <a:tc>
                  <a:txBody>
                    <a:bodyPr/>
                    <a:lstStyle/>
                    <a:p>
                      <a:pPr algn="just"/>
                      <a:r>
                        <a:rPr lang="en-US" sz="3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3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sz="3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3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sz="3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3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3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3017"/>
                  </a:ext>
                </a:extLst>
              </a:tr>
            </a:tbl>
          </a:graphicData>
        </a:graphic>
      </p:graphicFrame>
      <p:sp>
        <p:nvSpPr>
          <p:cNvPr id="9" name="テキスト ボックス 8">
            <a:extLst>
              <a:ext uri="{FF2B5EF4-FFF2-40B4-BE49-F238E27FC236}">
                <a16:creationId xmlns:a16="http://schemas.microsoft.com/office/drawing/2014/main" id="{AE0D75F5-A340-61BD-24C7-2AAC60D2ED4B}"/>
              </a:ext>
            </a:extLst>
          </p:cNvPr>
          <p:cNvSpPr txBox="1"/>
          <p:nvPr/>
        </p:nvSpPr>
        <p:spPr>
          <a:xfrm>
            <a:off x="1197684" y="1804124"/>
            <a:ext cx="10318852" cy="400110"/>
          </a:xfrm>
          <a:prstGeom prst="rect">
            <a:avLst/>
          </a:prstGeom>
          <a:noFill/>
        </p:spPr>
        <p:txBody>
          <a:bodyPr wrap="square">
            <a:spAutoFit/>
          </a:bodyPr>
          <a:lstStyle/>
          <a:p>
            <a:r>
              <a:rPr lang="ja-JP" altLang="en-US" sz="2000" dirty="0">
                <a:latin typeface="メイリオ" panose="020B0604030504040204" pitchFamily="50" charset="-128"/>
                <a:ea typeface="メイリオ" panose="020B0604030504040204" pitchFamily="50" charset="-128"/>
              </a:rPr>
              <a:t>■ワークシートにみんなの意見をまとめよう！</a:t>
            </a:r>
          </a:p>
        </p:txBody>
      </p:sp>
      <p:sp>
        <p:nvSpPr>
          <p:cNvPr id="3" name="スライド番号プレースホルダー 2">
            <a:extLst>
              <a:ext uri="{FF2B5EF4-FFF2-40B4-BE49-F238E27FC236}">
                <a16:creationId xmlns:a16="http://schemas.microsoft.com/office/drawing/2014/main" id="{8B5D5237-32DB-CE9D-91F3-E35705F37862}"/>
              </a:ext>
            </a:extLst>
          </p:cNvPr>
          <p:cNvSpPr>
            <a:spLocks noGrp="1"/>
          </p:cNvSpPr>
          <p:nvPr>
            <p:ph type="sldNum" sz="quarter" idx="12"/>
          </p:nvPr>
        </p:nvSpPr>
        <p:spPr/>
        <p:txBody>
          <a:bodyPr/>
          <a:lstStyle/>
          <a:p>
            <a:fld id="{B36E19A5-F971-419D-8D44-7023A648893E}" type="slidenum">
              <a:rPr kumimoji="1" lang="ja-JP" altLang="en-US" smtClean="0"/>
              <a:t>7</a:t>
            </a:fld>
            <a:endParaRPr kumimoji="1" lang="ja-JP" altLang="en-US"/>
          </a:p>
        </p:txBody>
      </p:sp>
    </p:spTree>
    <p:extLst>
      <p:ext uri="{BB962C8B-B14F-4D97-AF65-F5344CB8AC3E}">
        <p14:creationId xmlns:p14="http://schemas.microsoft.com/office/powerpoint/2010/main" val="234730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p:txBody>
          <a:bodyPr>
            <a:normAutofit/>
          </a:bodyPr>
          <a:lstStyle/>
          <a:p>
            <a:r>
              <a:rPr kumimoji="1" lang="ja-JP" altLang="en-US" sz="4000" dirty="0"/>
              <a:t>国（環境省）が提唱する有料化のメリット</a:t>
            </a:r>
            <a:br>
              <a:rPr kumimoji="1" lang="en-US" altLang="ja-JP" sz="4000" dirty="0"/>
            </a:br>
            <a:r>
              <a:rPr kumimoji="1" lang="ja-JP" altLang="en-US" sz="4000" dirty="0"/>
              <a:t>（期待する効果）</a:t>
            </a:r>
          </a:p>
        </p:txBody>
      </p:sp>
      <p:sp>
        <p:nvSpPr>
          <p:cNvPr id="7" name="コンテンツ プレースホルダー 6">
            <a:extLst>
              <a:ext uri="{FF2B5EF4-FFF2-40B4-BE49-F238E27FC236}">
                <a16:creationId xmlns:a16="http://schemas.microsoft.com/office/drawing/2014/main" id="{ACDD0D93-1B23-468D-EAF4-016FE6ED2168}"/>
              </a:ext>
            </a:extLst>
          </p:cNvPr>
          <p:cNvSpPr>
            <a:spLocks noGrp="1"/>
          </p:cNvSpPr>
          <p:nvPr>
            <p:ph idx="1"/>
          </p:nvPr>
        </p:nvSpPr>
        <p:spPr>
          <a:xfrm>
            <a:off x="1056939" y="1845734"/>
            <a:ext cx="10058400" cy="4023360"/>
          </a:xfrm>
        </p:spPr>
        <p:txBody>
          <a:bodyPr>
            <a:normAutofit/>
          </a:bodyPr>
          <a:lstStyle/>
          <a:p>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資料</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「有料化の目的及び期待する効果」を読もう！</a:t>
            </a:r>
            <a:r>
              <a:rPr lang="en-US" altLang="ja-JP" sz="1800" dirty="0">
                <a:latin typeface="メイリオ" panose="020B0604030504040204" pitchFamily="50" charset="-128"/>
                <a:ea typeface="メイリオ" panose="020B0604030504040204" pitchFamily="50" charset="-128"/>
              </a:rPr>
              <a:t>】</a:t>
            </a:r>
          </a:p>
          <a:p>
            <a:endParaRPr lang="ja-JP" altLang="en-US" sz="1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910D872-4724-517C-CC0E-185131B0F2EC}"/>
              </a:ext>
            </a:extLst>
          </p:cNvPr>
          <p:cNvSpPr txBox="1"/>
          <p:nvPr/>
        </p:nvSpPr>
        <p:spPr>
          <a:xfrm>
            <a:off x="1097280" y="2165964"/>
            <a:ext cx="7636763" cy="32778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600" dirty="0">
                <a:latin typeface="メイリオ" panose="020B0604030504040204" pitchFamily="50" charset="-128"/>
                <a:ea typeface="メイリオ" panose="020B0604030504040204" pitchFamily="50" charset="-128"/>
              </a:rPr>
              <a:t>（１）排出抑制や再生利用の推進</a:t>
            </a:r>
          </a:p>
          <a:p>
            <a:r>
              <a:rPr lang="ja-JP" altLang="en-US" sz="1300" dirty="0">
                <a:latin typeface="メイリオ" panose="020B0604030504040204" pitchFamily="50" charset="-128"/>
                <a:ea typeface="メイリオ" panose="020B0604030504040204" pitchFamily="50" charset="-128"/>
              </a:rPr>
              <a:t>・費用負担を軽減しようとするインセンティブ（動機付け）が生まれ、排出量の抑制が期待できる。</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・同時に資源ごみの手数料を低額水準または無料としすることで、分別の促進及び資源回収量の増加が期待される。</a:t>
            </a:r>
            <a:endParaRPr lang="en-US" altLang="ja-JP" sz="1300" dirty="0">
              <a:latin typeface="メイリオ" panose="020B0604030504040204" pitchFamily="50" charset="-128"/>
              <a:ea typeface="メイリオ" panose="020B0604030504040204" pitchFamily="50" charset="-128"/>
            </a:endParaRPr>
          </a:p>
          <a:p>
            <a:endParaRPr lang="ja-JP" altLang="en-US" sz="13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（２）公平性の確保</a:t>
            </a:r>
            <a:endParaRPr lang="en-US" altLang="ja-JP" sz="16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・排出量に応じて手数料を徴収する有料化を導入することで、より費用負担の公平性が確保できる。</a:t>
            </a:r>
            <a:endParaRPr lang="en-US" altLang="ja-JP" sz="1300" dirty="0">
              <a:latin typeface="メイリオ" panose="020B0604030504040204" pitchFamily="50" charset="-128"/>
              <a:ea typeface="メイリオ" panose="020B0604030504040204" pitchFamily="50" charset="-128"/>
            </a:endParaRPr>
          </a:p>
          <a:p>
            <a:endParaRPr lang="en-US" altLang="ja-JP" sz="13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（３）住民や事業者の意識改革</a:t>
            </a:r>
          </a:p>
          <a:p>
            <a:r>
              <a:rPr lang="ja-JP" altLang="en-US" sz="1300" dirty="0">
                <a:latin typeface="メイリオ" panose="020B0604030504040204" pitchFamily="50" charset="-128"/>
                <a:ea typeface="メイリオ" panose="020B0604030504040204" pitchFamily="50" charset="-128"/>
              </a:rPr>
              <a:t>・費用負担が発生することになり、住民や事業者が処理費用を意識し、廃棄物排出に係る意識改革につながることが期待される。</a:t>
            </a:r>
            <a:endParaRPr lang="en-US" altLang="ja-JP" sz="1300" dirty="0">
              <a:latin typeface="メイリオ" panose="020B0604030504040204" pitchFamily="50" charset="-128"/>
              <a:ea typeface="メイリオ" panose="020B0604030504040204" pitchFamily="50" charset="-128"/>
            </a:endParaRPr>
          </a:p>
          <a:p>
            <a:endParaRPr lang="en-US" altLang="ja-JP" sz="13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（４）その他の効果</a:t>
            </a:r>
          </a:p>
          <a:p>
            <a:r>
              <a:rPr lang="ja-JP" altLang="en-US" sz="1300" dirty="0">
                <a:latin typeface="メイリオ" panose="020B0604030504040204" pitchFamily="50" charset="-128"/>
                <a:ea typeface="メイリオ" panose="020B0604030504040204" pitchFamily="50" charset="-128"/>
              </a:rPr>
              <a:t>・収集運搬費用や処理費用の低減が期待される。</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・循環型社会の構築に向けた一般廃棄物に係る施策の充実が期待できる　　　　など</a:t>
            </a:r>
          </a:p>
        </p:txBody>
      </p:sp>
      <p:pic>
        <p:nvPicPr>
          <p:cNvPr id="5" name="図 4">
            <a:extLst>
              <a:ext uri="{FF2B5EF4-FFF2-40B4-BE49-F238E27FC236}">
                <a16:creationId xmlns:a16="http://schemas.microsoft.com/office/drawing/2014/main" id="{81F7F823-E3E0-618F-A092-E24B86FBE3B9}"/>
              </a:ext>
            </a:extLst>
          </p:cNvPr>
          <p:cNvPicPr>
            <a:picLocks noChangeAspect="1"/>
          </p:cNvPicPr>
          <p:nvPr/>
        </p:nvPicPr>
        <p:blipFill rotWithShape="1">
          <a:blip r:embed="rId2"/>
          <a:srcRect l="30662" t="1327" r="31176" b="1564"/>
          <a:stretch/>
        </p:blipFill>
        <p:spPr>
          <a:xfrm>
            <a:off x="8734043" y="1833783"/>
            <a:ext cx="2561229" cy="3664188"/>
          </a:xfrm>
          <a:prstGeom prst="rect">
            <a:avLst/>
          </a:prstGeom>
          <a:ln>
            <a:solidFill>
              <a:schemeClr val="tx1"/>
            </a:solidFill>
          </a:ln>
        </p:spPr>
      </p:pic>
      <p:sp>
        <p:nvSpPr>
          <p:cNvPr id="9" name="テキスト ボックス 8">
            <a:extLst>
              <a:ext uri="{FF2B5EF4-FFF2-40B4-BE49-F238E27FC236}">
                <a16:creationId xmlns:a16="http://schemas.microsoft.com/office/drawing/2014/main" id="{10931215-6C4F-4AAE-C8AA-B54CC95327C0}"/>
              </a:ext>
            </a:extLst>
          </p:cNvPr>
          <p:cNvSpPr txBox="1"/>
          <p:nvPr/>
        </p:nvSpPr>
        <p:spPr>
          <a:xfrm>
            <a:off x="1172584" y="5497971"/>
            <a:ext cx="10318852" cy="338554"/>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（出典：環境省「一般廃棄物処理有料化の手引き」（令和４年３月））</a:t>
            </a:r>
          </a:p>
        </p:txBody>
      </p:sp>
      <p:sp>
        <p:nvSpPr>
          <p:cNvPr id="11" name="テキスト ボックス 10">
            <a:extLst>
              <a:ext uri="{FF2B5EF4-FFF2-40B4-BE49-F238E27FC236}">
                <a16:creationId xmlns:a16="http://schemas.microsoft.com/office/drawing/2014/main" id="{366C2ABF-9414-B7F7-94F8-F571EA157812}"/>
              </a:ext>
            </a:extLst>
          </p:cNvPr>
          <p:cNvSpPr txBox="1"/>
          <p:nvPr/>
        </p:nvSpPr>
        <p:spPr>
          <a:xfrm>
            <a:off x="1024456" y="5836525"/>
            <a:ext cx="10615108"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2200" dirty="0">
                <a:latin typeface="メイリオ" panose="020B0604030504040204" pitchFamily="50" charset="-128"/>
                <a:ea typeface="メイリオ" panose="020B0604030504040204" pitchFamily="50" charset="-128"/>
              </a:rPr>
              <a:t>果して、有料化の導入はメリットだけだろうか？実際の導入に際しては、どのような議論が行われるだろうか？</a:t>
            </a:r>
          </a:p>
        </p:txBody>
      </p:sp>
      <p:sp>
        <p:nvSpPr>
          <p:cNvPr id="3" name="スライド番号プレースホルダー 2">
            <a:extLst>
              <a:ext uri="{FF2B5EF4-FFF2-40B4-BE49-F238E27FC236}">
                <a16:creationId xmlns:a16="http://schemas.microsoft.com/office/drawing/2014/main" id="{3F622FED-B884-197A-040F-869D55775969}"/>
              </a:ext>
            </a:extLst>
          </p:cNvPr>
          <p:cNvSpPr>
            <a:spLocks noGrp="1"/>
          </p:cNvSpPr>
          <p:nvPr>
            <p:ph type="sldNum" sz="quarter" idx="12"/>
          </p:nvPr>
        </p:nvSpPr>
        <p:spPr/>
        <p:txBody>
          <a:bodyPr/>
          <a:lstStyle/>
          <a:p>
            <a:fld id="{B36E19A5-F971-419D-8D44-7023A648893E}" type="slidenum">
              <a:rPr kumimoji="1" lang="ja-JP" altLang="en-US" smtClean="0"/>
              <a:t>8</a:t>
            </a:fld>
            <a:endParaRPr kumimoji="1" lang="ja-JP" altLang="en-US"/>
          </a:p>
        </p:txBody>
      </p:sp>
    </p:spTree>
    <p:extLst>
      <p:ext uri="{BB962C8B-B14F-4D97-AF65-F5344CB8AC3E}">
        <p14:creationId xmlns:p14="http://schemas.microsoft.com/office/powerpoint/2010/main" val="197321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427A-55CF-F311-3206-3C1DFAE4AF5C}"/>
              </a:ext>
            </a:extLst>
          </p:cNvPr>
          <p:cNvSpPr>
            <a:spLocks noGrp="1"/>
          </p:cNvSpPr>
          <p:nvPr>
            <p:ph type="title"/>
          </p:nvPr>
        </p:nvSpPr>
        <p:spPr>
          <a:xfrm>
            <a:off x="1097280" y="286603"/>
            <a:ext cx="10808970" cy="1450757"/>
          </a:xfrm>
        </p:spPr>
        <p:txBody>
          <a:bodyPr>
            <a:normAutofit/>
          </a:bodyPr>
          <a:lstStyle/>
          <a:p>
            <a:r>
              <a:rPr kumimoji="1" lang="ja-JP" altLang="en-US" sz="4500" dirty="0"/>
              <a:t>○○市におけるごみ袋有料化の議論</a:t>
            </a:r>
            <a:br>
              <a:rPr kumimoji="1" lang="en-US" altLang="ja-JP" sz="4500" dirty="0"/>
            </a:br>
            <a:r>
              <a:rPr lang="ja-JP" altLang="en-US" sz="4500" dirty="0"/>
              <a:t>～有料化の検討および導入の主な流れ～</a:t>
            </a:r>
            <a:endParaRPr kumimoji="1" lang="ja-JP" altLang="en-US" sz="4500" dirty="0"/>
          </a:p>
        </p:txBody>
      </p:sp>
      <p:sp>
        <p:nvSpPr>
          <p:cNvPr id="8" name="コンテンツ プレースホルダー 7">
            <a:extLst>
              <a:ext uri="{FF2B5EF4-FFF2-40B4-BE49-F238E27FC236}">
                <a16:creationId xmlns:a16="http://schemas.microsoft.com/office/drawing/2014/main" id="{3B68B72F-1DFB-C9F0-D859-88231D9EEE20}"/>
              </a:ext>
            </a:extLst>
          </p:cNvPr>
          <p:cNvSpPr>
            <a:spLocks noGrp="1"/>
          </p:cNvSpPr>
          <p:nvPr>
            <p:ph idx="1"/>
          </p:nvPr>
        </p:nvSpPr>
        <p:spPr>
          <a:xfrm>
            <a:off x="4402666" y="1770141"/>
            <a:ext cx="7789333" cy="3770047"/>
          </a:xfrm>
        </p:spPr>
        <p:style>
          <a:lnRef idx="2">
            <a:schemeClr val="accent2"/>
          </a:lnRef>
          <a:fillRef idx="1">
            <a:schemeClr val="lt1"/>
          </a:fillRef>
          <a:effectRef idx="0">
            <a:schemeClr val="accent2"/>
          </a:effectRef>
          <a:fontRef idx="minor">
            <a:schemeClr val="dk1"/>
          </a:fontRef>
        </p:style>
        <p:txBody>
          <a:bodyPr>
            <a:noAutofit/>
          </a:bodyPr>
          <a:lstStyle/>
          <a:p>
            <a:pPr>
              <a:lnSpc>
                <a:spcPct val="120000"/>
              </a:lnSpc>
              <a:spcBef>
                <a:spcPts val="0"/>
              </a:spcBef>
              <a:spcAft>
                <a:spcPts val="0"/>
              </a:spcAft>
            </a:pPr>
            <a:r>
              <a:rPr lang="ja-JP" altLang="en-US" sz="1600" dirty="0">
                <a:solidFill>
                  <a:srgbClr val="FF0000"/>
                </a:solidFill>
                <a:latin typeface="メイリオ" panose="020B0604030504040204" pitchFamily="50" charset="-128"/>
                <a:ea typeface="メイリオ" panose="020B0604030504040204" pitchFamily="50" charset="-128"/>
              </a:rPr>
              <a:t>■○○市におけるごみ袋の有料化の主な経緯</a:t>
            </a:r>
            <a:endParaRPr lang="en-US" altLang="ja-JP" sz="16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en-US" altLang="ja-JP" sz="1300" dirty="0">
                <a:solidFill>
                  <a:srgbClr val="FF0000"/>
                </a:solidFill>
                <a:latin typeface="メイリオ" panose="020B0604030504040204" pitchFamily="50" charset="-128"/>
                <a:ea typeface="メイリオ" panose="020B0604030504040204" pitchFamily="50" charset="-128"/>
              </a:rPr>
              <a:t>【</a:t>
            </a:r>
            <a:r>
              <a:rPr lang="ja-JP" altLang="en-US" sz="1300" dirty="0">
                <a:solidFill>
                  <a:srgbClr val="FF0000"/>
                </a:solidFill>
                <a:latin typeface="メイリオ" panose="020B0604030504040204" pitchFamily="50" charset="-128"/>
                <a:ea typeface="メイリオ" panose="020B0604030504040204" pitchFamily="50" charset="-128"/>
              </a:rPr>
              <a:t>契機</a:t>
            </a:r>
            <a:r>
              <a:rPr lang="en-US" altLang="ja-JP" sz="1300" dirty="0">
                <a:solidFill>
                  <a:srgbClr val="FF0000"/>
                </a:solidFill>
                <a:latin typeface="メイリオ" panose="020B0604030504040204" pitchFamily="50" charset="-128"/>
                <a:ea typeface="メイリオ" panose="020B0604030504040204" pitchFamily="50" charset="-128"/>
              </a:rPr>
              <a:t>】</a:t>
            </a:r>
          </a:p>
          <a:p>
            <a:pPr>
              <a:lnSpc>
                <a:spcPct val="120000"/>
              </a:lnSpc>
              <a:spcBef>
                <a:spcPts val="0"/>
              </a:spcBef>
              <a:spcAft>
                <a:spcPts val="0"/>
              </a:spcAft>
            </a:pPr>
            <a:r>
              <a:rPr lang="ja-JP" altLang="en-US" sz="1300" dirty="0">
                <a:solidFill>
                  <a:srgbClr val="FF0000"/>
                </a:solidFill>
                <a:latin typeface="メイリオ" panose="020B0604030504040204" pitchFamily="50" charset="-128"/>
                <a:ea typeface="メイリオ" panose="020B0604030504040204" pitchFamily="50" charset="-128"/>
              </a:rPr>
              <a:t>　平成</a:t>
            </a:r>
            <a:r>
              <a:rPr lang="en-US" altLang="ja-JP" sz="1300" dirty="0">
                <a:solidFill>
                  <a:srgbClr val="FF0000"/>
                </a:solidFill>
                <a:latin typeface="メイリオ" panose="020B0604030504040204" pitchFamily="50" charset="-128"/>
                <a:ea typeface="メイリオ" panose="020B0604030504040204" pitchFamily="50" charset="-128"/>
              </a:rPr>
              <a:t>13</a:t>
            </a:r>
            <a:r>
              <a:rPr lang="ja-JP" altLang="en-US" sz="1300" dirty="0">
                <a:solidFill>
                  <a:srgbClr val="FF0000"/>
                </a:solidFill>
                <a:latin typeface="メイリオ" panose="020B0604030504040204" pitchFamily="50" charset="-128"/>
                <a:ea typeface="メイリオ" panose="020B0604030504040204" pitchFamily="50" charset="-128"/>
              </a:rPr>
              <a:t>年　東京都市長会が多摩全市で家庭ごみの有料化実施を提言</a:t>
            </a:r>
            <a:endParaRPr lang="en-US" altLang="ja-JP" sz="13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en-US" altLang="ja-JP" sz="1300" dirty="0">
                <a:solidFill>
                  <a:srgbClr val="FF0000"/>
                </a:solidFill>
                <a:latin typeface="メイリオ" panose="020B0604030504040204" pitchFamily="50" charset="-128"/>
                <a:ea typeface="メイリオ" panose="020B0604030504040204" pitchFamily="50" charset="-128"/>
              </a:rPr>
              <a:t>【</a:t>
            </a:r>
            <a:r>
              <a:rPr lang="ja-JP" altLang="en-US" sz="1300" dirty="0">
                <a:solidFill>
                  <a:srgbClr val="FF0000"/>
                </a:solidFill>
                <a:latin typeface="メイリオ" panose="020B0604030504040204" pitchFamily="50" charset="-128"/>
                <a:ea typeface="メイリオ" panose="020B0604030504040204" pitchFamily="50" charset="-128"/>
              </a:rPr>
              <a:t>基礎的検討・制度設計</a:t>
            </a:r>
            <a:r>
              <a:rPr lang="en-US" altLang="ja-JP" sz="1300" dirty="0">
                <a:solidFill>
                  <a:srgbClr val="FF0000"/>
                </a:solidFill>
                <a:latin typeface="メイリオ" panose="020B0604030504040204" pitchFamily="50" charset="-128"/>
                <a:ea typeface="メイリオ" panose="020B0604030504040204" pitchFamily="50" charset="-128"/>
              </a:rPr>
              <a:t>】</a:t>
            </a:r>
          </a:p>
          <a:p>
            <a:pPr>
              <a:lnSpc>
                <a:spcPct val="120000"/>
              </a:lnSpc>
              <a:spcBef>
                <a:spcPts val="0"/>
              </a:spcBef>
              <a:spcAft>
                <a:spcPts val="0"/>
              </a:spcAft>
            </a:pPr>
            <a:r>
              <a:rPr lang="ja-JP" altLang="en-US" sz="1300" dirty="0">
                <a:solidFill>
                  <a:srgbClr val="FF0000"/>
                </a:solidFill>
                <a:latin typeface="メイリオ" panose="020B0604030504040204" pitchFamily="50" charset="-128"/>
                <a:ea typeface="メイリオ" panose="020B0604030504040204" pitchFamily="50" charset="-128"/>
              </a:rPr>
              <a:t>　平成</a:t>
            </a:r>
            <a:r>
              <a:rPr lang="en-US" altLang="ja-JP" sz="1300" dirty="0">
                <a:solidFill>
                  <a:srgbClr val="FF0000"/>
                </a:solidFill>
                <a:latin typeface="メイリオ" panose="020B0604030504040204" pitchFamily="50" charset="-128"/>
                <a:ea typeface="メイリオ" panose="020B0604030504040204" pitchFamily="50" charset="-128"/>
              </a:rPr>
              <a:t>16</a:t>
            </a:r>
            <a:r>
              <a:rPr lang="ja-JP" altLang="en-US" sz="1300" dirty="0">
                <a:solidFill>
                  <a:srgbClr val="FF0000"/>
                </a:solidFill>
                <a:latin typeface="メイリオ" panose="020B0604030504040204" pitchFamily="50" charset="-128"/>
                <a:ea typeface="メイリオ" panose="020B0604030504040204" pitchFamily="50" charset="-128"/>
              </a:rPr>
              <a:t>年　「三鷹市ごみ減量・有料化検討市民会議」設置</a:t>
            </a:r>
            <a:endParaRPr lang="en-US" altLang="ja-JP" sz="13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300" dirty="0">
                <a:solidFill>
                  <a:srgbClr val="FF0000"/>
                </a:solidFill>
                <a:latin typeface="メイリオ" panose="020B0604030504040204" pitchFamily="50" charset="-128"/>
                <a:ea typeface="メイリオ" panose="020B0604030504040204" pitchFamily="50" charset="-128"/>
              </a:rPr>
              <a:t>　　　（平成</a:t>
            </a:r>
            <a:r>
              <a:rPr lang="en-US" altLang="ja-JP" sz="1300" dirty="0">
                <a:solidFill>
                  <a:srgbClr val="FF0000"/>
                </a:solidFill>
                <a:latin typeface="メイリオ" panose="020B0604030504040204" pitchFamily="50" charset="-128"/>
                <a:ea typeface="メイリオ" panose="020B0604030504040204" pitchFamily="50" charset="-128"/>
              </a:rPr>
              <a:t>17</a:t>
            </a:r>
            <a:r>
              <a:rPr lang="ja-JP" altLang="en-US" sz="1300" dirty="0">
                <a:solidFill>
                  <a:srgbClr val="FF0000"/>
                </a:solidFill>
                <a:latin typeface="メイリオ" panose="020B0604030504040204" pitchFamily="50" charset="-128"/>
                <a:ea typeface="メイリオ" panose="020B0604030504040204" pitchFamily="50" charset="-128"/>
              </a:rPr>
              <a:t>年　資源ごみ（ペットボトル、プラスチック類、雑紙）の分別収集開始）</a:t>
            </a:r>
            <a:endParaRPr lang="en-US" altLang="ja-JP" sz="13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300" dirty="0">
                <a:solidFill>
                  <a:srgbClr val="FF0000"/>
                </a:solidFill>
                <a:latin typeface="メイリオ" panose="020B0604030504040204" pitchFamily="50" charset="-128"/>
                <a:ea typeface="メイリオ" panose="020B0604030504040204" pitchFamily="50" charset="-128"/>
              </a:rPr>
              <a:t>　平成</a:t>
            </a:r>
            <a:r>
              <a:rPr lang="en-US" altLang="ja-JP" sz="1300" dirty="0">
                <a:solidFill>
                  <a:srgbClr val="FF0000"/>
                </a:solidFill>
                <a:latin typeface="メイリオ" panose="020B0604030504040204" pitchFamily="50" charset="-128"/>
                <a:ea typeface="メイリオ" panose="020B0604030504040204" pitchFamily="50" charset="-128"/>
              </a:rPr>
              <a:t>20</a:t>
            </a:r>
            <a:r>
              <a:rPr lang="ja-JP" altLang="en-US" sz="1300" dirty="0">
                <a:solidFill>
                  <a:srgbClr val="FF0000"/>
                </a:solidFill>
                <a:latin typeface="メイリオ" panose="020B0604030504040204" pitchFamily="50" charset="-128"/>
                <a:ea typeface="メイリオ" panose="020B0604030504040204" pitchFamily="50" charset="-128"/>
              </a:rPr>
              <a:t>年</a:t>
            </a:r>
            <a:r>
              <a:rPr lang="en-US" altLang="ja-JP" sz="1300" dirty="0">
                <a:solidFill>
                  <a:srgbClr val="FF0000"/>
                </a:solidFill>
                <a:latin typeface="メイリオ" panose="020B0604030504040204" pitchFamily="50" charset="-128"/>
                <a:ea typeface="メイリオ" panose="020B0604030504040204" pitchFamily="50" charset="-128"/>
              </a:rPr>
              <a:t>3</a:t>
            </a:r>
            <a:r>
              <a:rPr lang="ja-JP" altLang="en-US" sz="1300" dirty="0">
                <a:solidFill>
                  <a:srgbClr val="FF0000"/>
                </a:solidFill>
                <a:latin typeface="メイリオ" panose="020B0604030504040204" pitchFamily="50" charset="-128"/>
                <a:ea typeface="メイリオ" panose="020B0604030504040204" pitchFamily="50" charset="-128"/>
              </a:rPr>
              <a:t>月　「三鷹市ごみ処理総合計画</a:t>
            </a:r>
            <a:r>
              <a:rPr lang="en-US" altLang="ja-JP" sz="1300" dirty="0">
                <a:solidFill>
                  <a:srgbClr val="FF0000"/>
                </a:solidFill>
                <a:latin typeface="メイリオ" panose="020B0604030504040204" pitchFamily="50" charset="-128"/>
                <a:ea typeface="メイリオ" panose="020B0604030504040204" pitchFamily="50" charset="-128"/>
              </a:rPr>
              <a:t>2015</a:t>
            </a:r>
            <a:r>
              <a:rPr lang="ja-JP" altLang="en-US" sz="1300" dirty="0">
                <a:solidFill>
                  <a:srgbClr val="FF0000"/>
                </a:solidFill>
                <a:latin typeface="メイリオ" panose="020B0604030504040204" pitchFamily="50" charset="-128"/>
                <a:ea typeface="メイリオ" panose="020B0604030504040204" pitchFamily="50" charset="-128"/>
              </a:rPr>
              <a:t>」策定、有料化の検討実施が明記</a:t>
            </a:r>
            <a:endParaRPr lang="en-US" altLang="ja-JP" sz="13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en-US" altLang="ja-JP" sz="1300" dirty="0">
                <a:solidFill>
                  <a:srgbClr val="FF0000"/>
                </a:solidFill>
                <a:latin typeface="メイリオ" panose="020B0604030504040204" pitchFamily="50" charset="-128"/>
                <a:ea typeface="メイリオ" panose="020B0604030504040204" pitchFamily="50" charset="-128"/>
              </a:rPr>
              <a:t>【</a:t>
            </a:r>
            <a:r>
              <a:rPr lang="ja-JP" altLang="en-US" sz="1300" dirty="0">
                <a:solidFill>
                  <a:srgbClr val="FF0000"/>
                </a:solidFill>
                <a:latin typeface="メイリオ" panose="020B0604030504040204" pitchFamily="50" charset="-128"/>
                <a:ea typeface="メイリオ" panose="020B0604030504040204" pitchFamily="50" charset="-128"/>
              </a:rPr>
              <a:t>住民説明</a:t>
            </a:r>
            <a:r>
              <a:rPr lang="en-US" altLang="ja-JP" sz="1300" dirty="0">
                <a:solidFill>
                  <a:srgbClr val="FF0000"/>
                </a:solidFill>
                <a:latin typeface="メイリオ" panose="020B0604030504040204" pitchFamily="50" charset="-128"/>
                <a:ea typeface="メイリオ" panose="020B0604030504040204" pitchFamily="50" charset="-128"/>
              </a:rPr>
              <a:t>】</a:t>
            </a:r>
          </a:p>
          <a:p>
            <a:pPr>
              <a:lnSpc>
                <a:spcPct val="120000"/>
              </a:lnSpc>
              <a:spcBef>
                <a:spcPts val="0"/>
              </a:spcBef>
              <a:spcAft>
                <a:spcPts val="0"/>
              </a:spcAft>
            </a:pPr>
            <a:r>
              <a:rPr lang="ja-JP" altLang="en-US" sz="1300" dirty="0">
                <a:solidFill>
                  <a:srgbClr val="FF0000"/>
                </a:solidFill>
                <a:latin typeface="メイリオ" panose="020B0604030504040204" pitchFamily="50" charset="-128"/>
                <a:ea typeface="メイリオ" panose="020B0604030504040204" pitchFamily="50" charset="-128"/>
              </a:rPr>
              <a:t>　平成</a:t>
            </a:r>
            <a:r>
              <a:rPr lang="en-US" altLang="ja-JP" sz="1300" dirty="0">
                <a:solidFill>
                  <a:srgbClr val="FF0000"/>
                </a:solidFill>
                <a:latin typeface="メイリオ" panose="020B0604030504040204" pitchFamily="50" charset="-128"/>
                <a:ea typeface="メイリオ" panose="020B0604030504040204" pitchFamily="50" charset="-128"/>
              </a:rPr>
              <a:t>20</a:t>
            </a:r>
            <a:r>
              <a:rPr lang="ja-JP" altLang="en-US" sz="1300" dirty="0">
                <a:solidFill>
                  <a:srgbClr val="FF0000"/>
                </a:solidFill>
                <a:latin typeface="メイリオ" panose="020B0604030504040204" pitchFamily="50" charset="-128"/>
                <a:ea typeface="メイリオ" panose="020B0604030504040204" pitchFamily="50" charset="-128"/>
              </a:rPr>
              <a:t>年</a:t>
            </a:r>
            <a:r>
              <a:rPr lang="en-US" altLang="ja-JP" sz="1300" dirty="0">
                <a:solidFill>
                  <a:srgbClr val="FF0000"/>
                </a:solidFill>
                <a:latin typeface="メイリオ" panose="020B0604030504040204" pitchFamily="50" charset="-128"/>
                <a:ea typeface="メイリオ" panose="020B0604030504040204" pitchFamily="50" charset="-128"/>
              </a:rPr>
              <a:t>7</a:t>
            </a:r>
            <a:r>
              <a:rPr lang="ja-JP" altLang="en-US" sz="1300" dirty="0">
                <a:solidFill>
                  <a:srgbClr val="FF0000"/>
                </a:solidFill>
                <a:latin typeface="メイリオ" panose="020B0604030504040204" pitchFamily="50" charset="-128"/>
                <a:ea typeface="メイリオ" panose="020B0604030504040204" pitchFamily="50" charset="-128"/>
              </a:rPr>
              <a:t>月</a:t>
            </a:r>
            <a:r>
              <a:rPr lang="en-US" altLang="ja-JP" sz="1300" dirty="0">
                <a:solidFill>
                  <a:srgbClr val="FF0000"/>
                </a:solidFill>
                <a:latin typeface="メイリオ" panose="020B0604030504040204" pitchFamily="50" charset="-128"/>
                <a:ea typeface="メイリオ" panose="020B0604030504040204" pitchFamily="50" charset="-128"/>
              </a:rPr>
              <a:t>-8</a:t>
            </a:r>
            <a:r>
              <a:rPr lang="ja-JP" altLang="en-US" sz="1300" dirty="0">
                <a:solidFill>
                  <a:srgbClr val="FF0000"/>
                </a:solidFill>
                <a:latin typeface="メイリオ" panose="020B0604030504040204" pitchFamily="50" charset="-128"/>
                <a:ea typeface="メイリオ" panose="020B0604030504040204" pitchFamily="50" charset="-128"/>
              </a:rPr>
              <a:t>月　市民説明会「家庭系ごみ有料化に向けた基本的な考え方」開催</a:t>
            </a:r>
            <a:endParaRPr lang="en-US" altLang="ja-JP" sz="13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300" dirty="0">
                <a:solidFill>
                  <a:srgbClr val="FF0000"/>
                </a:solidFill>
                <a:latin typeface="メイリオ" panose="020B0604030504040204" pitchFamily="50" charset="-128"/>
                <a:ea typeface="メイリオ" panose="020B0604030504040204" pitchFamily="50" charset="-128"/>
              </a:rPr>
              <a:t>　　　　　</a:t>
            </a:r>
            <a:r>
              <a:rPr lang="en-US" altLang="ja-JP" sz="1300" dirty="0">
                <a:solidFill>
                  <a:srgbClr val="FF0000"/>
                </a:solidFill>
                <a:latin typeface="メイリオ" panose="020B0604030504040204" pitchFamily="50" charset="-128"/>
                <a:ea typeface="メイリオ" panose="020B0604030504040204" pitchFamily="50" charset="-128"/>
              </a:rPr>
              <a:t>9</a:t>
            </a:r>
            <a:r>
              <a:rPr lang="ja-JP" altLang="en-US" sz="1300" dirty="0">
                <a:solidFill>
                  <a:srgbClr val="FF0000"/>
                </a:solidFill>
                <a:latin typeface="メイリオ" panose="020B0604030504040204" pitchFamily="50" charset="-128"/>
                <a:ea typeface="メイリオ" panose="020B0604030504040204" pitchFamily="50" charset="-128"/>
              </a:rPr>
              <a:t>月</a:t>
            </a:r>
            <a:r>
              <a:rPr lang="en-US" altLang="ja-JP" sz="1300" dirty="0">
                <a:solidFill>
                  <a:srgbClr val="FF0000"/>
                </a:solidFill>
                <a:latin typeface="メイリオ" panose="020B0604030504040204" pitchFamily="50" charset="-128"/>
                <a:ea typeface="メイリオ" panose="020B0604030504040204" pitchFamily="50" charset="-128"/>
              </a:rPr>
              <a:t>-10</a:t>
            </a:r>
            <a:r>
              <a:rPr lang="ja-JP" altLang="en-US" sz="1300" dirty="0">
                <a:solidFill>
                  <a:srgbClr val="FF0000"/>
                </a:solidFill>
                <a:latin typeface="メイリオ" panose="020B0604030504040204" pitchFamily="50" charset="-128"/>
                <a:ea typeface="メイリオ" panose="020B0604030504040204" pitchFamily="50" charset="-128"/>
              </a:rPr>
              <a:t>月「一般家庭系ごみの有料化に向けた基本方針（案）」のパブリックコメント実施</a:t>
            </a:r>
            <a:endParaRPr lang="en-US" altLang="ja-JP" sz="13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300" dirty="0">
                <a:solidFill>
                  <a:srgbClr val="FF0000"/>
                </a:solidFill>
                <a:latin typeface="メイリオ" panose="020B0604030504040204" pitchFamily="50" charset="-128"/>
                <a:ea typeface="メイリオ" panose="020B0604030504040204" pitchFamily="50" charset="-128"/>
              </a:rPr>
              <a:t>　　　　　</a:t>
            </a:r>
            <a:r>
              <a:rPr lang="en-US" altLang="ja-JP" sz="1300" dirty="0">
                <a:solidFill>
                  <a:srgbClr val="FF0000"/>
                </a:solidFill>
                <a:latin typeface="メイリオ" panose="020B0604030504040204" pitchFamily="50" charset="-128"/>
                <a:ea typeface="メイリオ" panose="020B0604030504040204" pitchFamily="50" charset="-128"/>
              </a:rPr>
              <a:t>11</a:t>
            </a:r>
            <a:r>
              <a:rPr lang="ja-JP" altLang="en-US" sz="1300" dirty="0">
                <a:solidFill>
                  <a:srgbClr val="FF0000"/>
                </a:solidFill>
                <a:latin typeface="メイリオ" panose="020B0604030504040204" pitchFamily="50" charset="-128"/>
                <a:ea typeface="メイリオ" panose="020B0604030504040204" pitchFamily="50" charset="-128"/>
              </a:rPr>
              <a:t>月　「家庭系ごみ有料化に向けた基本方針」確定</a:t>
            </a:r>
            <a:endParaRPr lang="en-US" altLang="ja-JP" sz="13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ja-JP" altLang="en-US" sz="1300" dirty="0">
                <a:solidFill>
                  <a:srgbClr val="FF0000"/>
                </a:solidFill>
                <a:latin typeface="メイリオ" panose="020B0604030504040204" pitchFamily="50" charset="-128"/>
                <a:ea typeface="メイリオ" panose="020B0604030504040204" pitchFamily="50" charset="-128"/>
              </a:rPr>
              <a:t>　　　　　</a:t>
            </a:r>
            <a:r>
              <a:rPr lang="en-US" altLang="ja-JP" sz="1300" dirty="0">
                <a:solidFill>
                  <a:srgbClr val="FF0000"/>
                </a:solidFill>
                <a:latin typeface="メイリオ" panose="020B0604030504040204" pitchFamily="50" charset="-128"/>
                <a:ea typeface="メイリオ" panose="020B0604030504040204" pitchFamily="50" charset="-128"/>
              </a:rPr>
              <a:t>12</a:t>
            </a:r>
            <a:r>
              <a:rPr lang="ja-JP" altLang="en-US" sz="1300" dirty="0">
                <a:solidFill>
                  <a:srgbClr val="FF0000"/>
                </a:solidFill>
                <a:latin typeface="メイリオ" panose="020B0604030504040204" pitchFamily="50" charset="-128"/>
                <a:ea typeface="メイリオ" panose="020B0604030504040204" pitchFamily="50" charset="-128"/>
              </a:rPr>
              <a:t>月　「三鷹市廃棄物の処理及び再利用の促進に関する条例の一部を改正する条例</a:t>
            </a:r>
            <a:endParaRPr lang="en-US" altLang="ja-JP" sz="1300" dirty="0">
              <a:solidFill>
                <a:srgbClr val="FF0000"/>
              </a:solidFill>
              <a:latin typeface="メイリオ" panose="020B0604030504040204" pitchFamily="50" charset="-128"/>
              <a:ea typeface="メイリオ" panose="020B0604030504040204" pitchFamily="50" charset="-128"/>
            </a:endParaRPr>
          </a:p>
          <a:p>
            <a:pPr>
              <a:lnSpc>
                <a:spcPct val="120000"/>
              </a:lnSpc>
              <a:spcBef>
                <a:spcPts val="0"/>
              </a:spcBef>
              <a:spcAft>
                <a:spcPts val="0"/>
              </a:spcAft>
            </a:pPr>
            <a:r>
              <a:rPr lang="en-US" altLang="ja-JP" sz="1300" dirty="0">
                <a:solidFill>
                  <a:srgbClr val="FF0000"/>
                </a:solidFill>
                <a:latin typeface="メイリオ" panose="020B0604030504040204" pitchFamily="50" charset="-128"/>
                <a:ea typeface="メイリオ" panose="020B0604030504040204" pitchFamily="50" charset="-128"/>
              </a:rPr>
              <a:t>                           </a:t>
            </a:r>
            <a:r>
              <a:rPr lang="ja-JP" altLang="en-US" sz="1300" dirty="0">
                <a:solidFill>
                  <a:srgbClr val="FF0000"/>
                </a:solidFill>
                <a:latin typeface="メイリオ" panose="020B0604030504040204" pitchFamily="50" charset="-128"/>
                <a:ea typeface="メイリオ" panose="020B0604030504040204" pitchFamily="50" charset="-128"/>
              </a:rPr>
              <a:t>（家庭系ごみの有料化）」を可決</a:t>
            </a:r>
            <a:endParaRPr lang="en-US" altLang="ja-JP" sz="1300" dirty="0">
              <a:solidFill>
                <a:srgbClr val="FF0000"/>
              </a:solidFill>
              <a:latin typeface="メイリオ" panose="020B0604030504040204" pitchFamily="50" charset="-128"/>
              <a:ea typeface="メイリオ" panose="020B0604030504040204" pitchFamily="50" charset="-128"/>
            </a:endParaRPr>
          </a:p>
          <a:p>
            <a:pPr marL="0" indent="0">
              <a:lnSpc>
                <a:spcPct val="120000"/>
              </a:lnSpc>
              <a:spcBef>
                <a:spcPts val="0"/>
              </a:spcBef>
              <a:spcAft>
                <a:spcPts val="0"/>
              </a:spcAft>
              <a:buNone/>
            </a:pPr>
            <a:r>
              <a:rPr lang="en-US" altLang="ja-JP" sz="1300" dirty="0">
                <a:solidFill>
                  <a:srgbClr val="FF0000"/>
                </a:solidFill>
                <a:latin typeface="メイリオ" panose="020B0604030504040204" pitchFamily="50" charset="-128"/>
                <a:ea typeface="メイリオ" panose="020B0604030504040204" pitchFamily="50" charset="-128"/>
              </a:rPr>
              <a:t>  【</a:t>
            </a:r>
            <a:r>
              <a:rPr lang="ja-JP" altLang="en-US" sz="1300" dirty="0">
                <a:solidFill>
                  <a:srgbClr val="FF0000"/>
                </a:solidFill>
                <a:latin typeface="メイリオ" panose="020B0604030504040204" pitchFamily="50" charset="-128"/>
                <a:ea typeface="メイリオ" panose="020B0604030504040204" pitchFamily="50" charset="-128"/>
              </a:rPr>
              <a:t>実施</a:t>
            </a:r>
            <a:r>
              <a:rPr lang="en-US" altLang="ja-JP" sz="1300" dirty="0">
                <a:solidFill>
                  <a:srgbClr val="FF0000"/>
                </a:solidFill>
                <a:latin typeface="メイリオ" panose="020B0604030504040204" pitchFamily="50" charset="-128"/>
                <a:ea typeface="メイリオ" panose="020B0604030504040204" pitchFamily="50" charset="-128"/>
              </a:rPr>
              <a:t>】</a:t>
            </a:r>
          </a:p>
          <a:p>
            <a:pPr marL="0" indent="0">
              <a:lnSpc>
                <a:spcPct val="120000"/>
              </a:lnSpc>
              <a:spcBef>
                <a:spcPts val="0"/>
              </a:spcBef>
              <a:spcAft>
                <a:spcPts val="0"/>
              </a:spcAft>
              <a:buNone/>
            </a:pPr>
            <a:r>
              <a:rPr lang="ja-JP" altLang="en-US" sz="1300" dirty="0">
                <a:solidFill>
                  <a:srgbClr val="FF0000"/>
                </a:solidFill>
                <a:latin typeface="メイリオ" panose="020B0604030504040204" pitchFamily="50" charset="-128"/>
                <a:ea typeface="メイリオ" panose="020B0604030504040204" pitchFamily="50" charset="-128"/>
              </a:rPr>
              <a:t>  　 平成</a:t>
            </a:r>
            <a:r>
              <a:rPr lang="en-US" altLang="ja-JP" sz="1300" dirty="0">
                <a:solidFill>
                  <a:srgbClr val="FF0000"/>
                </a:solidFill>
                <a:latin typeface="メイリオ" panose="020B0604030504040204" pitchFamily="50" charset="-128"/>
                <a:ea typeface="メイリオ" panose="020B0604030504040204" pitchFamily="50" charset="-128"/>
              </a:rPr>
              <a:t>21</a:t>
            </a:r>
            <a:r>
              <a:rPr lang="ja-JP" altLang="en-US" sz="1300" dirty="0">
                <a:solidFill>
                  <a:srgbClr val="FF0000"/>
                </a:solidFill>
                <a:latin typeface="メイリオ" panose="020B0604030504040204" pitchFamily="50" charset="-128"/>
                <a:ea typeface="メイリオ" panose="020B0604030504040204" pitchFamily="50" charset="-128"/>
              </a:rPr>
              <a:t>年</a:t>
            </a:r>
            <a:r>
              <a:rPr lang="en-US" altLang="ja-JP" sz="1300" dirty="0">
                <a:solidFill>
                  <a:srgbClr val="FF0000"/>
                </a:solidFill>
                <a:latin typeface="メイリオ" panose="020B0604030504040204" pitchFamily="50" charset="-128"/>
                <a:ea typeface="メイリオ" panose="020B0604030504040204" pitchFamily="50" charset="-128"/>
              </a:rPr>
              <a:t>10</a:t>
            </a:r>
            <a:r>
              <a:rPr lang="ja-JP" altLang="en-US" sz="1300" dirty="0">
                <a:solidFill>
                  <a:srgbClr val="FF0000"/>
                </a:solidFill>
                <a:latin typeface="メイリオ" panose="020B0604030504040204" pitchFamily="50" charset="-128"/>
                <a:ea typeface="メイリオ" panose="020B0604030504040204" pitchFamily="50" charset="-128"/>
              </a:rPr>
              <a:t>月　家庭系ごみ有料化スタート</a:t>
            </a:r>
            <a:endParaRPr lang="en-US" altLang="ja-JP" sz="13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F044CB8-E14B-B77C-6E59-97555FC9A208}"/>
              </a:ext>
            </a:extLst>
          </p:cNvPr>
          <p:cNvSpPr txBox="1"/>
          <p:nvPr/>
        </p:nvSpPr>
        <p:spPr>
          <a:xfrm>
            <a:off x="4443149" y="5609836"/>
            <a:ext cx="6408643" cy="646331"/>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出典（左）：環境省「一般廃棄物処理有料化の手引き」（令和４年３月））</a:t>
            </a:r>
            <a:endParaRPr lang="en-US" altLang="ja-JP" sz="1200" dirty="0">
              <a:latin typeface="メイリオ" panose="020B0604030504040204" pitchFamily="50" charset="-128"/>
              <a:ea typeface="メイリオ" panose="020B0604030504040204" pitchFamily="50" charset="-128"/>
            </a:endParaRPr>
          </a:p>
          <a:p>
            <a:r>
              <a:rPr lang="ja-JP" altLang="en-US" sz="1200" dirty="0">
                <a:solidFill>
                  <a:srgbClr val="FF0000"/>
                </a:solidFill>
                <a:latin typeface="メイリオ" panose="020B0604030504040204" pitchFamily="50" charset="-128"/>
                <a:ea typeface="メイリオ" panose="020B0604030504040204" pitchFamily="50" charset="-128"/>
              </a:rPr>
              <a:t>参照（上）：三鷹市「ごみ処理総合計画</a:t>
            </a:r>
            <a:r>
              <a:rPr lang="en-US" altLang="ja-JP" sz="1200" dirty="0">
                <a:solidFill>
                  <a:srgbClr val="FF0000"/>
                </a:solidFill>
                <a:latin typeface="メイリオ" panose="020B0604030504040204" pitchFamily="50" charset="-128"/>
                <a:ea typeface="メイリオ" panose="020B0604030504040204" pitchFamily="50" charset="-128"/>
              </a:rPr>
              <a:t>2015(</a:t>
            </a:r>
            <a:r>
              <a:rPr lang="ja-JP" altLang="en-US" sz="1200" dirty="0">
                <a:solidFill>
                  <a:srgbClr val="FF0000"/>
                </a:solidFill>
                <a:latin typeface="メイリオ" panose="020B0604030504040204" pitchFamily="50" charset="-128"/>
                <a:ea typeface="メイリオ" panose="020B0604030504040204" pitchFamily="50" charset="-128"/>
              </a:rPr>
              <a:t>改定</a:t>
            </a:r>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」（平成</a:t>
            </a:r>
            <a:r>
              <a:rPr lang="en-US" altLang="ja-JP" sz="1200" dirty="0">
                <a:solidFill>
                  <a:srgbClr val="FF0000"/>
                </a:solidFill>
                <a:latin typeface="メイリオ" panose="020B0604030504040204" pitchFamily="50" charset="-128"/>
                <a:ea typeface="メイリオ" panose="020B0604030504040204" pitchFamily="50" charset="-128"/>
              </a:rPr>
              <a:t>24</a:t>
            </a:r>
            <a:r>
              <a:rPr lang="ja-JP" altLang="en-US" sz="1200" dirty="0">
                <a:solidFill>
                  <a:srgbClr val="FF0000"/>
                </a:solidFill>
                <a:latin typeface="メイリオ" panose="020B0604030504040204" pitchFamily="50" charset="-128"/>
                <a:ea typeface="メイリオ" panose="020B0604030504040204" pitchFamily="50" charset="-128"/>
              </a:rPr>
              <a:t>年</a:t>
            </a:r>
            <a:r>
              <a:rPr lang="en-US" altLang="ja-JP" sz="1200" dirty="0">
                <a:solidFill>
                  <a:srgbClr val="FF0000"/>
                </a:solidFill>
                <a:latin typeface="メイリオ" panose="020B0604030504040204" pitchFamily="50" charset="-128"/>
                <a:ea typeface="メイリオ" panose="020B0604030504040204" pitchFamily="50" charset="-128"/>
              </a:rPr>
              <a:t>3</a:t>
            </a:r>
            <a:r>
              <a:rPr lang="ja-JP" altLang="en-US" sz="1200" dirty="0">
                <a:solidFill>
                  <a:srgbClr val="FF0000"/>
                </a:solidFill>
                <a:latin typeface="メイリオ" panose="020B0604030504040204" pitchFamily="50" charset="-128"/>
                <a:ea typeface="メイリオ" panose="020B0604030504040204" pitchFamily="50" charset="-128"/>
              </a:rPr>
              <a:t>月）、「家庭系ごみの有料化実施までの流れ」、「三鷹市における家庭系ごみ有料化の取り組み」</a:t>
            </a:r>
          </a:p>
        </p:txBody>
      </p:sp>
      <p:pic>
        <p:nvPicPr>
          <p:cNvPr id="3" name="図 2">
            <a:extLst>
              <a:ext uri="{FF2B5EF4-FFF2-40B4-BE49-F238E27FC236}">
                <a16:creationId xmlns:a16="http://schemas.microsoft.com/office/drawing/2014/main" id="{F6FEB039-41D5-4A09-E095-749C8D8F50BF}"/>
              </a:ext>
            </a:extLst>
          </p:cNvPr>
          <p:cNvPicPr>
            <a:picLocks noChangeAspect="1"/>
          </p:cNvPicPr>
          <p:nvPr/>
        </p:nvPicPr>
        <p:blipFill>
          <a:blip r:embed="rId2"/>
          <a:stretch>
            <a:fillRect/>
          </a:stretch>
        </p:blipFill>
        <p:spPr>
          <a:xfrm>
            <a:off x="933457" y="1748640"/>
            <a:ext cx="3400984" cy="4592192"/>
          </a:xfrm>
          <a:prstGeom prst="rect">
            <a:avLst/>
          </a:prstGeom>
        </p:spPr>
      </p:pic>
      <p:sp>
        <p:nvSpPr>
          <p:cNvPr id="5" name="思考の吹き出し: 雲形 4">
            <a:extLst>
              <a:ext uri="{FF2B5EF4-FFF2-40B4-BE49-F238E27FC236}">
                <a16:creationId xmlns:a16="http://schemas.microsoft.com/office/drawing/2014/main" id="{C4A48DAB-DC40-246B-2778-7B4CC682291E}"/>
              </a:ext>
            </a:extLst>
          </p:cNvPr>
          <p:cNvSpPr/>
          <p:nvPr/>
        </p:nvSpPr>
        <p:spPr>
          <a:xfrm>
            <a:off x="9930969" y="1593593"/>
            <a:ext cx="2016258" cy="1342344"/>
          </a:xfrm>
          <a:prstGeom prst="cloudCallout">
            <a:avLst>
              <a:gd name="adj1" fmla="val -61480"/>
              <a:gd name="adj2" fmla="val 49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rPr>
              <a:t>市民や有識者を含む会議、パブリックコメントを通じて住民などの意見を聴取</a:t>
            </a:r>
          </a:p>
        </p:txBody>
      </p:sp>
      <p:sp>
        <p:nvSpPr>
          <p:cNvPr id="4" name="スライド番号プレースホルダー 3">
            <a:extLst>
              <a:ext uri="{FF2B5EF4-FFF2-40B4-BE49-F238E27FC236}">
                <a16:creationId xmlns:a16="http://schemas.microsoft.com/office/drawing/2014/main" id="{A2618847-38E5-E989-B942-96FF861F6DFE}"/>
              </a:ext>
            </a:extLst>
          </p:cNvPr>
          <p:cNvSpPr>
            <a:spLocks noGrp="1"/>
          </p:cNvSpPr>
          <p:nvPr>
            <p:ph type="sldNum" sz="quarter" idx="12"/>
          </p:nvPr>
        </p:nvSpPr>
        <p:spPr/>
        <p:txBody>
          <a:bodyPr/>
          <a:lstStyle/>
          <a:p>
            <a:fld id="{B36E19A5-F971-419D-8D44-7023A648893E}" type="slidenum">
              <a:rPr kumimoji="1" lang="ja-JP" altLang="en-US" smtClean="0"/>
              <a:t>9</a:t>
            </a:fld>
            <a:endParaRPr kumimoji="1" lang="ja-JP" altLang="en-US"/>
          </a:p>
        </p:txBody>
      </p:sp>
      <p:sp>
        <p:nvSpPr>
          <p:cNvPr id="6" name="テキスト ボックス 5">
            <a:extLst>
              <a:ext uri="{FF2B5EF4-FFF2-40B4-BE49-F238E27FC236}">
                <a16:creationId xmlns:a16="http://schemas.microsoft.com/office/drawing/2014/main" id="{FD78BF68-6D49-BF8C-F44C-916C29D8A6CD}"/>
              </a:ext>
            </a:extLst>
          </p:cNvPr>
          <p:cNvSpPr txBox="1"/>
          <p:nvPr/>
        </p:nvSpPr>
        <p:spPr>
          <a:xfrm>
            <a:off x="8621068" y="1498409"/>
            <a:ext cx="850526" cy="830997"/>
          </a:xfrm>
          <a:prstGeom prst="rect">
            <a:avLst/>
          </a:prstGeom>
          <a:noFill/>
        </p:spPr>
        <p:txBody>
          <a:bodyPr wrap="square">
            <a:spAutoFit/>
          </a:bodyPr>
          <a:lstStyle/>
          <a:p>
            <a:r>
              <a:rPr lang="ja-JP" altLang="en-US" sz="4800" dirty="0"/>
              <a:t>☑</a:t>
            </a:r>
          </a:p>
        </p:txBody>
      </p:sp>
      <p:sp>
        <p:nvSpPr>
          <p:cNvPr id="7" name="テキスト ボックス 6">
            <a:extLst>
              <a:ext uri="{FF2B5EF4-FFF2-40B4-BE49-F238E27FC236}">
                <a16:creationId xmlns:a16="http://schemas.microsoft.com/office/drawing/2014/main" id="{867ECD26-8B9D-B81B-FD7B-54C0043EA0D1}"/>
              </a:ext>
            </a:extLst>
          </p:cNvPr>
          <p:cNvSpPr txBox="1"/>
          <p:nvPr/>
        </p:nvSpPr>
        <p:spPr>
          <a:xfrm>
            <a:off x="10556470" y="5628788"/>
            <a:ext cx="850526" cy="830997"/>
          </a:xfrm>
          <a:prstGeom prst="rect">
            <a:avLst/>
          </a:prstGeom>
          <a:noFill/>
        </p:spPr>
        <p:txBody>
          <a:bodyPr wrap="square">
            <a:spAutoFit/>
          </a:bodyPr>
          <a:lstStyle/>
          <a:p>
            <a:r>
              <a:rPr lang="ja-JP" altLang="en-US" sz="4800" dirty="0"/>
              <a:t>☑</a:t>
            </a:r>
          </a:p>
        </p:txBody>
      </p:sp>
    </p:spTree>
    <p:extLst>
      <p:ext uri="{BB962C8B-B14F-4D97-AF65-F5344CB8AC3E}">
        <p14:creationId xmlns:p14="http://schemas.microsoft.com/office/powerpoint/2010/main" val="40402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6632</TotalTime>
  <Words>2481</Words>
  <Application>Microsoft Office PowerPoint</Application>
  <PresentationFormat>ワイド画面</PresentationFormat>
  <Paragraphs>186</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メイリオ</vt:lpstr>
      <vt:lpstr>游ゴシック</vt:lpstr>
      <vt:lpstr>Calibri</vt:lpstr>
      <vt:lpstr>Calibri Light</vt:lpstr>
      <vt:lpstr>レトロスペクト</vt:lpstr>
      <vt:lpstr>ごみ袋の有料化に 　　　　　　あなたは賛成？反対？</vt:lpstr>
      <vt:lpstr>ごみ袋の有料化にあなたは賛成？反対？</vt:lpstr>
      <vt:lpstr>ごみ袋の有料化とは？</vt:lpstr>
      <vt:lpstr>国の基本方針としてのごみ処理の有料化</vt:lpstr>
      <vt:lpstr>全国の地方公共団体におけるごみ袋の有料化の状況（１）</vt:lpstr>
      <vt:lpstr>全国の地方公共団体におけるごみ袋の有料化の状況（２）</vt:lpstr>
      <vt:lpstr>【ディベート】賛成派・反対派に分かれ、ごみ袋有料化のメリット・デメリットを議論しよう。</vt:lpstr>
      <vt:lpstr>国（環境省）が提唱する有料化のメリット （期待する効果）</vt:lpstr>
      <vt:lpstr>○○市におけるごみ袋有料化の議論 ～有料化の検討および導入の主な流れ～</vt:lpstr>
      <vt:lpstr>○○市におけるごみ袋有料化の議論 ～意見①「○○市ごみ減量・有料化検討市民会議」の議論～</vt:lpstr>
      <vt:lpstr>○○市におけるごみ袋有料化の議論 ～意見②「○○市ごみ減量・有料化検討市民会議」答申～</vt:lpstr>
      <vt:lpstr>○○市におけるごみ袋有料化の議論 ～意見③パブリックコメント～</vt:lpstr>
      <vt:lpstr>まとめ（１） ～事業実績の評価～</vt:lpstr>
      <vt:lpstr>まとめ（２） ～ごみ袋の有料化にあなたは賛成？反対？～</vt:lpstr>
      <vt:lpstr>参考資料</vt:lpstr>
    </vt:vector>
  </TitlesOfParts>
  <Company>Dynabook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「ハザードマップ」を活かした 　　　　　　防災計画を考えよう！</dc:title>
  <dc:creator>倉方 慶明</dc:creator>
  <cp:lastModifiedBy>倉方 慶明</cp:lastModifiedBy>
  <cp:revision>27</cp:revision>
  <dcterms:created xsi:type="dcterms:W3CDTF">2023-01-18T05:48:40Z</dcterms:created>
  <dcterms:modified xsi:type="dcterms:W3CDTF">2023-01-27T00:37:28Z</dcterms:modified>
</cp:coreProperties>
</file>