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8" r:id="rId3"/>
    <p:sldId id="259" r:id="rId4"/>
    <p:sldId id="260" r:id="rId5"/>
    <p:sldId id="261" r:id="rId6"/>
    <p:sldId id="262" r:id="rId7"/>
    <p:sldId id="257" r:id="rId8"/>
    <p:sldId id="264" r:id="rId9"/>
    <p:sldId id="263" r:id="rId10"/>
    <p:sldId id="269" r:id="rId11"/>
    <p:sldId id="265" r:id="rId12"/>
    <p:sldId id="267" r:id="rId13"/>
    <p:sldId id="268" r:id="rId14"/>
    <p:sldId id="270" r:id="rId15"/>
    <p:sldId id="266" r:id="rId16"/>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C964CEFD-3557-4721-931C-ACEEF67EEC47}" type="datetimeFigureOut">
              <a:rPr kumimoji="1" lang="ja-JP" altLang="en-US" smtClean="0"/>
              <a:t>2023/2/2</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DF3D0B5E-200D-4DC0-8F37-EDD9F5278DFB}" type="slidenum">
              <a:rPr kumimoji="1" lang="ja-JP" altLang="en-US" smtClean="0"/>
              <a:t>‹#›</a:t>
            </a:fld>
            <a:endParaRPr kumimoji="1" lang="ja-JP" altLang="en-US"/>
          </a:p>
        </p:txBody>
      </p:sp>
    </p:spTree>
    <p:extLst>
      <p:ext uri="{BB962C8B-B14F-4D97-AF65-F5344CB8AC3E}">
        <p14:creationId xmlns:p14="http://schemas.microsoft.com/office/powerpoint/2010/main" val="38819241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D5E8325-149D-4095-9338-22D69117BFDB}" type="datetime1">
              <a:rPr kumimoji="1" lang="ja-JP" altLang="en-US" smtClean="0"/>
              <a:t>2023/2/2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66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52B08E-4725-4670-8E6A-3E59784BE0B7}" type="datetime1">
              <a:rPr kumimoji="1" lang="ja-JP" altLang="en-US" smtClean="0"/>
              <a:t>2023/2/2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466580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C7781C-8382-4053-A32C-392C7541A2DE}" type="datetime1">
              <a:rPr kumimoji="1" lang="ja-JP" altLang="en-US" smtClean="0"/>
              <a:t>2023/2/2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120559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BC9692-C829-4D17-8B22-76832E6E5B10}" type="datetime1">
              <a:rPr kumimoji="1" lang="ja-JP" altLang="en-US" smtClean="0"/>
              <a:t>2023/2/2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44855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D5C5AB-FD54-4531-8853-DC7986486620}" type="datetime1">
              <a:rPr kumimoji="1" lang="ja-JP" altLang="en-US" smtClean="0"/>
              <a:t>2023/2/2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93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233A2E0-91A4-450F-83BF-3DFBB4432BC4}" type="datetime1">
              <a:rPr kumimoji="1" lang="ja-JP" altLang="en-US" smtClean="0"/>
              <a:t>2023/2/2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230377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B24D4CC-8B77-4499-836B-7FFA4073BDE1}" type="datetime1">
              <a:rPr kumimoji="1" lang="ja-JP" altLang="en-US" smtClean="0"/>
              <a:t>2023/2/2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342779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3B7AE80-D9AD-4BFB-ACEA-178B4058BB0B}" type="datetime1">
              <a:rPr kumimoji="1" lang="ja-JP" altLang="en-US" smtClean="0"/>
              <a:t>2023/2/2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164996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E3F136D-4044-4FC7-9B05-A757DB313AD4}" type="datetime1">
              <a:rPr kumimoji="1" lang="ja-JP" altLang="en-US" smtClean="0"/>
              <a:t>2023/2/2</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102861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7B28DB2-3BDA-4B0F-A2A9-9483CDA40609}" type="datetime1">
              <a:rPr kumimoji="1" lang="ja-JP" altLang="en-US" smtClean="0"/>
              <a:t>2023/2/2</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4278057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7AA3499-DAED-43ED-BDFF-1DD797894D99}" type="datetime1">
              <a:rPr kumimoji="1" lang="ja-JP" altLang="en-US" smtClean="0"/>
              <a:t>2023/2/2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36E19A5-F971-419D-8D44-7023A648893E}" type="slidenum">
              <a:rPr kumimoji="1" lang="ja-JP" altLang="en-US" smtClean="0"/>
              <a:t>‹#›</a:t>
            </a:fld>
            <a:endParaRPr kumimoji="1" lang="ja-JP" altLang="en-US"/>
          </a:p>
        </p:txBody>
      </p:sp>
    </p:spTree>
    <p:extLst>
      <p:ext uri="{BB962C8B-B14F-4D97-AF65-F5344CB8AC3E}">
        <p14:creationId xmlns:p14="http://schemas.microsoft.com/office/powerpoint/2010/main" val="22916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EA2941D-9093-4E00-B604-B33D7469F415}" type="datetime1">
              <a:rPr kumimoji="1" lang="ja-JP" altLang="en-US" smtClean="0"/>
              <a:t>2023/2/2</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36E19A5-F971-419D-8D44-7023A648893E}"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21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092F4B-FED8-DB1A-D32B-44D6A2B46789}"/>
              </a:ext>
            </a:extLst>
          </p:cNvPr>
          <p:cNvSpPr>
            <a:spLocks noGrp="1"/>
          </p:cNvSpPr>
          <p:nvPr>
            <p:ph type="ctrTitle"/>
          </p:nvPr>
        </p:nvSpPr>
        <p:spPr>
          <a:xfrm>
            <a:off x="806825" y="1095469"/>
            <a:ext cx="10609728" cy="2387600"/>
          </a:xfrm>
        </p:spPr>
        <p:txBody>
          <a:bodyPr>
            <a:noAutofit/>
          </a:bodyPr>
          <a:lstStyle/>
          <a:p>
            <a:r>
              <a:rPr kumimoji="1" lang="ja-JP" altLang="en-US" sz="6000" dirty="0"/>
              <a:t>「ハザードマップ」を活かした</a:t>
            </a:r>
            <a:br>
              <a:rPr kumimoji="1" lang="en-US" altLang="ja-JP" sz="6000" dirty="0"/>
            </a:br>
            <a:r>
              <a:rPr kumimoji="1" lang="ja-JP" altLang="en-US" sz="6000" dirty="0"/>
              <a:t>　　　　　　防災計画を考えよう！</a:t>
            </a:r>
          </a:p>
        </p:txBody>
      </p:sp>
      <p:sp>
        <p:nvSpPr>
          <p:cNvPr id="3" name="字幕 2">
            <a:extLst>
              <a:ext uri="{FF2B5EF4-FFF2-40B4-BE49-F238E27FC236}">
                <a16:creationId xmlns:a16="http://schemas.microsoft.com/office/drawing/2014/main" id="{845C7901-FEB9-ADE1-7E14-21B2A55DFC33}"/>
              </a:ext>
            </a:extLst>
          </p:cNvPr>
          <p:cNvSpPr>
            <a:spLocks noGrp="1"/>
          </p:cNvSpPr>
          <p:nvPr>
            <p:ph type="subTitle" idx="1"/>
          </p:nvPr>
        </p:nvSpPr>
        <p:spPr>
          <a:xfrm>
            <a:off x="5214302" y="3467101"/>
            <a:ext cx="6025197" cy="1655762"/>
          </a:xfrm>
        </p:spPr>
        <p:txBody>
          <a:bodyPr/>
          <a:lstStyle/>
          <a:p>
            <a:r>
              <a:rPr kumimoji="1" lang="ja-JP" altLang="en-US" dirty="0"/>
              <a:t>～身近な危険を把握し、</a:t>
            </a:r>
            <a:endParaRPr kumimoji="1" lang="en-US" altLang="ja-JP" dirty="0"/>
          </a:p>
          <a:p>
            <a:r>
              <a:rPr lang="ja-JP" altLang="en-US" dirty="0"/>
              <a:t>　　　　　</a:t>
            </a:r>
            <a:r>
              <a:rPr kumimoji="1" lang="ja-JP" altLang="en-US" dirty="0"/>
              <a:t>地域の防災計画を考えよう！～</a:t>
            </a:r>
          </a:p>
        </p:txBody>
      </p:sp>
      <p:pic>
        <p:nvPicPr>
          <p:cNvPr id="7" name="図 6">
            <a:extLst>
              <a:ext uri="{FF2B5EF4-FFF2-40B4-BE49-F238E27FC236}">
                <a16:creationId xmlns:a16="http://schemas.microsoft.com/office/drawing/2014/main" id="{C0B5A610-FBD7-7CCA-7AD6-C5AC0D5C97F1}"/>
              </a:ext>
            </a:extLst>
          </p:cNvPr>
          <p:cNvPicPr>
            <a:picLocks noChangeAspect="1"/>
          </p:cNvPicPr>
          <p:nvPr/>
        </p:nvPicPr>
        <p:blipFill>
          <a:blip r:embed="rId2"/>
          <a:stretch>
            <a:fillRect/>
          </a:stretch>
        </p:blipFill>
        <p:spPr>
          <a:xfrm>
            <a:off x="952501" y="3615364"/>
            <a:ext cx="3901887" cy="2731808"/>
          </a:xfrm>
          <a:prstGeom prst="rect">
            <a:avLst/>
          </a:prstGeom>
        </p:spPr>
      </p:pic>
      <p:sp>
        <p:nvSpPr>
          <p:cNvPr id="4" name="スライド番号プレースホルダー 3">
            <a:extLst>
              <a:ext uri="{FF2B5EF4-FFF2-40B4-BE49-F238E27FC236}">
                <a16:creationId xmlns:a16="http://schemas.microsoft.com/office/drawing/2014/main" id="{BC30504F-A360-A1B4-960A-89D7A87A4D62}"/>
              </a:ext>
            </a:extLst>
          </p:cNvPr>
          <p:cNvSpPr>
            <a:spLocks noGrp="1"/>
          </p:cNvSpPr>
          <p:nvPr>
            <p:ph type="sldNum" sz="quarter" idx="12"/>
          </p:nvPr>
        </p:nvSpPr>
        <p:spPr/>
        <p:txBody>
          <a:bodyPr/>
          <a:lstStyle/>
          <a:p>
            <a:fld id="{B36E19A5-F971-419D-8D44-7023A648893E}" type="slidenum">
              <a:rPr kumimoji="1" lang="ja-JP" altLang="en-US" smtClean="0"/>
              <a:t>1</a:t>
            </a:fld>
            <a:endParaRPr kumimoji="1" lang="ja-JP" altLang="en-US"/>
          </a:p>
        </p:txBody>
      </p:sp>
    </p:spTree>
    <p:extLst>
      <p:ext uri="{BB962C8B-B14F-4D97-AF65-F5344CB8AC3E}">
        <p14:creationId xmlns:p14="http://schemas.microsoft.com/office/powerpoint/2010/main" val="320222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ハザードマップを活用して通学路の危険箇所を確認しよう（３）</a:t>
            </a:r>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ja-JP" altLang="en-US" dirty="0"/>
              <a:t>避難はどのタイミングですべきだろうか</a:t>
            </a:r>
            <a:r>
              <a:rPr lang="en-US" altLang="ja-JP" dirty="0"/>
              <a:t>?</a:t>
            </a:r>
            <a:endParaRPr lang="ja-JP" altLang="en-US" dirty="0"/>
          </a:p>
        </p:txBody>
      </p:sp>
      <p:sp>
        <p:nvSpPr>
          <p:cNvPr id="8" name="テキスト ボックス 7">
            <a:extLst>
              <a:ext uri="{FF2B5EF4-FFF2-40B4-BE49-F238E27FC236}">
                <a16:creationId xmlns:a16="http://schemas.microsoft.com/office/drawing/2014/main" id="{C1E831BC-7746-A087-DC09-293232D47DAF}"/>
              </a:ext>
            </a:extLst>
          </p:cNvPr>
          <p:cNvSpPr txBox="1"/>
          <p:nvPr/>
        </p:nvSpPr>
        <p:spPr>
          <a:xfrm>
            <a:off x="7549419" y="4945764"/>
            <a:ext cx="3812448"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dirty="0">
                <a:solidFill>
                  <a:schemeClr val="tx1"/>
                </a:solidFill>
              </a:rPr>
              <a:t>市が発令する「避難指示」に従い</a:t>
            </a:r>
            <a:endParaRPr lang="en-US" altLang="ja-JP" dirty="0">
              <a:solidFill>
                <a:schemeClr val="tx1"/>
              </a:solidFill>
            </a:endParaRPr>
          </a:p>
          <a:p>
            <a:r>
              <a:rPr lang="ja-JP" altLang="en-US" dirty="0">
                <a:solidFill>
                  <a:schemeClr val="tx1"/>
                </a:solidFill>
              </a:rPr>
              <a:t>高齢者等がいる場合は「高齢者等避難」に従い避難を開始する。</a:t>
            </a:r>
          </a:p>
        </p:txBody>
      </p:sp>
      <p:pic>
        <p:nvPicPr>
          <p:cNvPr id="5" name="図 4">
            <a:extLst>
              <a:ext uri="{FF2B5EF4-FFF2-40B4-BE49-F238E27FC236}">
                <a16:creationId xmlns:a16="http://schemas.microsoft.com/office/drawing/2014/main" id="{945A0A74-93D0-0D2A-D722-E0D3A36E3613}"/>
              </a:ext>
            </a:extLst>
          </p:cNvPr>
          <p:cNvPicPr>
            <a:picLocks noChangeAspect="1"/>
          </p:cNvPicPr>
          <p:nvPr/>
        </p:nvPicPr>
        <p:blipFill rotWithShape="1">
          <a:blip r:embed="rId2"/>
          <a:srcRect l="8961" t="15798" r="29034" b="17683"/>
          <a:stretch/>
        </p:blipFill>
        <p:spPr>
          <a:xfrm>
            <a:off x="1186509" y="2246030"/>
            <a:ext cx="6156723" cy="3713500"/>
          </a:xfrm>
          <a:prstGeom prst="rect">
            <a:avLst/>
          </a:prstGeom>
        </p:spPr>
      </p:pic>
      <p:sp>
        <p:nvSpPr>
          <p:cNvPr id="6" name="テキスト ボックス 5">
            <a:extLst>
              <a:ext uri="{FF2B5EF4-FFF2-40B4-BE49-F238E27FC236}">
                <a16:creationId xmlns:a16="http://schemas.microsoft.com/office/drawing/2014/main" id="{7B8CAECB-513C-B35A-E7C4-FFC40EA20241}"/>
              </a:ext>
            </a:extLst>
          </p:cNvPr>
          <p:cNvSpPr txBox="1"/>
          <p:nvPr/>
        </p:nvSpPr>
        <p:spPr>
          <a:xfrm>
            <a:off x="1218407" y="5937994"/>
            <a:ext cx="3544979" cy="276999"/>
          </a:xfrm>
          <a:prstGeom prst="rect">
            <a:avLst/>
          </a:prstGeom>
          <a:noFill/>
        </p:spPr>
        <p:txBody>
          <a:bodyPr wrap="square">
            <a:spAutoFit/>
          </a:bodyPr>
          <a:lstStyle/>
          <a:p>
            <a:r>
              <a:rPr lang="ja-JP" altLang="en-US" sz="1200" dirty="0">
                <a:solidFill>
                  <a:srgbClr val="FF0000"/>
                </a:solidFill>
                <a:latin typeface="メイリオ" panose="020B0604030504040204" pitchFamily="50" charset="-128"/>
                <a:ea typeface="メイリオ" panose="020B0604030504040204" pitchFamily="50" charset="-128"/>
              </a:rPr>
              <a:t>（出典：三鷹市浸水ハザードマップ（第</a:t>
            </a:r>
            <a:r>
              <a:rPr lang="en-US" altLang="ja-JP" sz="1200" dirty="0">
                <a:solidFill>
                  <a:srgbClr val="FF0000"/>
                </a:solidFill>
                <a:latin typeface="メイリオ" panose="020B0604030504040204" pitchFamily="50" charset="-128"/>
                <a:ea typeface="メイリオ" panose="020B0604030504040204" pitchFamily="50" charset="-128"/>
              </a:rPr>
              <a:t>9</a:t>
            </a:r>
            <a:r>
              <a:rPr lang="ja-JP" altLang="en-US" sz="1200" dirty="0">
                <a:solidFill>
                  <a:srgbClr val="FF0000"/>
                </a:solidFill>
                <a:latin typeface="メイリオ" panose="020B0604030504040204" pitchFamily="50" charset="-128"/>
                <a:ea typeface="メイリオ" panose="020B0604030504040204" pitchFamily="50" charset="-128"/>
              </a:rPr>
              <a:t>版））</a:t>
            </a:r>
          </a:p>
        </p:txBody>
      </p:sp>
      <p:sp>
        <p:nvSpPr>
          <p:cNvPr id="3" name="スライド番号プレースホルダー 2">
            <a:extLst>
              <a:ext uri="{FF2B5EF4-FFF2-40B4-BE49-F238E27FC236}">
                <a16:creationId xmlns:a16="http://schemas.microsoft.com/office/drawing/2014/main" id="{51E1866F-5A39-D8CE-8F5B-CA399C3876BA}"/>
              </a:ext>
            </a:extLst>
          </p:cNvPr>
          <p:cNvSpPr>
            <a:spLocks noGrp="1"/>
          </p:cNvSpPr>
          <p:nvPr>
            <p:ph type="sldNum" sz="quarter" idx="12"/>
          </p:nvPr>
        </p:nvSpPr>
        <p:spPr/>
        <p:txBody>
          <a:bodyPr/>
          <a:lstStyle/>
          <a:p>
            <a:fld id="{B36E19A5-F971-419D-8D44-7023A648893E}" type="slidenum">
              <a:rPr kumimoji="1" lang="ja-JP" altLang="en-US" smtClean="0"/>
              <a:t>10</a:t>
            </a:fld>
            <a:endParaRPr kumimoji="1" lang="ja-JP" altLang="en-US"/>
          </a:p>
        </p:txBody>
      </p:sp>
      <p:sp>
        <p:nvSpPr>
          <p:cNvPr id="7" name="テキスト ボックス 6">
            <a:extLst>
              <a:ext uri="{FF2B5EF4-FFF2-40B4-BE49-F238E27FC236}">
                <a16:creationId xmlns:a16="http://schemas.microsoft.com/office/drawing/2014/main" id="{5CA4AF53-F006-260A-E02A-D895315FC6E9}"/>
              </a:ext>
            </a:extLst>
          </p:cNvPr>
          <p:cNvSpPr txBox="1"/>
          <p:nvPr/>
        </p:nvSpPr>
        <p:spPr>
          <a:xfrm>
            <a:off x="555059" y="5544031"/>
            <a:ext cx="850526" cy="830997"/>
          </a:xfrm>
          <a:prstGeom prst="rect">
            <a:avLst/>
          </a:prstGeom>
          <a:noFill/>
        </p:spPr>
        <p:txBody>
          <a:bodyPr wrap="square">
            <a:spAutoFit/>
          </a:bodyPr>
          <a:lstStyle/>
          <a:p>
            <a:r>
              <a:rPr lang="ja-JP" altLang="en-US" sz="4800" dirty="0"/>
              <a:t>☑</a:t>
            </a:r>
          </a:p>
        </p:txBody>
      </p:sp>
      <p:sp>
        <p:nvSpPr>
          <p:cNvPr id="9" name="テキスト ボックス 8">
            <a:extLst>
              <a:ext uri="{FF2B5EF4-FFF2-40B4-BE49-F238E27FC236}">
                <a16:creationId xmlns:a16="http://schemas.microsoft.com/office/drawing/2014/main" id="{FEFBE23A-0326-D431-8EA1-9255EA00A9E3}"/>
              </a:ext>
            </a:extLst>
          </p:cNvPr>
          <p:cNvSpPr txBox="1"/>
          <p:nvPr/>
        </p:nvSpPr>
        <p:spPr>
          <a:xfrm>
            <a:off x="555059" y="2095066"/>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20826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lang="ja-JP" altLang="en-US" sz="4500" dirty="0"/>
              <a:t>○○市の防災計画を考えよう！（１）</a:t>
            </a:r>
            <a:endParaRPr kumimoji="1" lang="ja-JP" altLang="en-US" sz="4500" dirty="0"/>
          </a:p>
        </p:txBody>
      </p:sp>
      <p:sp>
        <p:nvSpPr>
          <p:cNvPr id="11" name="テキスト ボックス 10">
            <a:extLst>
              <a:ext uri="{FF2B5EF4-FFF2-40B4-BE49-F238E27FC236}">
                <a16:creationId xmlns:a16="http://schemas.microsoft.com/office/drawing/2014/main" id="{2FB7D2D5-AA4E-7502-8C64-66932B5FD019}"/>
              </a:ext>
            </a:extLst>
          </p:cNvPr>
          <p:cNvSpPr txBox="1"/>
          <p:nvPr/>
        </p:nvSpPr>
        <p:spPr>
          <a:xfrm>
            <a:off x="1458940" y="5819918"/>
            <a:ext cx="4567210" cy="276999"/>
          </a:xfrm>
          <a:prstGeom prst="rect">
            <a:avLst/>
          </a:prstGeom>
          <a:noFill/>
        </p:spPr>
        <p:txBody>
          <a:bodyPr wrap="square">
            <a:spAutoFit/>
          </a:bodyPr>
          <a:lstStyle/>
          <a:p>
            <a:r>
              <a:rPr lang="zh-TW" altLang="en-US" sz="1200" dirty="0">
                <a:solidFill>
                  <a:srgbClr val="FF0000"/>
                </a:solidFill>
                <a:latin typeface="メイリオ" panose="020B0604030504040204" pitchFamily="50" charset="-128"/>
                <a:ea typeface="メイリオ" panose="020B0604030504040204" pitchFamily="50" charset="-128"/>
              </a:rPr>
              <a:t>（出典：</a:t>
            </a:r>
            <a:r>
              <a:rPr lang="en-US" altLang="zh-TW" sz="1200" dirty="0">
                <a:solidFill>
                  <a:srgbClr val="FF0000"/>
                </a:solidFill>
                <a:latin typeface="メイリオ" panose="020B0604030504040204" pitchFamily="50" charset="-128"/>
                <a:ea typeface="メイリオ" panose="020B0604030504040204" pitchFamily="50" charset="-128"/>
              </a:rPr>
              <a:t>『</a:t>
            </a:r>
            <a:r>
              <a:rPr lang="zh-TW" altLang="en-US" sz="1200" dirty="0">
                <a:solidFill>
                  <a:srgbClr val="FF0000"/>
                </a:solidFill>
                <a:latin typeface="メイリオ" panose="020B0604030504040204" pitchFamily="50" charset="-128"/>
                <a:ea typeface="メイリオ" panose="020B0604030504040204" pitchFamily="50" charset="-128"/>
              </a:rPr>
              <a:t>三鷹市地域防災計画</a:t>
            </a:r>
            <a:r>
              <a:rPr lang="en-US" altLang="zh-TW" sz="1200" dirty="0">
                <a:solidFill>
                  <a:srgbClr val="FF0000"/>
                </a:solidFill>
                <a:latin typeface="メイリオ" panose="020B0604030504040204" pitchFamily="50" charset="-128"/>
                <a:ea typeface="メイリオ" panose="020B0604030504040204" pitchFamily="50" charset="-128"/>
              </a:rPr>
              <a:t>【</a:t>
            </a:r>
            <a:r>
              <a:rPr lang="zh-TW" altLang="en-US" sz="1200" dirty="0">
                <a:solidFill>
                  <a:srgbClr val="FF0000"/>
                </a:solidFill>
                <a:latin typeface="メイリオ" panose="020B0604030504040204" pitchFamily="50" charset="-128"/>
                <a:ea typeface="メイリオ" panose="020B0604030504040204" pitchFamily="50" charset="-128"/>
              </a:rPr>
              <a:t>風水害編</a:t>
            </a:r>
            <a:r>
              <a:rPr lang="en-US" altLang="zh-TW" sz="1200" dirty="0">
                <a:solidFill>
                  <a:srgbClr val="FF0000"/>
                </a:solidFill>
                <a:latin typeface="メイリオ" panose="020B0604030504040204" pitchFamily="50" charset="-128"/>
                <a:ea typeface="メイリオ" panose="020B0604030504040204" pitchFamily="50" charset="-128"/>
              </a:rPr>
              <a:t>】』</a:t>
            </a:r>
            <a:r>
              <a:rPr lang="zh-TW" altLang="en-US" sz="1200" dirty="0">
                <a:solidFill>
                  <a:srgbClr val="FF0000"/>
                </a:solidFill>
                <a:latin typeface="メイリオ" panose="020B0604030504040204" pitchFamily="50" charset="-128"/>
                <a:ea typeface="メイリオ" panose="020B0604030504040204" pitchFamily="50" charset="-128"/>
              </a:rPr>
              <a:t>（令和</a:t>
            </a:r>
            <a:r>
              <a:rPr lang="en-US" altLang="zh-TW" sz="1200" dirty="0">
                <a:solidFill>
                  <a:srgbClr val="FF0000"/>
                </a:solidFill>
                <a:latin typeface="メイリオ" panose="020B0604030504040204" pitchFamily="50" charset="-128"/>
                <a:ea typeface="メイリオ" panose="020B0604030504040204" pitchFamily="50" charset="-128"/>
              </a:rPr>
              <a:t>3</a:t>
            </a:r>
            <a:r>
              <a:rPr lang="zh-TW" altLang="en-US" sz="1200" dirty="0">
                <a:solidFill>
                  <a:srgbClr val="FF0000"/>
                </a:solidFill>
                <a:latin typeface="メイリオ" panose="020B0604030504040204" pitchFamily="50" charset="-128"/>
                <a:ea typeface="メイリオ" panose="020B0604030504040204" pitchFamily="50" charset="-128"/>
              </a:rPr>
              <a:t>年改訂））</a:t>
            </a:r>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ja-JP" altLang="en-US" dirty="0"/>
              <a:t>■○○市の防災計画を知ろう！</a:t>
            </a:r>
            <a:endParaRPr lang="en-US" altLang="ja-JP" dirty="0"/>
          </a:p>
        </p:txBody>
      </p:sp>
      <p:sp>
        <p:nvSpPr>
          <p:cNvPr id="8" name="テキスト ボックス 7">
            <a:extLst>
              <a:ext uri="{FF2B5EF4-FFF2-40B4-BE49-F238E27FC236}">
                <a16:creationId xmlns:a16="http://schemas.microsoft.com/office/drawing/2014/main" id="{C1E831BC-7746-A087-DC09-293232D47DAF}"/>
              </a:ext>
            </a:extLst>
          </p:cNvPr>
          <p:cNvSpPr txBox="1"/>
          <p:nvPr/>
        </p:nvSpPr>
        <p:spPr>
          <a:xfrm>
            <a:off x="6501765" y="2226367"/>
            <a:ext cx="4390127"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dirty="0">
                <a:solidFill>
                  <a:srgbClr val="FF0000"/>
                </a:solidFill>
              </a:rPr>
              <a:t>○○市の水害対策</a:t>
            </a:r>
            <a:endParaRPr lang="en-US" altLang="ja-JP" dirty="0">
              <a:solidFill>
                <a:srgbClr val="FF0000"/>
              </a:solidFill>
            </a:endParaRPr>
          </a:p>
          <a:p>
            <a:r>
              <a:rPr lang="en-US" altLang="ja-JP" dirty="0">
                <a:solidFill>
                  <a:srgbClr val="FF0000"/>
                </a:solidFill>
              </a:rPr>
              <a:t>【</a:t>
            </a:r>
            <a:r>
              <a:rPr lang="ja-JP" altLang="en-US" dirty="0">
                <a:solidFill>
                  <a:srgbClr val="FF0000"/>
                </a:solidFill>
              </a:rPr>
              <a:t>ハード対策</a:t>
            </a:r>
            <a:r>
              <a:rPr lang="en-US" altLang="ja-JP" dirty="0">
                <a:solidFill>
                  <a:srgbClr val="FF0000"/>
                </a:solidFill>
              </a:rPr>
              <a:t>】</a:t>
            </a:r>
          </a:p>
          <a:p>
            <a:r>
              <a:rPr lang="ja-JP" altLang="en-US" dirty="0">
                <a:solidFill>
                  <a:srgbClr val="FF0000"/>
                </a:solidFill>
              </a:rPr>
              <a:t>・河川の改修</a:t>
            </a:r>
            <a:endParaRPr lang="en-US" altLang="ja-JP" dirty="0">
              <a:solidFill>
                <a:srgbClr val="FF0000"/>
              </a:solidFill>
            </a:endParaRPr>
          </a:p>
          <a:p>
            <a:r>
              <a:rPr lang="ja-JP" altLang="en-US" dirty="0">
                <a:solidFill>
                  <a:srgbClr val="FF0000"/>
                </a:solidFill>
              </a:rPr>
              <a:t>・下水道の整備・拡充</a:t>
            </a:r>
            <a:endParaRPr lang="en-US" altLang="ja-JP" dirty="0">
              <a:solidFill>
                <a:srgbClr val="FF0000"/>
              </a:solidFill>
            </a:endParaRPr>
          </a:p>
          <a:p>
            <a:r>
              <a:rPr lang="ja-JP" altLang="en-US" dirty="0">
                <a:solidFill>
                  <a:srgbClr val="FF0000"/>
                </a:solidFill>
              </a:rPr>
              <a:t>・雨水流出抑制施設の設置</a:t>
            </a:r>
            <a:endParaRPr lang="en-US" altLang="ja-JP" dirty="0">
              <a:solidFill>
                <a:srgbClr val="FF0000"/>
              </a:solidFill>
            </a:endParaRPr>
          </a:p>
          <a:p>
            <a:r>
              <a:rPr lang="ja-JP" altLang="en-US" dirty="0">
                <a:solidFill>
                  <a:srgbClr val="FF0000"/>
                </a:solidFill>
              </a:rPr>
              <a:t>　（短時間の多量流出の抑制）</a:t>
            </a:r>
            <a:endParaRPr lang="en-US" altLang="ja-JP" dirty="0">
              <a:solidFill>
                <a:srgbClr val="FF0000"/>
              </a:solidFill>
            </a:endParaRPr>
          </a:p>
          <a:p>
            <a:endParaRPr lang="en-US" altLang="ja-JP" dirty="0">
              <a:solidFill>
                <a:srgbClr val="FF0000"/>
              </a:solidFill>
            </a:endParaRPr>
          </a:p>
          <a:p>
            <a:r>
              <a:rPr lang="en-US" altLang="ja-JP" dirty="0">
                <a:solidFill>
                  <a:srgbClr val="FF0000"/>
                </a:solidFill>
              </a:rPr>
              <a:t>【</a:t>
            </a:r>
            <a:r>
              <a:rPr lang="ja-JP" altLang="en-US" dirty="0">
                <a:solidFill>
                  <a:srgbClr val="FF0000"/>
                </a:solidFill>
              </a:rPr>
              <a:t>ソフト対策</a:t>
            </a:r>
            <a:r>
              <a:rPr lang="en-US" altLang="ja-JP" dirty="0">
                <a:solidFill>
                  <a:srgbClr val="FF0000"/>
                </a:solidFill>
              </a:rPr>
              <a:t>】</a:t>
            </a:r>
            <a:endParaRPr lang="ja-JP" altLang="en-US" dirty="0">
              <a:solidFill>
                <a:srgbClr val="FF0000"/>
              </a:solidFill>
            </a:endParaRPr>
          </a:p>
          <a:p>
            <a:r>
              <a:rPr lang="ja-JP" altLang="en-US" dirty="0">
                <a:solidFill>
                  <a:srgbClr val="FF0000"/>
                </a:solidFill>
              </a:rPr>
              <a:t>・警戒・水防体制の確立</a:t>
            </a:r>
            <a:endParaRPr lang="en-US" altLang="ja-JP" dirty="0">
              <a:solidFill>
                <a:srgbClr val="FF0000"/>
              </a:solidFill>
            </a:endParaRPr>
          </a:p>
          <a:p>
            <a:r>
              <a:rPr lang="ja-JP" altLang="en-US" dirty="0">
                <a:solidFill>
                  <a:srgbClr val="FF0000"/>
                </a:solidFill>
              </a:rPr>
              <a:t>・浸水ハザードマップによる広報・啓発</a:t>
            </a:r>
            <a:endParaRPr lang="en-US" altLang="ja-JP" dirty="0">
              <a:solidFill>
                <a:srgbClr val="FF0000"/>
              </a:solidFill>
            </a:endParaRPr>
          </a:p>
        </p:txBody>
      </p:sp>
      <p:pic>
        <p:nvPicPr>
          <p:cNvPr id="6" name="図 5">
            <a:extLst>
              <a:ext uri="{FF2B5EF4-FFF2-40B4-BE49-F238E27FC236}">
                <a16:creationId xmlns:a16="http://schemas.microsoft.com/office/drawing/2014/main" id="{C23DF98D-D5F1-3437-8A7A-94EF2AF5F0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58941" y="2205101"/>
            <a:ext cx="3398810" cy="3635367"/>
          </a:xfrm>
          <a:prstGeom prst="rect">
            <a:avLst/>
          </a:prstGeom>
        </p:spPr>
      </p:pic>
      <p:sp>
        <p:nvSpPr>
          <p:cNvPr id="3" name="スライド番号プレースホルダー 2">
            <a:extLst>
              <a:ext uri="{FF2B5EF4-FFF2-40B4-BE49-F238E27FC236}">
                <a16:creationId xmlns:a16="http://schemas.microsoft.com/office/drawing/2014/main" id="{A85B165F-8B46-9C8F-E9F0-2D9E5E4D9C36}"/>
              </a:ext>
            </a:extLst>
          </p:cNvPr>
          <p:cNvSpPr>
            <a:spLocks noGrp="1"/>
          </p:cNvSpPr>
          <p:nvPr>
            <p:ph type="sldNum" sz="quarter" idx="12"/>
          </p:nvPr>
        </p:nvSpPr>
        <p:spPr/>
        <p:txBody>
          <a:bodyPr/>
          <a:lstStyle/>
          <a:p>
            <a:fld id="{B36E19A5-F971-419D-8D44-7023A648893E}" type="slidenum">
              <a:rPr kumimoji="1" lang="ja-JP" altLang="en-US" smtClean="0"/>
              <a:t>11</a:t>
            </a:fld>
            <a:endParaRPr kumimoji="1" lang="ja-JP" altLang="en-US"/>
          </a:p>
        </p:txBody>
      </p:sp>
      <p:sp>
        <p:nvSpPr>
          <p:cNvPr id="5" name="テキスト ボックス 4">
            <a:extLst>
              <a:ext uri="{FF2B5EF4-FFF2-40B4-BE49-F238E27FC236}">
                <a16:creationId xmlns:a16="http://schemas.microsoft.com/office/drawing/2014/main" id="{8121E407-9C54-E143-944E-9251ECB857BB}"/>
              </a:ext>
            </a:extLst>
          </p:cNvPr>
          <p:cNvSpPr txBox="1"/>
          <p:nvPr/>
        </p:nvSpPr>
        <p:spPr>
          <a:xfrm>
            <a:off x="8410083" y="1839495"/>
            <a:ext cx="850526" cy="830997"/>
          </a:xfrm>
          <a:prstGeom prst="rect">
            <a:avLst/>
          </a:prstGeom>
          <a:noFill/>
        </p:spPr>
        <p:txBody>
          <a:bodyPr wrap="square">
            <a:spAutoFit/>
          </a:bodyPr>
          <a:lstStyle/>
          <a:p>
            <a:r>
              <a:rPr lang="ja-JP" altLang="en-US" sz="4800" dirty="0"/>
              <a:t>☑</a:t>
            </a:r>
          </a:p>
        </p:txBody>
      </p:sp>
      <p:sp>
        <p:nvSpPr>
          <p:cNvPr id="7" name="テキスト ボックス 6">
            <a:extLst>
              <a:ext uri="{FF2B5EF4-FFF2-40B4-BE49-F238E27FC236}">
                <a16:creationId xmlns:a16="http://schemas.microsoft.com/office/drawing/2014/main" id="{F189A92B-4020-F753-D56F-6A9571867740}"/>
              </a:ext>
            </a:extLst>
          </p:cNvPr>
          <p:cNvSpPr txBox="1"/>
          <p:nvPr/>
        </p:nvSpPr>
        <p:spPr>
          <a:xfrm>
            <a:off x="672017" y="5424969"/>
            <a:ext cx="850526" cy="830997"/>
          </a:xfrm>
          <a:prstGeom prst="rect">
            <a:avLst/>
          </a:prstGeom>
          <a:noFill/>
        </p:spPr>
        <p:txBody>
          <a:bodyPr wrap="square">
            <a:spAutoFit/>
          </a:bodyPr>
          <a:lstStyle/>
          <a:p>
            <a:r>
              <a:rPr lang="ja-JP" altLang="en-US" sz="4800" dirty="0"/>
              <a:t>☑</a:t>
            </a:r>
          </a:p>
        </p:txBody>
      </p:sp>
      <p:sp>
        <p:nvSpPr>
          <p:cNvPr id="9" name="テキスト ボックス 8">
            <a:extLst>
              <a:ext uri="{FF2B5EF4-FFF2-40B4-BE49-F238E27FC236}">
                <a16:creationId xmlns:a16="http://schemas.microsoft.com/office/drawing/2014/main" id="{B9C17D40-5C34-7D84-6BD9-D0F70DE239C8}"/>
              </a:ext>
            </a:extLst>
          </p:cNvPr>
          <p:cNvSpPr txBox="1"/>
          <p:nvPr/>
        </p:nvSpPr>
        <p:spPr>
          <a:xfrm>
            <a:off x="672017" y="2096727"/>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3889490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lang="ja-JP" altLang="en-US" sz="4500" dirty="0"/>
              <a:t>○○市の防災計画を考えよう！（２）</a:t>
            </a:r>
            <a:endParaRPr kumimoji="1" lang="ja-JP" altLang="en-US" sz="4500" dirty="0"/>
          </a:p>
        </p:txBody>
      </p:sp>
      <p:sp>
        <p:nvSpPr>
          <p:cNvPr id="11" name="テキスト ボックス 10">
            <a:extLst>
              <a:ext uri="{FF2B5EF4-FFF2-40B4-BE49-F238E27FC236}">
                <a16:creationId xmlns:a16="http://schemas.microsoft.com/office/drawing/2014/main" id="{2FB7D2D5-AA4E-7502-8C64-66932B5FD019}"/>
              </a:ext>
            </a:extLst>
          </p:cNvPr>
          <p:cNvSpPr txBox="1"/>
          <p:nvPr/>
        </p:nvSpPr>
        <p:spPr>
          <a:xfrm>
            <a:off x="1107913" y="5745487"/>
            <a:ext cx="10058400" cy="276999"/>
          </a:xfrm>
          <a:prstGeom prst="rect">
            <a:avLst/>
          </a:prstGeom>
          <a:noFill/>
        </p:spPr>
        <p:txBody>
          <a:bodyPr wrap="square">
            <a:spAutoFit/>
          </a:bodyPr>
          <a:lstStyle/>
          <a:p>
            <a:r>
              <a:rPr lang="zh-TW" altLang="en-US" sz="1200" dirty="0">
                <a:latin typeface="メイリオ" panose="020B0604030504040204" pitchFamily="50" charset="-128"/>
                <a:ea typeface="メイリオ" panose="020B0604030504040204" pitchFamily="50" charset="-128"/>
              </a:rPr>
              <a:t>（出典：</a:t>
            </a:r>
            <a:r>
              <a:rPr lang="ja-JP" altLang="en-US" sz="1200" dirty="0">
                <a:latin typeface="メイリオ" panose="020B0604030504040204" pitchFamily="50" charset="-128"/>
                <a:ea typeface="メイリオ" panose="020B0604030504040204" pitchFamily="50" charset="-128"/>
              </a:rPr>
              <a:t>内閣府「令和元年台風第 </a:t>
            </a:r>
            <a:r>
              <a:rPr lang="en-US" altLang="ja-JP" sz="1200" dirty="0">
                <a:latin typeface="メイリオ" panose="020B0604030504040204" pitchFamily="50" charset="-128"/>
                <a:ea typeface="メイリオ" panose="020B0604030504040204" pitchFamily="50" charset="-128"/>
              </a:rPr>
              <a:t>15 </a:t>
            </a:r>
            <a:r>
              <a:rPr lang="ja-JP" altLang="en-US" sz="1200" dirty="0">
                <a:latin typeface="メイリオ" panose="020B0604030504040204" pitchFamily="50" charset="-128"/>
                <a:ea typeface="メイリオ" panose="020B0604030504040204" pitchFamily="50" charset="-128"/>
              </a:rPr>
              <a:t>号・第 </a:t>
            </a:r>
            <a:r>
              <a:rPr lang="en-US" altLang="ja-JP" sz="1200" dirty="0">
                <a:latin typeface="メイリオ" panose="020B0604030504040204" pitchFamily="50" charset="-128"/>
                <a:ea typeface="メイリオ" panose="020B0604030504040204" pitchFamily="50" charset="-128"/>
              </a:rPr>
              <a:t>19 </a:t>
            </a:r>
            <a:r>
              <a:rPr lang="ja-JP" altLang="en-US" sz="1200" dirty="0">
                <a:latin typeface="メイリオ" panose="020B0604030504040204" pitchFamily="50" charset="-128"/>
                <a:ea typeface="メイリオ" panose="020B0604030504040204" pitchFamily="50" charset="-128"/>
              </a:rPr>
              <a:t>号をはじめとした一連の災害に係る検証レポート（最終とりまとめ）」（令和２年３月）</a:t>
            </a:r>
            <a:r>
              <a:rPr lang="en-US" altLang="ja-JP" sz="1200" dirty="0">
                <a:latin typeface="メイリオ" panose="020B0604030504040204" pitchFamily="50" charset="-128"/>
                <a:ea typeface="メイリオ" panose="020B0604030504040204" pitchFamily="50" charset="-128"/>
              </a:rPr>
              <a:t>60</a:t>
            </a:r>
            <a:r>
              <a:rPr lang="ja-JP" altLang="en-US" sz="1200" dirty="0">
                <a:latin typeface="メイリオ" panose="020B0604030504040204" pitchFamily="50" charset="-128"/>
                <a:ea typeface="メイリオ" panose="020B0604030504040204" pitchFamily="50" charset="-128"/>
              </a:rPr>
              <a:t>頁</a:t>
            </a:r>
            <a:r>
              <a:rPr lang="zh-TW" altLang="en-US" sz="1200" dirty="0">
                <a:latin typeface="メイリオ" panose="020B0604030504040204" pitchFamily="50" charset="-128"/>
                <a:ea typeface="メイリオ" panose="020B0604030504040204" pitchFamily="50" charset="-128"/>
              </a:rPr>
              <a:t>）</a:t>
            </a:r>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ja-JP" altLang="en-US" dirty="0"/>
              <a:t>■社会問題としての高齢者など「避難行動要支援者」の逃げ遅れへの対策を考えよう！</a:t>
            </a:r>
            <a:endParaRPr lang="en-US" altLang="ja-JP" dirty="0"/>
          </a:p>
          <a:p>
            <a:r>
              <a:rPr lang="ja-JP" altLang="en-US" sz="1800" dirty="0"/>
              <a:t>・内閣府「令和元年台風第 </a:t>
            </a:r>
            <a:r>
              <a:rPr lang="en-US" altLang="ja-JP" sz="1800" dirty="0"/>
              <a:t>15 </a:t>
            </a:r>
            <a:r>
              <a:rPr lang="ja-JP" altLang="en-US" sz="1800" dirty="0"/>
              <a:t>号・第 </a:t>
            </a:r>
            <a:r>
              <a:rPr lang="en-US" altLang="ja-JP" sz="1800" dirty="0"/>
              <a:t>19 </a:t>
            </a:r>
            <a:r>
              <a:rPr lang="ja-JP" altLang="en-US" sz="1800" dirty="0"/>
              <a:t>号をはじめとした一連の災害に係る検証レポート</a:t>
            </a:r>
            <a:r>
              <a:rPr lang="ja-JP" altLang="en-US" sz="1400" dirty="0"/>
              <a:t>（最終とりまとめ）</a:t>
            </a:r>
            <a:r>
              <a:rPr lang="ja-JP" altLang="en-US" sz="1800" dirty="0"/>
              <a:t>」（令和２年３月）に見る「避難行動要支援者」への対策の必要性</a:t>
            </a:r>
            <a:endParaRPr lang="en-US" altLang="ja-JP" sz="1800" dirty="0"/>
          </a:p>
        </p:txBody>
      </p:sp>
      <p:sp>
        <p:nvSpPr>
          <p:cNvPr id="8" name="テキスト ボックス 7">
            <a:extLst>
              <a:ext uri="{FF2B5EF4-FFF2-40B4-BE49-F238E27FC236}">
                <a16:creationId xmlns:a16="http://schemas.microsoft.com/office/drawing/2014/main" id="{C1E831BC-7746-A087-DC09-293232D47DAF}"/>
              </a:ext>
            </a:extLst>
          </p:cNvPr>
          <p:cNvSpPr txBox="1"/>
          <p:nvPr/>
        </p:nvSpPr>
        <p:spPr>
          <a:xfrm>
            <a:off x="1214240" y="2861899"/>
            <a:ext cx="9941440"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1500" dirty="0"/>
              <a:t>○台風第 </a:t>
            </a:r>
            <a:r>
              <a:rPr lang="en-US" altLang="ja-JP" sz="1500" dirty="0"/>
              <a:t>19 </a:t>
            </a:r>
            <a:r>
              <a:rPr lang="ja-JP" altLang="en-US" sz="1500" dirty="0"/>
              <a:t>号においては、高齢者や障害者等（要配慮者）の避難に課題があった。全体の死者（</a:t>
            </a:r>
            <a:r>
              <a:rPr lang="en-US" altLang="ja-JP" sz="1500" dirty="0"/>
              <a:t>84 </a:t>
            </a:r>
            <a:r>
              <a:rPr lang="ja-JP" altLang="en-US" sz="1500" dirty="0"/>
              <a:t>名）のうち </a:t>
            </a:r>
            <a:r>
              <a:rPr lang="en-US" altLang="ja-JP" sz="1500" u="sng" dirty="0">
                <a:solidFill>
                  <a:srgbClr val="0070C0"/>
                </a:solidFill>
              </a:rPr>
              <a:t>65 </a:t>
            </a:r>
            <a:r>
              <a:rPr lang="ja-JP" altLang="en-US" sz="1500" u="sng" dirty="0">
                <a:solidFill>
                  <a:srgbClr val="0070C0"/>
                </a:solidFill>
              </a:rPr>
              <a:t>歳以上高齢者は約 </a:t>
            </a:r>
            <a:r>
              <a:rPr lang="en-US" altLang="ja-JP" sz="1500" u="sng" dirty="0">
                <a:solidFill>
                  <a:srgbClr val="0070C0"/>
                </a:solidFill>
              </a:rPr>
              <a:t>65%</a:t>
            </a:r>
            <a:r>
              <a:rPr lang="ja-JP" altLang="en-US" sz="1500" dirty="0"/>
              <a:t>であり、また、</a:t>
            </a:r>
            <a:r>
              <a:rPr lang="ja-JP" altLang="en-US" sz="1500" u="sng" dirty="0">
                <a:solidFill>
                  <a:srgbClr val="0070C0"/>
                </a:solidFill>
              </a:rPr>
              <a:t>自宅での死者（</a:t>
            </a:r>
            <a:r>
              <a:rPr lang="en-US" altLang="ja-JP" sz="1500" u="sng" dirty="0">
                <a:solidFill>
                  <a:srgbClr val="0070C0"/>
                </a:solidFill>
              </a:rPr>
              <a:t>34 </a:t>
            </a:r>
            <a:r>
              <a:rPr lang="ja-JP" altLang="en-US" sz="1500" u="sng" dirty="0">
                <a:solidFill>
                  <a:srgbClr val="0070C0"/>
                </a:solidFill>
              </a:rPr>
              <a:t>名）のうち </a:t>
            </a:r>
            <a:r>
              <a:rPr lang="en-US" altLang="ja-JP" sz="1500" u="sng" dirty="0">
                <a:solidFill>
                  <a:srgbClr val="0070C0"/>
                </a:solidFill>
              </a:rPr>
              <a:t>65 </a:t>
            </a:r>
            <a:r>
              <a:rPr lang="ja-JP" altLang="en-US" sz="1500" u="sng" dirty="0">
                <a:solidFill>
                  <a:srgbClr val="0070C0"/>
                </a:solidFill>
              </a:rPr>
              <a:t>歳以上高齢者は </a:t>
            </a:r>
            <a:r>
              <a:rPr lang="en-US" altLang="ja-JP" sz="1500" u="sng" dirty="0">
                <a:solidFill>
                  <a:srgbClr val="0070C0"/>
                </a:solidFill>
              </a:rPr>
              <a:t>79%</a:t>
            </a:r>
            <a:r>
              <a:rPr lang="ja-JP" altLang="en-US" sz="1500" dirty="0"/>
              <a:t>であった。また、障害のある方の避難が適切になされなかった事例もあった。 </a:t>
            </a:r>
          </a:p>
          <a:p>
            <a:r>
              <a:rPr lang="ja-JP" altLang="en-US" sz="1500" dirty="0"/>
              <a:t>○災害発生時の避難行動について特に支援を要する者（避難行動要支援者）については、実効性のある避難支援がなされるよう、平成 </a:t>
            </a:r>
            <a:r>
              <a:rPr lang="en-US" altLang="ja-JP" sz="1500" dirty="0"/>
              <a:t>25 </a:t>
            </a:r>
            <a:r>
              <a:rPr lang="ja-JP" altLang="en-US" sz="1500" dirty="0"/>
              <a:t>年の災害対策基本法改正において、</a:t>
            </a:r>
            <a:r>
              <a:rPr lang="ja-JP" altLang="en-US" sz="1500" u="sng" dirty="0">
                <a:solidFill>
                  <a:srgbClr val="0070C0"/>
                </a:solidFill>
              </a:rPr>
              <a:t>避難行動要支援者名簿の作成が市町村に義務づけ</a:t>
            </a:r>
            <a:r>
              <a:rPr lang="ja-JP" altLang="en-US" sz="1500" dirty="0"/>
              <a:t>られた。現状、避難行動要支援者名簿は</a:t>
            </a:r>
            <a:r>
              <a:rPr lang="en-US" altLang="ja-JP" sz="1500" dirty="0"/>
              <a:t>98.9</a:t>
            </a:r>
            <a:r>
              <a:rPr lang="ja-JP" altLang="en-US" sz="1500" dirty="0"/>
              <a:t>％の市町村において作成が完了している。 （</a:t>
            </a:r>
            <a:r>
              <a:rPr lang="en-US" altLang="ja-JP" sz="1500" dirty="0"/>
              <a:t>…</a:t>
            </a:r>
            <a:r>
              <a:rPr lang="ja-JP" altLang="en-US" sz="1500" dirty="0"/>
              <a:t>中略</a:t>
            </a:r>
            <a:r>
              <a:rPr lang="en-US" altLang="ja-JP" sz="1500" dirty="0"/>
              <a:t>…</a:t>
            </a:r>
            <a:r>
              <a:rPr lang="ja-JP" altLang="en-US" sz="1500" dirty="0"/>
              <a:t>）</a:t>
            </a:r>
          </a:p>
          <a:p>
            <a:r>
              <a:rPr lang="ja-JP" altLang="en-US" sz="1500" dirty="0"/>
              <a:t>○避難行動要支援者一人ひとりに合った支援体制を確保するためには、具体的な避難支援の方法等について「個別計画」（避難行動要支援者の避難行動支援に関する取組指針（平成２５年８月内閣府（防災担当））において位置付け）を策定しておくことが重要となるが、令和元年６月１日時点において、</a:t>
            </a:r>
            <a:r>
              <a:rPr lang="ja-JP" altLang="en-US" sz="1500" u="sng" dirty="0">
                <a:solidFill>
                  <a:srgbClr val="0070C0"/>
                </a:solidFill>
              </a:rPr>
              <a:t>名簿に記載された支援者全員について個別計画を策定済みとなっている市町村は </a:t>
            </a:r>
            <a:r>
              <a:rPr lang="en-US" altLang="ja-JP" sz="1500" u="sng" dirty="0">
                <a:solidFill>
                  <a:srgbClr val="0070C0"/>
                </a:solidFill>
              </a:rPr>
              <a:t>12.1</a:t>
            </a:r>
            <a:r>
              <a:rPr lang="ja-JP" altLang="en-US" sz="1500" u="sng" dirty="0">
                <a:solidFill>
                  <a:srgbClr val="0070C0"/>
                </a:solidFill>
              </a:rPr>
              <a:t>％、一部の支援者について策定済みとなっている市町村は </a:t>
            </a:r>
            <a:r>
              <a:rPr lang="en-US" altLang="ja-JP" sz="1500" u="sng" dirty="0">
                <a:solidFill>
                  <a:srgbClr val="0070C0"/>
                </a:solidFill>
              </a:rPr>
              <a:t>50.1</a:t>
            </a:r>
            <a:r>
              <a:rPr lang="ja-JP" altLang="en-US" sz="1500" u="sng" dirty="0">
                <a:solidFill>
                  <a:srgbClr val="0070C0"/>
                </a:solidFill>
              </a:rPr>
              <a:t>％と策定が進んでいない</a:t>
            </a:r>
            <a:r>
              <a:rPr lang="ja-JP" altLang="en-US" sz="1500" dirty="0"/>
              <a:t>。また、避難行動要支援者とのつながりが希薄かつ医療・福祉の専門知識を十分に有しない地域住民に個別計画の策定を頼っている現状においては、実効性のある計画の策定は困難となっている。</a:t>
            </a:r>
          </a:p>
        </p:txBody>
      </p:sp>
      <p:sp>
        <p:nvSpPr>
          <p:cNvPr id="3" name="スライド番号プレースホルダー 2">
            <a:extLst>
              <a:ext uri="{FF2B5EF4-FFF2-40B4-BE49-F238E27FC236}">
                <a16:creationId xmlns:a16="http://schemas.microsoft.com/office/drawing/2014/main" id="{4655FA7D-106B-D15B-F626-23353699D920}"/>
              </a:ext>
            </a:extLst>
          </p:cNvPr>
          <p:cNvSpPr>
            <a:spLocks noGrp="1"/>
          </p:cNvSpPr>
          <p:nvPr>
            <p:ph type="sldNum" sz="quarter" idx="12"/>
          </p:nvPr>
        </p:nvSpPr>
        <p:spPr/>
        <p:txBody>
          <a:bodyPr/>
          <a:lstStyle/>
          <a:p>
            <a:fld id="{B36E19A5-F971-419D-8D44-7023A648893E}" type="slidenum">
              <a:rPr kumimoji="1" lang="ja-JP" altLang="en-US" smtClean="0"/>
              <a:t>12</a:t>
            </a:fld>
            <a:endParaRPr kumimoji="1" lang="ja-JP" altLang="en-US"/>
          </a:p>
        </p:txBody>
      </p:sp>
    </p:spTree>
    <p:extLst>
      <p:ext uri="{BB962C8B-B14F-4D97-AF65-F5344CB8AC3E}">
        <p14:creationId xmlns:p14="http://schemas.microsoft.com/office/powerpoint/2010/main" val="263824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lang="ja-JP" altLang="en-US" sz="4500" dirty="0"/>
              <a:t>○○市の防災計画を考えよう！（３）</a:t>
            </a:r>
            <a:br>
              <a:rPr lang="en-US" altLang="ja-JP" sz="4500" dirty="0"/>
            </a:br>
            <a:r>
              <a:rPr lang="en-US" altLang="ja-JP" sz="4500" dirty="0"/>
              <a:t>【</a:t>
            </a:r>
            <a:r>
              <a:rPr lang="ja-JP" altLang="en-US" sz="4500" dirty="0"/>
              <a:t>グループワーク</a:t>
            </a:r>
            <a:r>
              <a:rPr lang="en-US" altLang="ja-JP" sz="4500" dirty="0"/>
              <a:t>】</a:t>
            </a:r>
            <a:endParaRPr kumimoji="1" lang="ja-JP" altLang="en-US" sz="4500" dirty="0"/>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ja-JP" altLang="en-US" dirty="0"/>
              <a:t>■社会問題としての高齢者など「避難行動要支援者」の逃げ遅れへの対策を考えよう！</a:t>
            </a:r>
            <a:endParaRPr lang="en-US" altLang="ja-JP" dirty="0"/>
          </a:p>
        </p:txBody>
      </p:sp>
      <p:sp>
        <p:nvSpPr>
          <p:cNvPr id="5" name="テキスト ボックス 4">
            <a:extLst>
              <a:ext uri="{FF2B5EF4-FFF2-40B4-BE49-F238E27FC236}">
                <a16:creationId xmlns:a16="http://schemas.microsoft.com/office/drawing/2014/main" id="{7B230B1A-0972-D69A-F12D-F3ECE71C7238}"/>
              </a:ext>
            </a:extLst>
          </p:cNvPr>
          <p:cNvSpPr txBox="1"/>
          <p:nvPr/>
        </p:nvSpPr>
        <p:spPr>
          <a:xfrm>
            <a:off x="1235501" y="2221952"/>
            <a:ext cx="100584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dirty="0"/>
              <a:t>（現在の問題）</a:t>
            </a:r>
          </a:p>
          <a:p>
            <a:r>
              <a:rPr lang="ja-JP" altLang="en-US" dirty="0"/>
              <a:t>・高齢者などの「避難行動要支援者」の逃げ遅れへの対策が必要。</a:t>
            </a:r>
          </a:p>
          <a:p>
            <a:r>
              <a:rPr lang="ja-JP" altLang="en-US" dirty="0"/>
              <a:t>・対策として避難行動要支援者名簿の作成が市町村に義務づけられているが、十分活用されていない。</a:t>
            </a:r>
          </a:p>
          <a:p>
            <a:r>
              <a:rPr lang="ja-JP" altLang="en-US" dirty="0"/>
              <a:t>・避難行動要支援者には「個別計画」策定が求められているが、その対策は十分に進んでいない。</a:t>
            </a:r>
          </a:p>
        </p:txBody>
      </p:sp>
      <p:sp>
        <p:nvSpPr>
          <p:cNvPr id="6" name="矢印: 下 5">
            <a:extLst>
              <a:ext uri="{FF2B5EF4-FFF2-40B4-BE49-F238E27FC236}">
                <a16:creationId xmlns:a16="http://schemas.microsoft.com/office/drawing/2014/main" id="{9FFF13F7-28CC-2484-FE99-7BE1E7CA04CA}"/>
              </a:ext>
            </a:extLst>
          </p:cNvPr>
          <p:cNvSpPr/>
          <p:nvPr/>
        </p:nvSpPr>
        <p:spPr>
          <a:xfrm>
            <a:off x="1807535" y="3435720"/>
            <a:ext cx="2849526" cy="27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C1DA11B-1008-9B3D-3D12-B8D6B382B621}"/>
              </a:ext>
            </a:extLst>
          </p:cNvPr>
          <p:cNvSpPr txBox="1"/>
          <p:nvPr/>
        </p:nvSpPr>
        <p:spPr>
          <a:xfrm>
            <a:off x="1239039" y="3809754"/>
            <a:ext cx="1005840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dirty="0"/>
              <a:t>【</a:t>
            </a:r>
            <a:r>
              <a:rPr lang="ja-JP" altLang="en-US" dirty="0"/>
              <a:t>グループワーク：地域の「避難行動要支援者」の避難計画を考え、市に提案しよう！</a:t>
            </a:r>
            <a:r>
              <a:rPr lang="en-US" altLang="ja-JP" dirty="0"/>
              <a:t>】</a:t>
            </a:r>
          </a:p>
          <a:p>
            <a:r>
              <a:rPr lang="ja-JP" altLang="en-US" dirty="0"/>
              <a:t>・各グループには、ハザードマップの一部が配布されています。グループで当該地域の高齢者の避難計画を考えよう。話し合いに際しては以下の点に注目しよう。後ほど、各グループに発表してもらいます。</a:t>
            </a:r>
            <a:endParaRPr lang="en-US" altLang="ja-JP" dirty="0"/>
          </a:p>
          <a:p>
            <a:r>
              <a:rPr lang="ja-JP" altLang="en-US" dirty="0"/>
              <a:t>　①危険箇所（水害時に想定される危険）</a:t>
            </a:r>
            <a:endParaRPr lang="en-US" altLang="ja-JP" dirty="0"/>
          </a:p>
          <a:p>
            <a:r>
              <a:rPr lang="ja-JP" altLang="en-US" dirty="0"/>
              <a:t>　②避難場所（避難場所までの順路）</a:t>
            </a:r>
            <a:endParaRPr lang="en-US" altLang="ja-JP" dirty="0"/>
          </a:p>
          <a:p>
            <a:r>
              <a:rPr lang="ja-JP" altLang="en-US" dirty="0"/>
              <a:t>　③避難のタイミング</a:t>
            </a:r>
            <a:endParaRPr lang="en-US" altLang="ja-JP" dirty="0"/>
          </a:p>
          <a:p>
            <a:r>
              <a:rPr lang="ja-JP" altLang="en-US" dirty="0"/>
              <a:t>　④高齢者の避難に当たっての注意事項</a:t>
            </a:r>
            <a:endParaRPr lang="en-US" altLang="ja-JP" dirty="0"/>
          </a:p>
          <a:p>
            <a:r>
              <a:rPr lang="ja-JP" altLang="en-US" dirty="0"/>
              <a:t>　⑤その他避難をスムーズに進めるために可能な取組</a:t>
            </a:r>
            <a:endParaRPr lang="en-US" altLang="ja-JP" dirty="0"/>
          </a:p>
        </p:txBody>
      </p:sp>
      <p:sp>
        <p:nvSpPr>
          <p:cNvPr id="3" name="スライド番号プレースホルダー 2">
            <a:extLst>
              <a:ext uri="{FF2B5EF4-FFF2-40B4-BE49-F238E27FC236}">
                <a16:creationId xmlns:a16="http://schemas.microsoft.com/office/drawing/2014/main" id="{2245005D-2117-B259-8255-302D44801657}"/>
              </a:ext>
            </a:extLst>
          </p:cNvPr>
          <p:cNvSpPr>
            <a:spLocks noGrp="1"/>
          </p:cNvSpPr>
          <p:nvPr>
            <p:ph type="sldNum" sz="quarter" idx="12"/>
          </p:nvPr>
        </p:nvSpPr>
        <p:spPr/>
        <p:txBody>
          <a:bodyPr/>
          <a:lstStyle/>
          <a:p>
            <a:fld id="{B36E19A5-F971-419D-8D44-7023A648893E}" type="slidenum">
              <a:rPr kumimoji="1" lang="ja-JP" altLang="en-US" smtClean="0"/>
              <a:t>13</a:t>
            </a:fld>
            <a:endParaRPr kumimoji="1" lang="ja-JP" altLang="en-US"/>
          </a:p>
        </p:txBody>
      </p:sp>
    </p:spTree>
    <p:extLst>
      <p:ext uri="{BB962C8B-B14F-4D97-AF65-F5344CB8AC3E}">
        <p14:creationId xmlns:p14="http://schemas.microsoft.com/office/powerpoint/2010/main" val="60439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lang="ja-JP" altLang="en-US" sz="4500" dirty="0"/>
              <a:t>○○市の防災計画を考えよう！（４）</a:t>
            </a:r>
            <a:br>
              <a:rPr lang="en-US" altLang="ja-JP" sz="4500" dirty="0"/>
            </a:br>
            <a:r>
              <a:rPr lang="en-US" altLang="ja-JP" sz="4500" dirty="0"/>
              <a:t>【</a:t>
            </a:r>
            <a:r>
              <a:rPr lang="ja-JP" altLang="en-US" sz="4500" dirty="0"/>
              <a:t>発表・まとめ</a:t>
            </a:r>
            <a:r>
              <a:rPr lang="en-US" altLang="ja-JP" sz="4500" dirty="0"/>
              <a:t>】</a:t>
            </a:r>
            <a:endParaRPr kumimoji="1" lang="ja-JP" altLang="en-US" sz="4500" dirty="0"/>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ja-JP" altLang="en-US" dirty="0"/>
              <a:t>■発表　：他のグループの意見を聞いて、興味深い意見・アイディアをワークシートにメモしよう。</a:t>
            </a:r>
            <a:endParaRPr lang="en-US" altLang="ja-JP" dirty="0"/>
          </a:p>
          <a:p>
            <a:endParaRPr lang="en-US" altLang="ja-JP" dirty="0"/>
          </a:p>
          <a:p>
            <a:endParaRPr lang="en-US" altLang="ja-JP" dirty="0"/>
          </a:p>
          <a:p>
            <a:endParaRPr lang="en-US" altLang="ja-JP" dirty="0"/>
          </a:p>
          <a:p>
            <a:r>
              <a:rPr lang="ja-JP" altLang="en-US" dirty="0"/>
              <a:t>■まとめ　：○○市における高齢者の避難計画と必要な政策を市長に提案しよう！</a:t>
            </a:r>
            <a:endParaRPr lang="en-US" altLang="ja-JP" dirty="0"/>
          </a:p>
          <a:p>
            <a:r>
              <a:rPr lang="ja-JP" altLang="en-US" dirty="0"/>
              <a:t>　　ワークシートに有効と考える避難計画と、必要な政策を書こう。</a:t>
            </a:r>
            <a:endParaRPr lang="en-US" altLang="ja-JP" dirty="0"/>
          </a:p>
        </p:txBody>
      </p:sp>
      <p:sp>
        <p:nvSpPr>
          <p:cNvPr id="5" name="テキスト ボックス 4">
            <a:extLst>
              <a:ext uri="{FF2B5EF4-FFF2-40B4-BE49-F238E27FC236}">
                <a16:creationId xmlns:a16="http://schemas.microsoft.com/office/drawing/2014/main" id="{7B230B1A-0972-D69A-F12D-F3ECE71C7238}"/>
              </a:ext>
            </a:extLst>
          </p:cNvPr>
          <p:cNvSpPr txBox="1"/>
          <p:nvPr/>
        </p:nvSpPr>
        <p:spPr>
          <a:xfrm>
            <a:off x="1235501" y="2221952"/>
            <a:ext cx="1005840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dirty="0">
                <a:solidFill>
                  <a:srgbClr val="FF0000"/>
                </a:solidFill>
              </a:rPr>
              <a:t>【</a:t>
            </a:r>
            <a:r>
              <a:rPr lang="ja-JP" altLang="en-US" dirty="0">
                <a:solidFill>
                  <a:srgbClr val="FF0000"/>
                </a:solidFill>
              </a:rPr>
              <a:t>回答例</a:t>
            </a:r>
            <a:r>
              <a:rPr lang="en-US" altLang="ja-JP" dirty="0">
                <a:solidFill>
                  <a:srgbClr val="FF0000"/>
                </a:solidFill>
              </a:rPr>
              <a:t>】</a:t>
            </a:r>
          </a:p>
          <a:p>
            <a:r>
              <a:rPr lang="ja-JP" altLang="en-US" dirty="0">
                <a:solidFill>
                  <a:srgbClr val="FF0000"/>
                </a:solidFill>
              </a:rPr>
              <a:t>・○班の○○のアイディアは、どの地域にも活用できる。</a:t>
            </a:r>
            <a:endParaRPr lang="en-US" altLang="ja-JP" dirty="0">
              <a:solidFill>
                <a:srgbClr val="FF0000"/>
              </a:solidFill>
            </a:endParaRPr>
          </a:p>
          <a:p>
            <a:endParaRPr lang="ja-JP" altLang="en-US" dirty="0">
              <a:solidFill>
                <a:srgbClr val="FF0000"/>
              </a:solidFill>
            </a:endParaRPr>
          </a:p>
        </p:txBody>
      </p:sp>
      <p:sp>
        <p:nvSpPr>
          <p:cNvPr id="7" name="テキスト ボックス 6">
            <a:extLst>
              <a:ext uri="{FF2B5EF4-FFF2-40B4-BE49-F238E27FC236}">
                <a16:creationId xmlns:a16="http://schemas.microsoft.com/office/drawing/2014/main" id="{AC1DA11B-1008-9B3D-3D12-B8D6B382B621}"/>
              </a:ext>
            </a:extLst>
          </p:cNvPr>
          <p:cNvSpPr txBox="1"/>
          <p:nvPr/>
        </p:nvSpPr>
        <p:spPr>
          <a:xfrm>
            <a:off x="1239039" y="4511519"/>
            <a:ext cx="10058400"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dirty="0">
                <a:solidFill>
                  <a:srgbClr val="FF0000"/>
                </a:solidFill>
              </a:rPr>
              <a:t>【</a:t>
            </a:r>
            <a:r>
              <a:rPr lang="ja-JP" altLang="en-US" dirty="0">
                <a:solidFill>
                  <a:srgbClr val="FF0000"/>
                </a:solidFill>
              </a:rPr>
              <a:t>回答例</a:t>
            </a:r>
            <a:r>
              <a:rPr lang="en-US" altLang="ja-JP" dirty="0">
                <a:solidFill>
                  <a:srgbClr val="FF0000"/>
                </a:solidFill>
              </a:rPr>
              <a:t>】</a:t>
            </a:r>
          </a:p>
          <a:p>
            <a:r>
              <a:rPr lang="ja-JP" altLang="en-US" dirty="0">
                <a:solidFill>
                  <a:srgbClr val="FF0000"/>
                </a:solidFill>
              </a:rPr>
              <a:t>・市の予算には限りがあるため、○○市内全域で高齢者の避難に関する個別計画を作成することは困難である。○○地域は、○○川に近い一方で、高齢者も多いため、重点的に個別計画の作成を進めるべきだ。</a:t>
            </a:r>
            <a:endParaRPr lang="en-US" altLang="ja-JP" dirty="0">
              <a:solidFill>
                <a:srgbClr val="FF0000"/>
              </a:solidFill>
            </a:endParaRPr>
          </a:p>
          <a:p>
            <a:endParaRPr lang="en-US" altLang="ja-JP" dirty="0">
              <a:solidFill>
                <a:srgbClr val="FF0000"/>
              </a:solidFill>
            </a:endParaRPr>
          </a:p>
        </p:txBody>
      </p:sp>
      <p:sp>
        <p:nvSpPr>
          <p:cNvPr id="3" name="スライド番号プレースホルダー 2">
            <a:extLst>
              <a:ext uri="{FF2B5EF4-FFF2-40B4-BE49-F238E27FC236}">
                <a16:creationId xmlns:a16="http://schemas.microsoft.com/office/drawing/2014/main" id="{9CEDDA74-5DE4-1F51-8675-C4C88047B496}"/>
              </a:ext>
            </a:extLst>
          </p:cNvPr>
          <p:cNvSpPr>
            <a:spLocks noGrp="1"/>
          </p:cNvSpPr>
          <p:nvPr>
            <p:ph type="sldNum" sz="quarter" idx="12"/>
          </p:nvPr>
        </p:nvSpPr>
        <p:spPr/>
        <p:txBody>
          <a:bodyPr/>
          <a:lstStyle/>
          <a:p>
            <a:fld id="{B36E19A5-F971-419D-8D44-7023A648893E}" type="slidenum">
              <a:rPr kumimoji="1" lang="ja-JP" altLang="en-US" smtClean="0"/>
              <a:t>14</a:t>
            </a:fld>
            <a:endParaRPr kumimoji="1" lang="ja-JP" altLang="en-US"/>
          </a:p>
        </p:txBody>
      </p:sp>
      <p:sp>
        <p:nvSpPr>
          <p:cNvPr id="6" name="テキスト ボックス 5">
            <a:extLst>
              <a:ext uri="{FF2B5EF4-FFF2-40B4-BE49-F238E27FC236}">
                <a16:creationId xmlns:a16="http://schemas.microsoft.com/office/drawing/2014/main" id="{32F59257-C54A-18B1-4B8E-393E01F2FBB3}"/>
              </a:ext>
            </a:extLst>
          </p:cNvPr>
          <p:cNvSpPr txBox="1"/>
          <p:nvPr/>
        </p:nvSpPr>
        <p:spPr>
          <a:xfrm>
            <a:off x="611057" y="2004980"/>
            <a:ext cx="850526" cy="830997"/>
          </a:xfrm>
          <a:prstGeom prst="rect">
            <a:avLst/>
          </a:prstGeom>
          <a:noFill/>
        </p:spPr>
        <p:txBody>
          <a:bodyPr wrap="square">
            <a:spAutoFit/>
          </a:bodyPr>
          <a:lstStyle/>
          <a:p>
            <a:r>
              <a:rPr lang="ja-JP" altLang="en-US" sz="4800" dirty="0"/>
              <a:t>☑</a:t>
            </a:r>
          </a:p>
        </p:txBody>
      </p:sp>
      <p:sp>
        <p:nvSpPr>
          <p:cNvPr id="8" name="テキスト ボックス 7">
            <a:extLst>
              <a:ext uri="{FF2B5EF4-FFF2-40B4-BE49-F238E27FC236}">
                <a16:creationId xmlns:a16="http://schemas.microsoft.com/office/drawing/2014/main" id="{4241D7E9-3AAC-1AC8-58B8-0955E6344F96}"/>
              </a:ext>
            </a:extLst>
          </p:cNvPr>
          <p:cNvSpPr txBox="1"/>
          <p:nvPr/>
        </p:nvSpPr>
        <p:spPr>
          <a:xfrm>
            <a:off x="601138" y="4322357"/>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399864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lang="ja-JP" altLang="en-US" sz="4500" dirty="0"/>
              <a:t>参考資料</a:t>
            </a:r>
            <a:endParaRPr kumimoji="1" lang="ja-JP" altLang="en-US" sz="4500" dirty="0"/>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a:xfrm>
            <a:off x="1097280" y="1845734"/>
            <a:ext cx="10332720" cy="4023360"/>
          </a:xfrm>
        </p:spPr>
        <p:txBody>
          <a:bodyPr>
            <a:normAutofit/>
          </a:bodyPr>
          <a:lstStyle/>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参考資料</a:t>
            </a:r>
            <a:r>
              <a:rPr lang="en-US" altLang="ja-JP" sz="1400" dirty="0">
                <a:latin typeface="メイリオ" panose="020B0604030504040204" pitchFamily="50" charset="-128"/>
                <a:ea typeface="メイリオ" panose="020B0604030504040204" pitchFamily="50" charset="-128"/>
              </a:rPr>
              <a:t>】</a:t>
            </a:r>
          </a:p>
          <a:p>
            <a:pPr marL="0" indent="0">
              <a:buNone/>
            </a:pPr>
            <a:r>
              <a:rPr lang="ja-JP" altLang="en-US" sz="1400" dirty="0">
                <a:solidFill>
                  <a:srgbClr val="FF0000"/>
                </a:solidFill>
                <a:latin typeface="メイリオ" panose="020B0604030504040204" pitchFamily="50" charset="-128"/>
                <a:ea typeface="メイリオ" panose="020B0604030504040204" pitchFamily="50" charset="-128"/>
              </a:rPr>
              <a:t>・○○市ハザードマップ（第○版）</a:t>
            </a:r>
            <a:endParaRPr lang="en-US" altLang="ja-JP" sz="1400" dirty="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400" dirty="0">
                <a:solidFill>
                  <a:srgbClr val="FF0000"/>
                </a:solidFill>
                <a:latin typeface="メイリオ" panose="020B0604030504040204" pitchFamily="50" charset="-128"/>
                <a:ea typeface="メイリオ" panose="020B0604030504040204" pitchFamily="50" charset="-128"/>
              </a:rPr>
              <a:t>・○○市地域防災計画</a:t>
            </a:r>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rPr>
              <a:t>風水害編</a:t>
            </a:r>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rPr>
              <a:t>（令和○年）</a:t>
            </a:r>
            <a:endParaRPr lang="en-US" altLang="ja-JP" sz="1400" dirty="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rPr>
              <a:t>・国土交通省「ハザードマップポータルサイト」（</a:t>
            </a:r>
            <a:r>
              <a:rPr lang="en-US" altLang="ja-JP" sz="1400" dirty="0">
                <a:latin typeface="メイリオ" panose="020B0604030504040204" pitchFamily="50" charset="-128"/>
                <a:ea typeface="メイリオ" panose="020B0604030504040204" pitchFamily="50" charset="-128"/>
              </a:rPr>
              <a:t>https://disaportal.gsi.go.jp/index.html</a:t>
            </a:r>
            <a:r>
              <a:rPr lang="ja-JP" altLang="en-US" sz="1400" dirty="0">
                <a:latin typeface="メイリオ" panose="020B0604030504040204" pitchFamily="50" charset="-128"/>
                <a:ea typeface="メイリオ" panose="020B0604030504040204" pitchFamily="50" charset="-128"/>
              </a:rPr>
              <a:t>）</a:t>
            </a:r>
          </a:p>
          <a:p>
            <a:pPr marL="0" indent="0">
              <a:buNone/>
            </a:pPr>
            <a:r>
              <a:rPr lang="ja-JP" altLang="en-US" sz="1400" dirty="0">
                <a:latin typeface="メイリオ" panose="020B0604030504040204" pitchFamily="50" charset="-128"/>
                <a:ea typeface="メイリオ" panose="020B0604030504040204" pitchFamily="50" charset="-128"/>
              </a:rPr>
              <a:t>・国土交通省「ガイドライン策定後における内水浸水対策の取組状況」</a:t>
            </a:r>
            <a:endParaRPr lang="en-US" altLang="ja-JP" sz="1400" dirty="0">
              <a:latin typeface="メイリオ" panose="020B0604030504040204" pitchFamily="50" charset="-128"/>
              <a:ea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rPr>
              <a:t>・内閣府「避難場所等の図記号の標準化の取組」</a:t>
            </a:r>
            <a:endParaRPr lang="en-US" altLang="ja-JP" sz="1400" dirty="0">
              <a:latin typeface="メイリオ" panose="020B0604030504040204" pitchFamily="50" charset="-128"/>
              <a:ea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rPr>
              <a:t>・内閣府「令和元年台風第 </a:t>
            </a:r>
            <a:r>
              <a:rPr lang="en-US" altLang="ja-JP" sz="1400" dirty="0">
                <a:latin typeface="メイリオ" panose="020B0604030504040204" pitchFamily="50" charset="-128"/>
                <a:ea typeface="メイリオ" panose="020B0604030504040204" pitchFamily="50" charset="-128"/>
              </a:rPr>
              <a:t>15 </a:t>
            </a:r>
            <a:r>
              <a:rPr lang="ja-JP" altLang="en-US" sz="1400" dirty="0">
                <a:latin typeface="メイリオ" panose="020B0604030504040204" pitchFamily="50" charset="-128"/>
                <a:ea typeface="メイリオ" panose="020B0604030504040204" pitchFamily="50" charset="-128"/>
              </a:rPr>
              <a:t>号・第 </a:t>
            </a:r>
            <a:r>
              <a:rPr lang="en-US" altLang="ja-JP" sz="1400" dirty="0">
                <a:latin typeface="メイリオ" panose="020B0604030504040204" pitchFamily="50" charset="-128"/>
                <a:ea typeface="メイリオ" panose="020B0604030504040204" pitchFamily="50" charset="-128"/>
              </a:rPr>
              <a:t>19 </a:t>
            </a:r>
            <a:r>
              <a:rPr lang="ja-JP" altLang="en-US" sz="1400" dirty="0">
                <a:latin typeface="メイリオ" panose="020B0604030504040204" pitchFamily="50" charset="-128"/>
                <a:ea typeface="メイリオ" panose="020B0604030504040204" pitchFamily="50" charset="-128"/>
              </a:rPr>
              <a:t>号をはじめとした一連の災害に係る検証レポート</a:t>
            </a:r>
            <a:r>
              <a:rPr lang="ja-JP" altLang="en-US" sz="1200" dirty="0">
                <a:latin typeface="メイリオ" panose="020B0604030504040204" pitchFamily="50" charset="-128"/>
                <a:ea typeface="メイリオ" panose="020B0604030504040204" pitchFamily="50" charset="-128"/>
              </a:rPr>
              <a:t>（最終とりまとめ）</a:t>
            </a:r>
            <a:r>
              <a:rPr lang="ja-JP" altLang="en-US" sz="1400" dirty="0">
                <a:latin typeface="メイリオ" panose="020B0604030504040204" pitchFamily="50" charset="-128"/>
                <a:ea typeface="メイリオ" panose="020B0604030504040204" pitchFamily="50" charset="-128"/>
              </a:rPr>
              <a:t>」（令和２年３月）</a:t>
            </a:r>
            <a:endParaRPr lang="en-US" altLang="ja-JP" sz="1400" dirty="0">
              <a:latin typeface="メイリオ" panose="020B0604030504040204" pitchFamily="50" charset="-128"/>
              <a:ea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rPr>
              <a:t>・</a:t>
            </a:r>
            <a:r>
              <a:rPr lang="zh-TW" altLang="en-US" sz="1400" dirty="0">
                <a:latin typeface="メイリオ" panose="020B0604030504040204" pitchFamily="50" charset="-128"/>
                <a:ea typeface="メイリオ" panose="020B0604030504040204" pitchFamily="50" charset="-128"/>
              </a:rPr>
              <a:t>総務省消防庁</a:t>
            </a:r>
            <a:r>
              <a:rPr lang="en-US" altLang="zh-TW" sz="1400" dirty="0">
                <a:latin typeface="メイリオ" panose="020B0604030504040204" pitchFamily="50" charset="-128"/>
                <a:ea typeface="メイリオ" panose="020B0604030504040204" pitchFamily="50" charset="-128"/>
              </a:rPr>
              <a:t>『</a:t>
            </a:r>
            <a:r>
              <a:rPr lang="zh-TW" altLang="en-US" sz="1400" dirty="0">
                <a:latin typeface="メイリオ" panose="020B0604030504040204" pitchFamily="50" charset="-128"/>
                <a:ea typeface="メイリオ" panose="020B0604030504040204" pitchFamily="50" charset="-128"/>
              </a:rPr>
              <a:t>防災白書</a:t>
            </a:r>
            <a:r>
              <a:rPr lang="en-US" altLang="zh-TW"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（令和</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年度版）</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教材キット作成者</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倉方慶明（東京外国語大学文書館）</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謝辞</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本研究は、日本科学協会の笹川科学研究助成による助成を受けたものです。</a:t>
            </a:r>
          </a:p>
        </p:txBody>
      </p:sp>
      <p:sp>
        <p:nvSpPr>
          <p:cNvPr id="3" name="スライド番号プレースホルダー 2">
            <a:extLst>
              <a:ext uri="{FF2B5EF4-FFF2-40B4-BE49-F238E27FC236}">
                <a16:creationId xmlns:a16="http://schemas.microsoft.com/office/drawing/2014/main" id="{2C27DD58-DCDB-1973-0119-FE3B8FF99949}"/>
              </a:ext>
            </a:extLst>
          </p:cNvPr>
          <p:cNvSpPr>
            <a:spLocks noGrp="1"/>
          </p:cNvSpPr>
          <p:nvPr>
            <p:ph type="sldNum" sz="quarter" idx="12"/>
          </p:nvPr>
        </p:nvSpPr>
        <p:spPr/>
        <p:txBody>
          <a:bodyPr/>
          <a:lstStyle/>
          <a:p>
            <a:fld id="{B36E19A5-F971-419D-8D44-7023A648893E}" type="slidenum">
              <a:rPr kumimoji="1" lang="ja-JP" altLang="en-US" smtClean="0"/>
              <a:t>15</a:t>
            </a:fld>
            <a:endParaRPr kumimoji="1" lang="ja-JP" altLang="en-US"/>
          </a:p>
        </p:txBody>
      </p:sp>
      <p:sp>
        <p:nvSpPr>
          <p:cNvPr id="5" name="テキスト ボックス 4">
            <a:extLst>
              <a:ext uri="{FF2B5EF4-FFF2-40B4-BE49-F238E27FC236}">
                <a16:creationId xmlns:a16="http://schemas.microsoft.com/office/drawing/2014/main" id="{0C3842DC-DF66-9AE1-0CB4-38A036A42C14}"/>
              </a:ext>
            </a:extLst>
          </p:cNvPr>
          <p:cNvSpPr txBox="1"/>
          <p:nvPr/>
        </p:nvSpPr>
        <p:spPr>
          <a:xfrm>
            <a:off x="476586" y="1991533"/>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53301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p:txBody>
          <a:bodyPr/>
          <a:lstStyle/>
          <a:p>
            <a:r>
              <a:rPr kumimoji="1" lang="ja-JP" altLang="en-US" dirty="0"/>
              <a:t>ハザードマップとは何だろうか</a:t>
            </a:r>
            <a:r>
              <a:rPr kumimoji="1" lang="en-US" altLang="ja-JP" dirty="0"/>
              <a:t>?</a:t>
            </a:r>
            <a:endParaRPr kumimoji="1" lang="ja-JP" altLang="en-US" dirty="0"/>
          </a:p>
        </p:txBody>
      </p:sp>
      <p:pic>
        <p:nvPicPr>
          <p:cNvPr id="4" name="コンテンツ プレースホルダー 3">
            <a:extLst>
              <a:ext uri="{FF2B5EF4-FFF2-40B4-BE49-F238E27FC236}">
                <a16:creationId xmlns:a16="http://schemas.microsoft.com/office/drawing/2014/main" id="{BE1BC46E-26B8-73CF-C44B-BCBCF5AEAE05}"/>
              </a:ext>
            </a:extLst>
          </p:cNvPr>
          <p:cNvPicPr>
            <a:picLocks noGrp="1" noChangeAspect="1"/>
          </p:cNvPicPr>
          <p:nvPr>
            <p:ph idx="1"/>
          </p:nvPr>
        </p:nvPicPr>
        <p:blipFill>
          <a:blip r:embed="rId2"/>
          <a:stretch>
            <a:fillRect/>
          </a:stretch>
        </p:blipFill>
        <p:spPr>
          <a:xfrm>
            <a:off x="1090556" y="1777701"/>
            <a:ext cx="6468410" cy="4569311"/>
          </a:xfrm>
          <a:prstGeom prst="rect">
            <a:avLst/>
          </a:prstGeom>
        </p:spPr>
      </p:pic>
      <p:sp>
        <p:nvSpPr>
          <p:cNvPr id="6" name="テキスト ボックス 5">
            <a:extLst>
              <a:ext uri="{FF2B5EF4-FFF2-40B4-BE49-F238E27FC236}">
                <a16:creationId xmlns:a16="http://schemas.microsoft.com/office/drawing/2014/main" id="{51CA9170-5940-B158-8743-A26897C8BFFD}"/>
              </a:ext>
            </a:extLst>
          </p:cNvPr>
          <p:cNvSpPr txBox="1"/>
          <p:nvPr/>
        </p:nvSpPr>
        <p:spPr>
          <a:xfrm>
            <a:off x="7574132" y="1907713"/>
            <a:ext cx="4313068" cy="4401205"/>
          </a:xfrm>
          <a:prstGeom prst="rect">
            <a:avLst/>
          </a:prstGeom>
          <a:noFill/>
        </p:spPr>
        <p:txBody>
          <a:bodyPr wrap="square">
            <a:spAutoFit/>
          </a:bodyPr>
          <a:lstStyle/>
          <a:p>
            <a:r>
              <a:rPr lang="ja-JP" altLang="en-US" sz="2800" dirty="0"/>
              <a:t>ハザードマップは、一般的には</a:t>
            </a:r>
            <a:r>
              <a:rPr lang="ja-JP" altLang="en-US" sz="2800" u="sng" dirty="0">
                <a:solidFill>
                  <a:srgbClr val="0070C0"/>
                </a:solidFill>
              </a:rPr>
              <a:t>自然災害による被害を予測し、その被害の範囲を地図化したもの</a:t>
            </a:r>
            <a:r>
              <a:rPr lang="ja-JP" altLang="en-US" sz="2800" dirty="0"/>
              <a:t>。災害時の避難や防災学習、土地利用の検討などに活用。</a:t>
            </a:r>
            <a:endParaRPr lang="en-US" altLang="ja-JP" sz="2800" dirty="0"/>
          </a:p>
          <a:p>
            <a:endParaRPr lang="en-US" altLang="ja-JP" sz="2800" dirty="0"/>
          </a:p>
          <a:p>
            <a:endParaRPr lang="en-US" altLang="ja-JP" sz="2800" dirty="0"/>
          </a:p>
          <a:p>
            <a:endParaRPr lang="en-US" altLang="ja-JP" sz="1400" dirty="0"/>
          </a:p>
          <a:p>
            <a:endParaRPr lang="en-US" altLang="ja-JP" sz="1400" dirty="0"/>
          </a:p>
          <a:p>
            <a:r>
              <a:rPr lang="en-US" altLang="ja-JP" sz="1400" dirty="0"/>
              <a:t>※</a:t>
            </a:r>
            <a:r>
              <a:rPr lang="ja-JP" altLang="en-US" sz="1400" dirty="0"/>
              <a:t>ハザードマップは防災情報マップ、災害避難地図などの呼ばれ方をすることもある。</a:t>
            </a:r>
          </a:p>
        </p:txBody>
      </p:sp>
      <p:sp>
        <p:nvSpPr>
          <p:cNvPr id="3" name="思考の吹き出し: 雲形 2">
            <a:extLst>
              <a:ext uri="{FF2B5EF4-FFF2-40B4-BE49-F238E27FC236}">
                <a16:creationId xmlns:a16="http://schemas.microsoft.com/office/drawing/2014/main" id="{D4069E04-A8FA-9EEC-E958-2E2A050B920B}"/>
              </a:ext>
            </a:extLst>
          </p:cNvPr>
          <p:cNvSpPr/>
          <p:nvPr/>
        </p:nvSpPr>
        <p:spPr>
          <a:xfrm>
            <a:off x="8553450" y="4724400"/>
            <a:ext cx="3348916" cy="933450"/>
          </a:xfrm>
          <a:prstGeom prst="cloudCallout">
            <a:avLst>
              <a:gd name="adj1" fmla="val -54731"/>
              <a:gd name="adj2" fmla="val -619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どこに家を買うか。</a:t>
            </a:r>
            <a:endParaRPr kumimoji="1" lang="en-US" altLang="ja-JP" sz="1400" dirty="0"/>
          </a:p>
          <a:p>
            <a:pPr algn="ctr"/>
            <a:r>
              <a:rPr kumimoji="1" lang="ja-JP" altLang="en-US" sz="1400" dirty="0"/>
              <a:t>どこにお店を構えるかなどの判断に利用。</a:t>
            </a:r>
          </a:p>
        </p:txBody>
      </p:sp>
      <p:sp>
        <p:nvSpPr>
          <p:cNvPr id="5" name="スライド番号プレースホルダー 4">
            <a:extLst>
              <a:ext uri="{FF2B5EF4-FFF2-40B4-BE49-F238E27FC236}">
                <a16:creationId xmlns:a16="http://schemas.microsoft.com/office/drawing/2014/main" id="{593C26BE-AD7C-FDCD-5153-7FC52FD187E0}"/>
              </a:ext>
            </a:extLst>
          </p:cNvPr>
          <p:cNvSpPr>
            <a:spLocks noGrp="1"/>
          </p:cNvSpPr>
          <p:nvPr>
            <p:ph type="sldNum" sz="quarter" idx="12"/>
          </p:nvPr>
        </p:nvSpPr>
        <p:spPr/>
        <p:txBody>
          <a:bodyPr/>
          <a:lstStyle/>
          <a:p>
            <a:fld id="{B36E19A5-F971-419D-8D44-7023A648893E}"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D7ED2D32-D25D-7C29-407C-F9569A88D5B1}"/>
              </a:ext>
            </a:extLst>
          </p:cNvPr>
          <p:cNvSpPr txBox="1"/>
          <p:nvPr/>
        </p:nvSpPr>
        <p:spPr>
          <a:xfrm>
            <a:off x="650127" y="1737360"/>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191039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ハザードマップは誰が作成しているだろうか</a:t>
            </a:r>
            <a:r>
              <a:rPr kumimoji="1" lang="en-US" altLang="ja-JP" sz="4500" dirty="0"/>
              <a:t>?</a:t>
            </a:r>
            <a:endParaRPr kumimoji="1" lang="ja-JP" altLang="en-US" sz="4500" dirty="0"/>
          </a:p>
        </p:txBody>
      </p:sp>
      <p:sp>
        <p:nvSpPr>
          <p:cNvPr id="8" name="コンテンツ プレースホルダー 7">
            <a:extLst>
              <a:ext uri="{FF2B5EF4-FFF2-40B4-BE49-F238E27FC236}">
                <a16:creationId xmlns:a16="http://schemas.microsoft.com/office/drawing/2014/main" id="{3B68B72F-1DFB-C9F0-D859-88231D9EEE20}"/>
              </a:ext>
            </a:extLst>
          </p:cNvPr>
          <p:cNvSpPr>
            <a:spLocks noGrp="1"/>
          </p:cNvSpPr>
          <p:nvPr>
            <p:ph idx="1"/>
          </p:nvPr>
        </p:nvSpPr>
        <p:spPr>
          <a:xfrm>
            <a:off x="1238250" y="1872326"/>
            <a:ext cx="10058400" cy="4023360"/>
          </a:xfrm>
        </p:spPr>
        <p:txBody>
          <a:bodyPr>
            <a:normAutofit/>
          </a:bodyPr>
          <a:lstStyle/>
          <a:p>
            <a:r>
              <a:rPr lang="ja-JP" altLang="en-US" sz="2800" dirty="0"/>
              <a:t>平成</a:t>
            </a:r>
            <a:r>
              <a:rPr lang="en-US" altLang="ja-JP" sz="2800" dirty="0"/>
              <a:t>23</a:t>
            </a:r>
            <a:r>
              <a:rPr lang="ja-JP" altLang="en-US" sz="2800" dirty="0"/>
              <a:t>年　津波防災地域づくりに関する法律の制定</a:t>
            </a:r>
          </a:p>
          <a:p>
            <a:r>
              <a:rPr lang="ja-JP" altLang="en-US" sz="2800" dirty="0"/>
              <a:t>平成</a:t>
            </a:r>
            <a:r>
              <a:rPr lang="en-US" altLang="ja-JP" sz="2800" dirty="0"/>
              <a:t>27</a:t>
            </a:r>
            <a:r>
              <a:rPr lang="ja-JP" altLang="en-US" sz="2800" dirty="0"/>
              <a:t>年　水防法の改正</a:t>
            </a:r>
          </a:p>
          <a:p>
            <a:r>
              <a:rPr lang="ja-JP" altLang="en-US" sz="2800" dirty="0"/>
              <a:t>→市町村は、水防法に基づき、浸水想定区域等について住民等に周知するため、所定の事項を記載した印刷物（ハザードマップ）を作成することが義務化</a:t>
            </a:r>
            <a:endParaRPr lang="en-US" altLang="ja-JP" sz="2800" dirty="0"/>
          </a:p>
          <a:p>
            <a:endParaRPr lang="en-US" altLang="ja-JP" sz="2800" dirty="0"/>
          </a:p>
        </p:txBody>
      </p:sp>
      <p:sp>
        <p:nvSpPr>
          <p:cNvPr id="4" name="テキスト ボックス 3">
            <a:extLst>
              <a:ext uri="{FF2B5EF4-FFF2-40B4-BE49-F238E27FC236}">
                <a16:creationId xmlns:a16="http://schemas.microsoft.com/office/drawing/2014/main" id="{0ED0AF24-658E-D9CE-0EA0-3AA4755468DA}"/>
              </a:ext>
            </a:extLst>
          </p:cNvPr>
          <p:cNvSpPr txBox="1"/>
          <p:nvPr/>
        </p:nvSpPr>
        <p:spPr>
          <a:xfrm>
            <a:off x="1386168" y="4275275"/>
            <a:ext cx="533736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ja-JP" altLang="en-US" sz="3200" dirty="0"/>
              <a:t>地方公共団体が作成し、公表</a:t>
            </a:r>
          </a:p>
        </p:txBody>
      </p:sp>
      <p:pic>
        <p:nvPicPr>
          <p:cNvPr id="6" name="図 5">
            <a:extLst>
              <a:ext uri="{FF2B5EF4-FFF2-40B4-BE49-F238E27FC236}">
                <a16:creationId xmlns:a16="http://schemas.microsoft.com/office/drawing/2014/main" id="{230B582F-D692-1C33-275F-D5D2638F36E2}"/>
              </a:ext>
            </a:extLst>
          </p:cNvPr>
          <p:cNvPicPr>
            <a:picLocks noChangeAspect="1"/>
          </p:cNvPicPr>
          <p:nvPr/>
        </p:nvPicPr>
        <p:blipFill rotWithShape="1">
          <a:blip r:embed="rId2"/>
          <a:srcRect t="8892" b="6595"/>
          <a:stretch/>
        </p:blipFill>
        <p:spPr>
          <a:xfrm>
            <a:off x="6938683" y="3937794"/>
            <a:ext cx="4928898" cy="2341982"/>
          </a:xfrm>
          <a:prstGeom prst="rect">
            <a:avLst/>
          </a:prstGeom>
        </p:spPr>
      </p:pic>
      <p:sp>
        <p:nvSpPr>
          <p:cNvPr id="9" name="テキスト ボックス 8">
            <a:extLst>
              <a:ext uri="{FF2B5EF4-FFF2-40B4-BE49-F238E27FC236}">
                <a16:creationId xmlns:a16="http://schemas.microsoft.com/office/drawing/2014/main" id="{BF044CB8-E14B-B77C-6E59-97555FC9A208}"/>
              </a:ext>
            </a:extLst>
          </p:cNvPr>
          <p:cNvSpPr txBox="1"/>
          <p:nvPr/>
        </p:nvSpPr>
        <p:spPr>
          <a:xfrm>
            <a:off x="1439955" y="5633445"/>
            <a:ext cx="5875244" cy="615553"/>
          </a:xfrm>
          <a:prstGeom prst="rect">
            <a:avLst/>
          </a:prstGeom>
          <a:noFill/>
        </p:spPr>
        <p:txBody>
          <a:bodyPr wrap="square">
            <a:spAutoFit/>
          </a:bodyPr>
          <a:lstStyle/>
          <a:p>
            <a:r>
              <a:rPr lang="ja-JP" altLang="en-US" sz="1700" dirty="0"/>
              <a:t>国土交通省が公開している「ハザードマップポータルサイト」</a:t>
            </a:r>
            <a:endParaRPr lang="en-US" altLang="ja-JP" sz="1700" dirty="0"/>
          </a:p>
          <a:p>
            <a:r>
              <a:rPr lang="ja-JP" altLang="en-US" sz="1700" dirty="0"/>
              <a:t>（</a:t>
            </a:r>
            <a:r>
              <a:rPr lang="en-US" altLang="ja-JP" sz="1700" dirty="0"/>
              <a:t>https://disaportal.gsi.go.jp/index.html</a:t>
            </a:r>
            <a:r>
              <a:rPr lang="ja-JP" altLang="en-US" sz="1700" dirty="0"/>
              <a:t>）</a:t>
            </a:r>
          </a:p>
        </p:txBody>
      </p:sp>
      <p:sp>
        <p:nvSpPr>
          <p:cNvPr id="3" name="スライド番号プレースホルダー 2">
            <a:extLst>
              <a:ext uri="{FF2B5EF4-FFF2-40B4-BE49-F238E27FC236}">
                <a16:creationId xmlns:a16="http://schemas.microsoft.com/office/drawing/2014/main" id="{6DD49DE3-C144-2CDC-CA32-16AC1C488ED4}"/>
              </a:ext>
            </a:extLst>
          </p:cNvPr>
          <p:cNvSpPr>
            <a:spLocks noGrp="1"/>
          </p:cNvSpPr>
          <p:nvPr>
            <p:ph type="sldNum" sz="quarter" idx="12"/>
          </p:nvPr>
        </p:nvSpPr>
        <p:spPr/>
        <p:txBody>
          <a:bodyPr/>
          <a:lstStyle/>
          <a:p>
            <a:fld id="{B36E19A5-F971-419D-8D44-7023A648893E}" type="slidenum">
              <a:rPr kumimoji="1" lang="ja-JP" altLang="en-US" smtClean="0"/>
              <a:t>3</a:t>
            </a:fld>
            <a:endParaRPr kumimoji="1" lang="ja-JP" altLang="en-US"/>
          </a:p>
        </p:txBody>
      </p:sp>
    </p:spTree>
    <p:extLst>
      <p:ext uri="{BB962C8B-B14F-4D97-AF65-F5344CB8AC3E}">
        <p14:creationId xmlns:p14="http://schemas.microsoft.com/office/powerpoint/2010/main" val="40402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２つのハザードマップを見比べよう</a:t>
            </a:r>
            <a:r>
              <a:rPr lang="ja-JP" altLang="en-US" sz="4500" dirty="0"/>
              <a:t>！</a:t>
            </a:r>
            <a:br>
              <a:rPr lang="en-US" altLang="ja-JP" sz="4500" dirty="0"/>
            </a:br>
            <a:r>
              <a:rPr lang="ja-JP" altLang="en-US" sz="4500" dirty="0"/>
              <a:t>～マップの違いは何だろうか～</a:t>
            </a:r>
            <a:endParaRPr kumimoji="1" lang="ja-JP" altLang="en-US" sz="4500" dirty="0"/>
          </a:p>
        </p:txBody>
      </p:sp>
      <p:pic>
        <p:nvPicPr>
          <p:cNvPr id="12" name="コンテンツ プレースホルダー 11">
            <a:extLst>
              <a:ext uri="{FF2B5EF4-FFF2-40B4-BE49-F238E27FC236}">
                <a16:creationId xmlns:a16="http://schemas.microsoft.com/office/drawing/2014/main" id="{87101DE1-A646-3845-5636-AAB07CEA353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731" t="7307" r="5223" b="9318"/>
          <a:stretch/>
        </p:blipFill>
        <p:spPr>
          <a:xfrm>
            <a:off x="652356" y="1869775"/>
            <a:ext cx="5443644" cy="3780220"/>
          </a:xfrm>
        </p:spPr>
      </p:pic>
      <p:sp>
        <p:nvSpPr>
          <p:cNvPr id="3" name="スライド番号プレースホルダー 2">
            <a:extLst>
              <a:ext uri="{FF2B5EF4-FFF2-40B4-BE49-F238E27FC236}">
                <a16:creationId xmlns:a16="http://schemas.microsoft.com/office/drawing/2014/main" id="{80B23DDF-276B-6F32-889D-848E70AB2827}"/>
              </a:ext>
            </a:extLst>
          </p:cNvPr>
          <p:cNvSpPr>
            <a:spLocks noGrp="1"/>
          </p:cNvSpPr>
          <p:nvPr>
            <p:ph type="sldNum" sz="quarter" idx="12"/>
          </p:nvPr>
        </p:nvSpPr>
        <p:spPr/>
        <p:txBody>
          <a:bodyPr/>
          <a:lstStyle/>
          <a:p>
            <a:fld id="{B36E19A5-F971-419D-8D44-7023A648893E}" type="slidenum">
              <a:rPr kumimoji="1" lang="ja-JP" altLang="en-US" smtClean="0"/>
              <a:t>4</a:t>
            </a:fld>
            <a:endParaRPr kumimoji="1" lang="ja-JP" altLang="en-US"/>
          </a:p>
        </p:txBody>
      </p:sp>
      <p:pic>
        <p:nvPicPr>
          <p:cNvPr id="5" name="コンテンツ プレースホルダー 3">
            <a:extLst>
              <a:ext uri="{FF2B5EF4-FFF2-40B4-BE49-F238E27FC236}">
                <a16:creationId xmlns:a16="http://schemas.microsoft.com/office/drawing/2014/main" id="{38B14041-8F93-D8CB-D55F-CC7BBACC5A72}"/>
              </a:ext>
            </a:extLst>
          </p:cNvPr>
          <p:cNvPicPr>
            <a:picLocks noChangeAspect="1"/>
          </p:cNvPicPr>
          <p:nvPr/>
        </p:nvPicPr>
        <p:blipFill>
          <a:blip r:embed="rId4"/>
          <a:stretch>
            <a:fillRect/>
          </a:stretch>
        </p:blipFill>
        <p:spPr>
          <a:xfrm>
            <a:off x="6096000" y="1737360"/>
            <a:ext cx="5696898" cy="4024312"/>
          </a:xfrm>
          <a:prstGeom prst="rect">
            <a:avLst/>
          </a:prstGeom>
        </p:spPr>
      </p:pic>
      <p:sp>
        <p:nvSpPr>
          <p:cNvPr id="6" name="テキスト ボックス 5">
            <a:extLst>
              <a:ext uri="{FF2B5EF4-FFF2-40B4-BE49-F238E27FC236}">
                <a16:creationId xmlns:a16="http://schemas.microsoft.com/office/drawing/2014/main" id="{8D530EC6-0C1C-028A-0964-69409E84DD3A}"/>
              </a:ext>
            </a:extLst>
          </p:cNvPr>
          <p:cNvSpPr txBox="1"/>
          <p:nvPr/>
        </p:nvSpPr>
        <p:spPr>
          <a:xfrm>
            <a:off x="1218407" y="5821031"/>
            <a:ext cx="6822934" cy="276999"/>
          </a:xfrm>
          <a:prstGeom prst="rect">
            <a:avLst/>
          </a:prstGeom>
          <a:noFill/>
        </p:spPr>
        <p:txBody>
          <a:bodyPr wrap="square">
            <a:spAutoFit/>
          </a:bodyPr>
          <a:lstStyle/>
          <a:p>
            <a:r>
              <a:rPr lang="ja-JP" altLang="en-US" sz="1200" dirty="0">
                <a:solidFill>
                  <a:srgbClr val="FF0000"/>
                </a:solidFill>
                <a:latin typeface="メイリオ" panose="020B0604030504040204" pitchFamily="50" charset="-128"/>
                <a:ea typeface="メイリオ" panose="020B0604030504040204" pitchFamily="50" charset="-128"/>
              </a:rPr>
              <a:t>（出典：三鷹市浸水ハザードマップ（左：第</a:t>
            </a:r>
            <a:r>
              <a:rPr lang="en-US" altLang="ja-JP" sz="1200" dirty="0">
                <a:solidFill>
                  <a:srgbClr val="FF0000"/>
                </a:solidFill>
                <a:latin typeface="メイリオ" panose="020B0604030504040204" pitchFamily="50" charset="-128"/>
                <a:ea typeface="メイリオ" panose="020B0604030504040204" pitchFamily="50" charset="-128"/>
              </a:rPr>
              <a:t>6</a:t>
            </a:r>
            <a:r>
              <a:rPr lang="ja-JP" altLang="en-US" sz="1200" dirty="0">
                <a:solidFill>
                  <a:srgbClr val="FF0000"/>
                </a:solidFill>
                <a:latin typeface="メイリオ" panose="020B0604030504040204" pitchFamily="50" charset="-128"/>
                <a:ea typeface="メイリオ" panose="020B0604030504040204" pitchFamily="50" charset="-128"/>
              </a:rPr>
              <a:t>版</a:t>
            </a:r>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平成</a:t>
            </a:r>
            <a:r>
              <a:rPr lang="en-US" altLang="ja-JP" sz="1200" dirty="0">
                <a:solidFill>
                  <a:srgbClr val="FF0000"/>
                </a:solidFill>
                <a:latin typeface="メイリオ" panose="020B0604030504040204" pitchFamily="50" charset="-128"/>
                <a:ea typeface="メイリオ" panose="020B0604030504040204" pitchFamily="50" charset="-128"/>
              </a:rPr>
              <a:t>31</a:t>
            </a:r>
            <a:r>
              <a:rPr lang="ja-JP" altLang="en-US" sz="1200" dirty="0">
                <a:solidFill>
                  <a:srgbClr val="FF0000"/>
                </a:solidFill>
                <a:latin typeface="メイリオ" panose="020B0604030504040204" pitchFamily="50" charset="-128"/>
                <a:ea typeface="メイリオ" panose="020B0604030504040204" pitchFamily="50" charset="-128"/>
              </a:rPr>
              <a:t>年</a:t>
            </a:r>
            <a:r>
              <a:rPr lang="en-US" altLang="ja-JP" sz="1200" dirty="0">
                <a:solidFill>
                  <a:srgbClr val="FF0000"/>
                </a:solidFill>
                <a:latin typeface="メイリオ" panose="020B0604030504040204" pitchFamily="50" charset="-128"/>
                <a:ea typeface="メイリオ" panose="020B0604030504040204" pitchFamily="50" charset="-128"/>
              </a:rPr>
              <a:t>2</a:t>
            </a:r>
            <a:r>
              <a:rPr lang="ja-JP" altLang="en-US" sz="1200" dirty="0">
                <a:solidFill>
                  <a:srgbClr val="FF0000"/>
                </a:solidFill>
                <a:latin typeface="メイリオ" panose="020B0604030504040204" pitchFamily="50" charset="-128"/>
                <a:ea typeface="メイリオ" panose="020B0604030504040204" pitchFamily="50" charset="-128"/>
              </a:rPr>
              <a:t>月</a:t>
            </a:r>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、右：第</a:t>
            </a:r>
            <a:r>
              <a:rPr lang="en-US" altLang="ja-JP" sz="1200" dirty="0">
                <a:solidFill>
                  <a:srgbClr val="FF0000"/>
                </a:solidFill>
                <a:latin typeface="メイリオ" panose="020B0604030504040204" pitchFamily="50" charset="-128"/>
                <a:ea typeface="メイリオ" panose="020B0604030504040204" pitchFamily="50" charset="-128"/>
              </a:rPr>
              <a:t>9</a:t>
            </a:r>
            <a:r>
              <a:rPr lang="ja-JP" altLang="en-US" sz="1200" dirty="0">
                <a:solidFill>
                  <a:srgbClr val="FF0000"/>
                </a:solidFill>
                <a:latin typeface="メイリオ" panose="020B0604030504040204" pitchFamily="50" charset="-128"/>
                <a:ea typeface="メイリオ" panose="020B0604030504040204" pitchFamily="50" charset="-128"/>
              </a:rPr>
              <a:t>版</a:t>
            </a:r>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令和</a:t>
            </a:r>
            <a:r>
              <a:rPr lang="en-US" altLang="ja-JP" sz="1200" dirty="0">
                <a:solidFill>
                  <a:srgbClr val="FF0000"/>
                </a:solidFill>
                <a:latin typeface="メイリオ" panose="020B0604030504040204" pitchFamily="50" charset="-128"/>
                <a:ea typeface="メイリオ" panose="020B0604030504040204" pitchFamily="50" charset="-128"/>
              </a:rPr>
              <a:t>4</a:t>
            </a:r>
            <a:r>
              <a:rPr lang="ja-JP" altLang="en-US" sz="1200" dirty="0">
                <a:solidFill>
                  <a:srgbClr val="FF0000"/>
                </a:solidFill>
                <a:latin typeface="メイリオ" panose="020B0604030504040204" pitchFamily="50" charset="-128"/>
                <a:ea typeface="メイリオ" panose="020B0604030504040204" pitchFamily="50" charset="-128"/>
              </a:rPr>
              <a:t>年</a:t>
            </a:r>
            <a:r>
              <a:rPr lang="en-US" altLang="ja-JP" sz="1200" dirty="0">
                <a:solidFill>
                  <a:srgbClr val="FF0000"/>
                </a:solidFill>
                <a:latin typeface="メイリオ" panose="020B0604030504040204" pitchFamily="50" charset="-128"/>
                <a:ea typeface="メイリオ" panose="020B0604030504040204" pitchFamily="50" charset="-128"/>
              </a:rPr>
              <a:t>12</a:t>
            </a:r>
            <a:r>
              <a:rPr lang="ja-JP" altLang="en-US" sz="1200" dirty="0">
                <a:solidFill>
                  <a:srgbClr val="FF0000"/>
                </a:solidFill>
                <a:latin typeface="メイリオ" panose="020B0604030504040204" pitchFamily="50" charset="-128"/>
                <a:ea typeface="メイリオ" panose="020B0604030504040204" pitchFamily="50" charset="-128"/>
              </a:rPr>
              <a:t>月））</a:t>
            </a:r>
          </a:p>
        </p:txBody>
      </p:sp>
      <p:sp>
        <p:nvSpPr>
          <p:cNvPr id="7" name="テキスト ボックス 6">
            <a:extLst>
              <a:ext uri="{FF2B5EF4-FFF2-40B4-BE49-F238E27FC236}">
                <a16:creationId xmlns:a16="http://schemas.microsoft.com/office/drawing/2014/main" id="{CF97863D-2994-500C-C557-E858F11DBF89}"/>
              </a:ext>
            </a:extLst>
          </p:cNvPr>
          <p:cNvSpPr txBox="1"/>
          <p:nvPr/>
        </p:nvSpPr>
        <p:spPr>
          <a:xfrm>
            <a:off x="286871" y="1418110"/>
            <a:ext cx="850526" cy="830997"/>
          </a:xfrm>
          <a:prstGeom prst="rect">
            <a:avLst/>
          </a:prstGeom>
          <a:noFill/>
        </p:spPr>
        <p:txBody>
          <a:bodyPr wrap="square">
            <a:spAutoFit/>
          </a:bodyPr>
          <a:lstStyle/>
          <a:p>
            <a:r>
              <a:rPr lang="ja-JP" altLang="en-US" sz="4800" dirty="0"/>
              <a:t>☑</a:t>
            </a:r>
          </a:p>
        </p:txBody>
      </p:sp>
      <p:sp>
        <p:nvSpPr>
          <p:cNvPr id="9" name="テキスト ボックス 8">
            <a:extLst>
              <a:ext uri="{FF2B5EF4-FFF2-40B4-BE49-F238E27FC236}">
                <a16:creationId xmlns:a16="http://schemas.microsoft.com/office/drawing/2014/main" id="{D78E8212-6DF1-F695-E685-2C74A6B58924}"/>
              </a:ext>
            </a:extLst>
          </p:cNvPr>
          <p:cNvSpPr txBox="1"/>
          <p:nvPr/>
        </p:nvSpPr>
        <p:spPr>
          <a:xfrm>
            <a:off x="11119511" y="1378404"/>
            <a:ext cx="850526" cy="830997"/>
          </a:xfrm>
          <a:prstGeom prst="rect">
            <a:avLst/>
          </a:prstGeom>
          <a:noFill/>
        </p:spPr>
        <p:txBody>
          <a:bodyPr wrap="square">
            <a:spAutoFit/>
          </a:bodyPr>
          <a:lstStyle/>
          <a:p>
            <a:r>
              <a:rPr lang="ja-JP" altLang="en-US" sz="4800" dirty="0"/>
              <a:t>☑</a:t>
            </a:r>
          </a:p>
        </p:txBody>
      </p:sp>
      <p:sp>
        <p:nvSpPr>
          <p:cNvPr id="10" name="テキスト ボックス 9">
            <a:extLst>
              <a:ext uri="{FF2B5EF4-FFF2-40B4-BE49-F238E27FC236}">
                <a16:creationId xmlns:a16="http://schemas.microsoft.com/office/drawing/2014/main" id="{54360BB6-8D74-E24B-A130-5A57D4CF6796}"/>
              </a:ext>
            </a:extLst>
          </p:cNvPr>
          <p:cNvSpPr txBox="1"/>
          <p:nvPr/>
        </p:nvSpPr>
        <p:spPr>
          <a:xfrm>
            <a:off x="589429" y="5544031"/>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426613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近年の自然災害の発生と水害（１）</a:t>
            </a:r>
          </a:p>
        </p:txBody>
      </p:sp>
      <p:pic>
        <p:nvPicPr>
          <p:cNvPr id="9" name="コンテンツ プレースホルダー 8">
            <a:extLst>
              <a:ext uri="{FF2B5EF4-FFF2-40B4-BE49-F238E27FC236}">
                <a16:creationId xmlns:a16="http://schemas.microsoft.com/office/drawing/2014/main" id="{33D29042-CA10-4F8B-C8CC-982DD97842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21466"/>
            <a:ext cx="6095859" cy="4153139"/>
          </a:xfrm>
          <a:prstGeom prst="rect">
            <a:avLst/>
          </a:prstGeom>
          <a:ln>
            <a:solidFill>
              <a:schemeClr val="tx1"/>
            </a:solidFill>
          </a:ln>
        </p:spPr>
      </p:pic>
      <p:sp>
        <p:nvSpPr>
          <p:cNvPr id="11" name="テキスト ボックス 10">
            <a:extLst>
              <a:ext uri="{FF2B5EF4-FFF2-40B4-BE49-F238E27FC236}">
                <a16:creationId xmlns:a16="http://schemas.microsoft.com/office/drawing/2014/main" id="{2FB7D2D5-AA4E-7502-8C64-66932B5FD019}"/>
              </a:ext>
            </a:extLst>
          </p:cNvPr>
          <p:cNvSpPr txBox="1"/>
          <p:nvPr/>
        </p:nvSpPr>
        <p:spPr>
          <a:xfrm>
            <a:off x="1097280" y="5974605"/>
            <a:ext cx="5108728" cy="276999"/>
          </a:xfrm>
          <a:prstGeom prst="rect">
            <a:avLst/>
          </a:prstGeom>
          <a:noFill/>
        </p:spPr>
        <p:txBody>
          <a:bodyPr wrap="square">
            <a:spAutoFit/>
          </a:bodyPr>
          <a:lstStyle/>
          <a:p>
            <a:r>
              <a:rPr lang="ja-JP" altLang="en-US" sz="1200" dirty="0"/>
              <a:t>（出典：国土交通省「ガイドライン策定後における内水浸水対策の取組状況」）</a:t>
            </a:r>
          </a:p>
        </p:txBody>
      </p:sp>
      <p:sp>
        <p:nvSpPr>
          <p:cNvPr id="4" name="テキスト ボックス 3">
            <a:extLst>
              <a:ext uri="{FF2B5EF4-FFF2-40B4-BE49-F238E27FC236}">
                <a16:creationId xmlns:a16="http://schemas.microsoft.com/office/drawing/2014/main" id="{2733F4B4-3E5C-3A27-DC1C-060D5448F163}"/>
              </a:ext>
            </a:extLst>
          </p:cNvPr>
          <p:cNvSpPr txBox="1"/>
          <p:nvPr/>
        </p:nvSpPr>
        <p:spPr>
          <a:xfrm>
            <a:off x="7267571" y="1821466"/>
            <a:ext cx="4638680" cy="3724096"/>
          </a:xfrm>
          <a:prstGeom prst="rect">
            <a:avLst/>
          </a:prstGeom>
          <a:noFill/>
        </p:spPr>
        <p:txBody>
          <a:bodyPr wrap="square">
            <a:spAutoFit/>
          </a:bodyPr>
          <a:lstStyle/>
          <a:p>
            <a:r>
              <a:rPr lang="ja-JP" altLang="en-US" dirty="0"/>
              <a:t>■近年の水害による被害額</a:t>
            </a:r>
            <a:endParaRPr lang="en-US" altLang="ja-JP" dirty="0"/>
          </a:p>
          <a:p>
            <a:r>
              <a:rPr lang="ja-JP" altLang="en-US" dirty="0"/>
              <a:t>平成</a:t>
            </a:r>
            <a:r>
              <a:rPr lang="en-US" altLang="ja-JP" dirty="0"/>
              <a:t>29</a:t>
            </a:r>
            <a:r>
              <a:rPr lang="ja-JP" altLang="en-US" dirty="0"/>
              <a:t>年　約</a:t>
            </a:r>
            <a:r>
              <a:rPr lang="en-US" altLang="ja-JP" dirty="0"/>
              <a:t>5,360</a:t>
            </a:r>
            <a:r>
              <a:rPr lang="ja-JP" altLang="en-US" dirty="0"/>
              <a:t>億円</a:t>
            </a:r>
            <a:endParaRPr lang="en-US" altLang="ja-JP" dirty="0"/>
          </a:p>
          <a:p>
            <a:r>
              <a:rPr lang="ja-JP" altLang="en-US" dirty="0"/>
              <a:t>平成</a:t>
            </a:r>
            <a:r>
              <a:rPr lang="en-US" altLang="ja-JP" dirty="0"/>
              <a:t>30</a:t>
            </a:r>
            <a:r>
              <a:rPr lang="ja-JP" altLang="en-US" dirty="0"/>
              <a:t>年　約</a:t>
            </a:r>
            <a:r>
              <a:rPr lang="en-US" altLang="ja-JP" dirty="0"/>
              <a:t>1</a:t>
            </a:r>
            <a:r>
              <a:rPr lang="ja-JP" altLang="en-US" dirty="0"/>
              <a:t>兆</a:t>
            </a:r>
            <a:r>
              <a:rPr lang="en-US" altLang="ja-JP" dirty="0"/>
              <a:t>3,500</a:t>
            </a:r>
            <a:r>
              <a:rPr lang="ja-JP" altLang="en-US" dirty="0"/>
              <a:t>億円</a:t>
            </a:r>
            <a:endParaRPr lang="en-US" altLang="ja-JP" dirty="0"/>
          </a:p>
          <a:p>
            <a:r>
              <a:rPr lang="ja-JP" altLang="en-US" dirty="0"/>
              <a:t>　</a:t>
            </a:r>
            <a:r>
              <a:rPr lang="ja-JP" altLang="en-US" sz="1400" dirty="0"/>
              <a:t>（平成</a:t>
            </a:r>
            <a:r>
              <a:rPr lang="en-US" altLang="ja-JP" sz="1400" dirty="0"/>
              <a:t>30</a:t>
            </a:r>
            <a:r>
              <a:rPr lang="ja-JP" altLang="en-US" sz="1400" dirty="0"/>
              <a:t>年</a:t>
            </a:r>
            <a:r>
              <a:rPr lang="en-US" altLang="ja-JP" sz="1400" dirty="0"/>
              <a:t>7</a:t>
            </a:r>
            <a:r>
              <a:rPr lang="ja-JP" altLang="en-US" sz="1400" dirty="0"/>
              <a:t>月豪雨の被害額は</a:t>
            </a:r>
            <a:r>
              <a:rPr lang="ja-JP" altLang="en-US" sz="2000" dirty="0">
                <a:solidFill>
                  <a:srgbClr val="0070C0"/>
                </a:solidFill>
              </a:rPr>
              <a:t>約</a:t>
            </a:r>
            <a:r>
              <a:rPr lang="en-US" altLang="ja-JP" sz="2000" dirty="0">
                <a:solidFill>
                  <a:srgbClr val="0070C0"/>
                </a:solidFill>
              </a:rPr>
              <a:t>1</a:t>
            </a:r>
            <a:r>
              <a:rPr lang="ja-JP" altLang="en-US" sz="2000" dirty="0">
                <a:solidFill>
                  <a:srgbClr val="0070C0"/>
                </a:solidFill>
              </a:rPr>
              <a:t>兆</a:t>
            </a:r>
            <a:r>
              <a:rPr lang="en-US" altLang="ja-JP" sz="2000" dirty="0">
                <a:solidFill>
                  <a:srgbClr val="0070C0"/>
                </a:solidFill>
              </a:rPr>
              <a:t>1,580</a:t>
            </a:r>
            <a:r>
              <a:rPr lang="ja-JP" altLang="en-US" sz="2000" dirty="0">
                <a:solidFill>
                  <a:srgbClr val="0070C0"/>
                </a:solidFill>
              </a:rPr>
              <a:t>億円</a:t>
            </a:r>
            <a:r>
              <a:rPr lang="ja-JP" altLang="en-US" sz="1400" dirty="0"/>
              <a:t>で</a:t>
            </a:r>
            <a:endParaRPr lang="en-US" altLang="ja-JP" sz="1400" dirty="0"/>
          </a:p>
          <a:p>
            <a:r>
              <a:rPr lang="en-US" altLang="ja-JP" sz="1400" dirty="0"/>
              <a:t>     </a:t>
            </a:r>
            <a:r>
              <a:rPr lang="ja-JP" altLang="en-US" sz="1400" dirty="0"/>
              <a:t>単一の豪雨災害として統計開始以来最大の被害額）</a:t>
            </a:r>
            <a:endParaRPr lang="en-US" altLang="ja-JP" dirty="0"/>
          </a:p>
          <a:p>
            <a:r>
              <a:rPr lang="ja-JP" altLang="en-US" dirty="0"/>
              <a:t>令和元年　</a:t>
            </a:r>
            <a:r>
              <a:rPr lang="ja-JP" altLang="en-US" sz="2800" dirty="0">
                <a:solidFill>
                  <a:srgbClr val="0070C0"/>
                </a:solidFill>
              </a:rPr>
              <a:t>約</a:t>
            </a:r>
            <a:r>
              <a:rPr lang="en-US" altLang="ja-JP" sz="2800" dirty="0">
                <a:solidFill>
                  <a:srgbClr val="0070C0"/>
                </a:solidFill>
              </a:rPr>
              <a:t>2</a:t>
            </a:r>
            <a:r>
              <a:rPr lang="ja-JP" altLang="en-US" sz="2800" dirty="0">
                <a:solidFill>
                  <a:srgbClr val="0070C0"/>
                </a:solidFill>
              </a:rPr>
              <a:t>兆</a:t>
            </a:r>
            <a:r>
              <a:rPr lang="en-US" altLang="ja-JP" sz="2800" dirty="0">
                <a:solidFill>
                  <a:srgbClr val="0070C0"/>
                </a:solidFill>
              </a:rPr>
              <a:t>1,800</a:t>
            </a:r>
            <a:r>
              <a:rPr lang="ja-JP" altLang="en-US" sz="2800" dirty="0">
                <a:solidFill>
                  <a:srgbClr val="0070C0"/>
                </a:solidFill>
              </a:rPr>
              <a:t>億円</a:t>
            </a:r>
            <a:endParaRPr lang="en-US" altLang="ja-JP" sz="2800" dirty="0">
              <a:solidFill>
                <a:srgbClr val="0070C0"/>
              </a:solidFill>
            </a:endParaRPr>
          </a:p>
          <a:p>
            <a:r>
              <a:rPr lang="ja-JP" altLang="en-US" sz="1200" dirty="0"/>
              <a:t>　　　　　　　　　　　　　　　　　　　　　　　　　　（統計開始以来過去最高）</a:t>
            </a:r>
            <a:endParaRPr lang="en-US" altLang="ja-JP" dirty="0"/>
          </a:p>
          <a:p>
            <a:r>
              <a:rPr lang="ja-JP" altLang="en-US" dirty="0"/>
              <a:t>令和２年　約</a:t>
            </a:r>
            <a:r>
              <a:rPr lang="en-US" altLang="ja-JP" dirty="0"/>
              <a:t>6,600</a:t>
            </a:r>
            <a:r>
              <a:rPr lang="ja-JP" altLang="en-US" dirty="0"/>
              <a:t>億円</a:t>
            </a:r>
            <a:endParaRPr lang="en-US" altLang="ja-JP" dirty="0"/>
          </a:p>
          <a:p>
            <a:r>
              <a:rPr lang="ja-JP" altLang="en-US" dirty="0"/>
              <a:t>令和３年　約</a:t>
            </a:r>
            <a:r>
              <a:rPr lang="en-US" altLang="ja-JP" dirty="0"/>
              <a:t>3,700</a:t>
            </a:r>
            <a:r>
              <a:rPr lang="ja-JP" altLang="en-US" dirty="0"/>
              <a:t>億円</a:t>
            </a:r>
            <a:r>
              <a:rPr lang="ja-JP" altLang="en-US" sz="1200" dirty="0"/>
              <a:t>（暫定値）</a:t>
            </a:r>
            <a:endParaRPr lang="en-US" altLang="ja-JP" sz="1200" dirty="0"/>
          </a:p>
          <a:p>
            <a:endParaRPr lang="en-US" altLang="ja-JP" dirty="0"/>
          </a:p>
          <a:p>
            <a:r>
              <a:rPr lang="ja-JP" altLang="en-US" dirty="0"/>
              <a:t>（参照：国土交通省報道発表資料）</a:t>
            </a:r>
            <a:endParaRPr lang="en-US" altLang="ja-JP" dirty="0"/>
          </a:p>
          <a:p>
            <a:endParaRPr lang="en-US" altLang="ja-JP" dirty="0"/>
          </a:p>
          <a:p>
            <a:endParaRPr lang="ja-JP" altLang="en-US" dirty="0"/>
          </a:p>
        </p:txBody>
      </p:sp>
      <p:sp>
        <p:nvSpPr>
          <p:cNvPr id="3" name="スライド番号プレースホルダー 2">
            <a:extLst>
              <a:ext uri="{FF2B5EF4-FFF2-40B4-BE49-F238E27FC236}">
                <a16:creationId xmlns:a16="http://schemas.microsoft.com/office/drawing/2014/main" id="{6F3A4715-A64B-4935-8D15-5EA2A22A49A2}"/>
              </a:ext>
            </a:extLst>
          </p:cNvPr>
          <p:cNvSpPr>
            <a:spLocks noGrp="1"/>
          </p:cNvSpPr>
          <p:nvPr>
            <p:ph type="sldNum" sz="quarter" idx="12"/>
          </p:nvPr>
        </p:nvSpPr>
        <p:spPr/>
        <p:txBody>
          <a:bodyPr/>
          <a:lstStyle/>
          <a:p>
            <a:fld id="{B36E19A5-F971-419D-8D44-7023A648893E}" type="slidenum">
              <a:rPr kumimoji="1" lang="ja-JP" altLang="en-US" smtClean="0"/>
              <a:t>5</a:t>
            </a:fld>
            <a:endParaRPr kumimoji="1" lang="ja-JP" altLang="en-US"/>
          </a:p>
        </p:txBody>
      </p:sp>
    </p:spTree>
    <p:extLst>
      <p:ext uri="{BB962C8B-B14F-4D97-AF65-F5344CB8AC3E}">
        <p14:creationId xmlns:p14="http://schemas.microsoft.com/office/powerpoint/2010/main" val="1906945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近年の自然災害の発生と水害（２）</a:t>
            </a:r>
          </a:p>
        </p:txBody>
      </p:sp>
      <p:sp>
        <p:nvSpPr>
          <p:cNvPr id="11" name="テキスト ボックス 10">
            <a:extLst>
              <a:ext uri="{FF2B5EF4-FFF2-40B4-BE49-F238E27FC236}">
                <a16:creationId xmlns:a16="http://schemas.microsoft.com/office/drawing/2014/main" id="{2FB7D2D5-AA4E-7502-8C64-66932B5FD019}"/>
              </a:ext>
            </a:extLst>
          </p:cNvPr>
          <p:cNvSpPr txBox="1"/>
          <p:nvPr/>
        </p:nvSpPr>
        <p:spPr>
          <a:xfrm>
            <a:off x="5890438" y="5967439"/>
            <a:ext cx="5728734"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（出典：総務省消防庁</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防災白書</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年度版）</a:t>
            </a:r>
            <a:r>
              <a:rPr lang="en-US" altLang="ja-JP" sz="1200" dirty="0">
                <a:latin typeface="メイリオ" panose="020B0604030504040204" pitchFamily="50" charset="-128"/>
                <a:ea typeface="メイリオ" panose="020B0604030504040204" pitchFamily="50" charset="-128"/>
              </a:rPr>
              <a:t>97</a:t>
            </a:r>
            <a:r>
              <a:rPr lang="ja-JP" altLang="en-US" sz="1200" dirty="0">
                <a:latin typeface="メイリオ" panose="020B0604030504040204" pitchFamily="50" charset="-128"/>
                <a:ea typeface="メイリオ" panose="020B0604030504040204" pitchFamily="50" charset="-128"/>
              </a:rPr>
              <a:t>頁をもとに作成）</a:t>
            </a:r>
          </a:p>
        </p:txBody>
      </p:sp>
      <p:graphicFrame>
        <p:nvGraphicFramePr>
          <p:cNvPr id="6" name="コンテンツ プレースホルダー 5">
            <a:extLst>
              <a:ext uri="{FF2B5EF4-FFF2-40B4-BE49-F238E27FC236}">
                <a16:creationId xmlns:a16="http://schemas.microsoft.com/office/drawing/2014/main" id="{DB2B016F-F64C-6396-048C-2B040E6B38FB}"/>
              </a:ext>
            </a:extLst>
          </p:cNvPr>
          <p:cNvGraphicFramePr>
            <a:graphicFrameLocks noGrp="1"/>
          </p:cNvGraphicFramePr>
          <p:nvPr>
            <p:ph idx="1"/>
            <p:extLst>
              <p:ext uri="{D42A27DB-BD31-4B8C-83A1-F6EECF244321}">
                <p14:modId xmlns:p14="http://schemas.microsoft.com/office/powerpoint/2010/main" val="3157237638"/>
              </p:ext>
            </p:extLst>
          </p:nvPr>
        </p:nvGraphicFramePr>
        <p:xfrm>
          <a:off x="1096963" y="1846262"/>
          <a:ext cx="10014063" cy="4012275"/>
        </p:xfrm>
        <a:graphic>
          <a:graphicData uri="http://schemas.openxmlformats.org/drawingml/2006/table">
            <a:tbl>
              <a:tblPr firstRow="1" firstCol="1" bandRow="1">
                <a:tableStyleId>{21E4AEA4-8DFA-4A89-87EB-49C32662AFE0}</a:tableStyleId>
              </a:tblPr>
              <a:tblGrid>
                <a:gridCol w="294951">
                  <a:extLst>
                    <a:ext uri="{9D8B030D-6E8A-4147-A177-3AD203B41FA5}">
                      <a16:colId xmlns:a16="http://schemas.microsoft.com/office/drawing/2014/main" val="3470284778"/>
                    </a:ext>
                  </a:extLst>
                </a:gridCol>
                <a:gridCol w="3126923">
                  <a:extLst>
                    <a:ext uri="{9D8B030D-6E8A-4147-A177-3AD203B41FA5}">
                      <a16:colId xmlns:a16="http://schemas.microsoft.com/office/drawing/2014/main" val="787571878"/>
                    </a:ext>
                  </a:extLst>
                </a:gridCol>
                <a:gridCol w="1913861">
                  <a:extLst>
                    <a:ext uri="{9D8B030D-6E8A-4147-A177-3AD203B41FA5}">
                      <a16:colId xmlns:a16="http://schemas.microsoft.com/office/drawing/2014/main" val="473048768"/>
                    </a:ext>
                  </a:extLst>
                </a:gridCol>
                <a:gridCol w="584791">
                  <a:extLst>
                    <a:ext uri="{9D8B030D-6E8A-4147-A177-3AD203B41FA5}">
                      <a16:colId xmlns:a16="http://schemas.microsoft.com/office/drawing/2014/main" val="2324881107"/>
                    </a:ext>
                  </a:extLst>
                </a:gridCol>
                <a:gridCol w="584791">
                  <a:extLst>
                    <a:ext uri="{9D8B030D-6E8A-4147-A177-3AD203B41FA5}">
                      <a16:colId xmlns:a16="http://schemas.microsoft.com/office/drawing/2014/main" val="900561360"/>
                    </a:ext>
                  </a:extLst>
                </a:gridCol>
                <a:gridCol w="584791">
                  <a:extLst>
                    <a:ext uri="{9D8B030D-6E8A-4147-A177-3AD203B41FA5}">
                      <a16:colId xmlns:a16="http://schemas.microsoft.com/office/drawing/2014/main" val="3952298126"/>
                    </a:ext>
                  </a:extLst>
                </a:gridCol>
                <a:gridCol w="584791">
                  <a:extLst>
                    <a:ext uri="{9D8B030D-6E8A-4147-A177-3AD203B41FA5}">
                      <a16:colId xmlns:a16="http://schemas.microsoft.com/office/drawing/2014/main" val="1357102348"/>
                    </a:ext>
                  </a:extLst>
                </a:gridCol>
                <a:gridCol w="584791">
                  <a:extLst>
                    <a:ext uri="{9D8B030D-6E8A-4147-A177-3AD203B41FA5}">
                      <a16:colId xmlns:a16="http://schemas.microsoft.com/office/drawing/2014/main" val="1882118494"/>
                    </a:ext>
                  </a:extLst>
                </a:gridCol>
                <a:gridCol w="584791">
                  <a:extLst>
                    <a:ext uri="{9D8B030D-6E8A-4147-A177-3AD203B41FA5}">
                      <a16:colId xmlns:a16="http://schemas.microsoft.com/office/drawing/2014/main" val="3578437284"/>
                    </a:ext>
                  </a:extLst>
                </a:gridCol>
                <a:gridCol w="584791">
                  <a:extLst>
                    <a:ext uri="{9D8B030D-6E8A-4147-A177-3AD203B41FA5}">
                      <a16:colId xmlns:a16="http://schemas.microsoft.com/office/drawing/2014/main" val="75154858"/>
                    </a:ext>
                  </a:extLst>
                </a:gridCol>
                <a:gridCol w="584791">
                  <a:extLst>
                    <a:ext uri="{9D8B030D-6E8A-4147-A177-3AD203B41FA5}">
                      <a16:colId xmlns:a16="http://schemas.microsoft.com/office/drawing/2014/main" val="3952748327"/>
                    </a:ext>
                  </a:extLst>
                </a:gridCol>
              </a:tblGrid>
              <a:tr h="257307">
                <a:tc rowSpan="2">
                  <a:txBody>
                    <a:bodyPr/>
                    <a:lstStyle/>
                    <a:p>
                      <a:pPr algn="just"/>
                      <a:r>
                        <a:rPr lang="ja-JP" sz="1400" kern="100">
                          <a:effectLst/>
                          <a:latin typeface="メイリオ" panose="020B0604030504040204" pitchFamily="50" charset="-128"/>
                          <a:ea typeface="メイリオ" panose="020B0604030504040204" pitchFamily="50" charset="-128"/>
                        </a:rPr>
                        <a:t>番号</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rowSpan="2">
                  <a:txBody>
                    <a:bodyPr/>
                    <a:lstStyle/>
                    <a:p>
                      <a:pPr algn="just"/>
                      <a:r>
                        <a:rPr lang="ja-JP" sz="1400" kern="100" dirty="0">
                          <a:effectLst/>
                          <a:latin typeface="メイリオ" panose="020B0604030504040204" pitchFamily="50" charset="-128"/>
                          <a:ea typeface="メイリオ" panose="020B0604030504040204" pitchFamily="50" charset="-128"/>
                        </a:rPr>
                        <a:t>災害名（期間）</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rowSpan="2">
                  <a:txBody>
                    <a:bodyPr/>
                    <a:lstStyle/>
                    <a:p>
                      <a:pPr algn="just"/>
                      <a:r>
                        <a:rPr lang="ja-JP" sz="1400" kern="100" dirty="0">
                          <a:effectLst/>
                          <a:latin typeface="メイリオ" panose="020B0604030504040204" pitchFamily="50" charset="-128"/>
                          <a:ea typeface="メイリオ" panose="020B0604030504040204" pitchFamily="50" charset="-128"/>
                        </a:rPr>
                        <a:t>主な被災地</a:t>
                      </a:r>
                      <a:r>
                        <a:rPr lang="ja-JP" sz="1200" kern="100" dirty="0">
                          <a:effectLst/>
                          <a:latin typeface="メイリオ" panose="020B0604030504040204" pitchFamily="50" charset="-128"/>
                          <a:ea typeface="メイリオ" panose="020B0604030504040204" pitchFamily="50" charset="-128"/>
                        </a:rPr>
                        <a:t>（特別警報が発表された都道府県）</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gridSpan="3">
                  <a:txBody>
                    <a:bodyPr/>
                    <a:lstStyle/>
                    <a:p>
                      <a:pPr algn="just"/>
                      <a:r>
                        <a:rPr lang="ja-JP" sz="1400" kern="100">
                          <a:effectLst/>
                          <a:latin typeface="メイリオ" panose="020B0604030504040204" pitchFamily="50" charset="-128"/>
                          <a:ea typeface="メイリオ" panose="020B0604030504040204" pitchFamily="50" charset="-128"/>
                        </a:rPr>
                        <a:t>人的被害（人）</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hMerge="1">
                  <a:txBody>
                    <a:bodyPr/>
                    <a:lstStyle/>
                    <a:p>
                      <a:endParaRPr kumimoji="1" lang="ja-JP" altLang="en-US"/>
                    </a:p>
                  </a:txBody>
                  <a:tcPr/>
                </a:tc>
                <a:tc hMerge="1">
                  <a:txBody>
                    <a:bodyPr/>
                    <a:lstStyle/>
                    <a:p>
                      <a:endParaRPr kumimoji="1" lang="ja-JP" altLang="en-US"/>
                    </a:p>
                  </a:txBody>
                  <a:tcPr/>
                </a:tc>
                <a:tc gridSpan="5">
                  <a:txBody>
                    <a:bodyPr/>
                    <a:lstStyle/>
                    <a:p>
                      <a:pPr algn="just"/>
                      <a:r>
                        <a:rPr lang="ja-JP" sz="1400" kern="100">
                          <a:effectLst/>
                          <a:latin typeface="メイリオ" panose="020B0604030504040204" pitchFamily="50" charset="-128"/>
                          <a:ea typeface="メイリオ" panose="020B0604030504040204" pitchFamily="50" charset="-128"/>
                        </a:rPr>
                        <a:t>住宅被害（棟）</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19151872"/>
                  </a:ext>
                </a:extLst>
              </a:tr>
              <a:tr h="68501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r>
                        <a:rPr lang="ja-JP" sz="1400" kern="100" dirty="0">
                          <a:effectLst/>
                          <a:latin typeface="メイリオ" panose="020B0604030504040204" pitchFamily="50" charset="-128"/>
                          <a:ea typeface="メイリオ" panose="020B0604030504040204" pitchFamily="50" charset="-128"/>
                        </a:rPr>
                        <a:t>死者</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行方不明者</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負傷者</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全壊</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半壊</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一部破損</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床上浸水</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床下浸水</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2420986773"/>
                  </a:ext>
                </a:extLst>
              </a:tr>
              <a:tr h="364312">
                <a:tc>
                  <a:txBody>
                    <a:bodyPr/>
                    <a:lstStyle/>
                    <a:p>
                      <a:pPr algn="just"/>
                      <a:r>
                        <a:rPr lang="en-US" sz="1400" kern="100">
                          <a:effectLst/>
                          <a:latin typeface="メイリオ" panose="020B0604030504040204" pitchFamily="50" charset="-128"/>
                          <a:ea typeface="メイリオ" panose="020B0604030504040204" pitchFamily="50" charset="-128"/>
                        </a:rPr>
                        <a:t>1</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6</a:t>
                      </a:r>
                      <a:r>
                        <a:rPr lang="ja-JP" sz="1400" kern="100" dirty="0">
                          <a:effectLst/>
                          <a:latin typeface="メイリオ" panose="020B0604030504040204" pitchFamily="50" charset="-128"/>
                          <a:ea typeface="メイリオ" panose="020B0604030504040204" pitchFamily="50" charset="-128"/>
                        </a:rPr>
                        <a:t>月</a:t>
                      </a:r>
                      <a:r>
                        <a:rPr lang="en-US" sz="1400" kern="100" dirty="0">
                          <a:effectLst/>
                          <a:latin typeface="メイリオ" panose="020B0604030504040204" pitchFamily="50" charset="-128"/>
                          <a:ea typeface="メイリオ" panose="020B0604030504040204" pitchFamily="50" charset="-128"/>
                        </a:rPr>
                        <a:t>29</a:t>
                      </a:r>
                      <a:r>
                        <a:rPr lang="ja-JP" sz="1400" kern="100" dirty="0">
                          <a:effectLst/>
                          <a:latin typeface="メイリオ" panose="020B0604030504040204" pitchFamily="50" charset="-128"/>
                          <a:ea typeface="メイリオ" panose="020B0604030504040204" pitchFamily="50" charset="-128"/>
                        </a:rPr>
                        <a:t>日からの大雨（</a:t>
                      </a:r>
                      <a:r>
                        <a:rPr lang="en-US" sz="1400" kern="100" dirty="0">
                          <a:effectLst/>
                          <a:latin typeface="メイリオ" panose="020B0604030504040204" pitchFamily="50" charset="-128"/>
                          <a:ea typeface="メイリオ" panose="020B0604030504040204" pitchFamily="50" charset="-128"/>
                        </a:rPr>
                        <a:t>6/29</a:t>
                      </a:r>
                      <a:r>
                        <a:rPr lang="ja-JP" sz="1400" kern="100" dirty="0">
                          <a:effectLst/>
                          <a:latin typeface="メイリオ" panose="020B0604030504040204" pitchFamily="50" charset="-128"/>
                          <a:ea typeface="メイリオ" panose="020B0604030504040204" pitchFamily="50" charset="-128"/>
                        </a:rPr>
                        <a:t>～</a:t>
                      </a:r>
                      <a:r>
                        <a:rPr lang="en-US" sz="1400" kern="100" dirty="0">
                          <a:effectLst/>
                          <a:latin typeface="メイリオ" panose="020B0604030504040204" pitchFamily="50" charset="-128"/>
                          <a:ea typeface="メイリオ" panose="020B0604030504040204" pitchFamily="50" charset="-128"/>
                        </a:rPr>
                        <a:t>7/2</a:t>
                      </a:r>
                      <a:r>
                        <a:rPr lang="ja-JP" sz="1400" kern="100" dirty="0">
                          <a:effectLst/>
                          <a:latin typeface="メイリオ" panose="020B0604030504040204" pitchFamily="50" charset="-128"/>
                          <a:ea typeface="メイリオ" panose="020B0604030504040204" pitchFamily="50" charset="-128"/>
                        </a:rPr>
                        <a:t>頃）</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関東・中部・九州</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　</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4</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12</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2</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15</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3190777226"/>
                  </a:ext>
                </a:extLst>
              </a:tr>
              <a:tr h="913357">
                <a:tc>
                  <a:txBody>
                    <a:bodyPr/>
                    <a:lstStyle/>
                    <a:p>
                      <a:pPr algn="just"/>
                      <a:r>
                        <a:rPr lang="en-US" sz="1400" kern="100">
                          <a:effectLst/>
                          <a:latin typeface="メイリオ" panose="020B0604030504040204" pitchFamily="50" charset="-128"/>
                          <a:ea typeface="メイリオ" panose="020B0604030504040204" pitchFamily="50" charset="-128"/>
                        </a:rPr>
                        <a:t>2</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令和</a:t>
                      </a:r>
                      <a:r>
                        <a:rPr lang="en-US" sz="1400" kern="100">
                          <a:effectLst/>
                          <a:latin typeface="メイリオ" panose="020B0604030504040204" pitchFamily="50" charset="-128"/>
                          <a:ea typeface="メイリオ" panose="020B0604030504040204" pitchFamily="50" charset="-128"/>
                        </a:rPr>
                        <a:t>2</a:t>
                      </a:r>
                      <a:r>
                        <a:rPr lang="ja-JP" sz="1400" kern="100">
                          <a:effectLst/>
                          <a:latin typeface="メイリオ" panose="020B0604030504040204" pitchFamily="50" charset="-128"/>
                          <a:ea typeface="メイリオ" panose="020B0604030504040204" pitchFamily="50" charset="-128"/>
                        </a:rPr>
                        <a:t>年</a:t>
                      </a:r>
                      <a:r>
                        <a:rPr lang="en-US" sz="1400" kern="100">
                          <a:effectLst/>
                          <a:latin typeface="メイリオ" panose="020B0604030504040204" pitchFamily="50" charset="-128"/>
                          <a:ea typeface="メイリオ" panose="020B0604030504040204" pitchFamily="50" charset="-128"/>
                        </a:rPr>
                        <a:t>7</a:t>
                      </a:r>
                      <a:r>
                        <a:rPr lang="ja-JP" sz="1400" kern="100">
                          <a:effectLst/>
                          <a:latin typeface="メイリオ" panose="020B0604030504040204" pitchFamily="50" charset="-128"/>
                          <a:ea typeface="メイリオ" panose="020B0604030504040204" pitchFamily="50" charset="-128"/>
                        </a:rPr>
                        <a:t>月豪雨（</a:t>
                      </a:r>
                      <a:r>
                        <a:rPr lang="en-US" sz="1400" kern="100">
                          <a:effectLst/>
                          <a:latin typeface="メイリオ" panose="020B0604030504040204" pitchFamily="50" charset="-128"/>
                          <a:ea typeface="メイリオ" panose="020B0604030504040204" pitchFamily="50" charset="-128"/>
                        </a:rPr>
                        <a:t>7/3</a:t>
                      </a:r>
                      <a:r>
                        <a:rPr lang="ja-JP" sz="1400" kern="100">
                          <a:effectLst/>
                          <a:latin typeface="メイリオ" panose="020B0604030504040204" pitchFamily="50" charset="-128"/>
                          <a:ea typeface="メイリオ" panose="020B0604030504040204" pitchFamily="50" charset="-128"/>
                        </a:rPr>
                        <a:t>～</a:t>
                      </a:r>
                      <a:r>
                        <a:rPr lang="en-US" sz="1400" kern="100">
                          <a:effectLst/>
                          <a:latin typeface="メイリオ" panose="020B0604030504040204" pitchFamily="50" charset="-128"/>
                          <a:ea typeface="メイリオ" panose="020B0604030504040204" pitchFamily="50" charset="-128"/>
                        </a:rPr>
                        <a:t>31</a:t>
                      </a:r>
                      <a:r>
                        <a:rPr lang="ja-JP" sz="1400" kern="100">
                          <a:effectLst/>
                          <a:latin typeface="メイリオ" panose="020B0604030504040204" pitchFamily="50" charset="-128"/>
                          <a:ea typeface="メイリオ" panose="020B0604030504040204" pitchFamily="50" charset="-128"/>
                        </a:rPr>
                        <a:t>頃）</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東北・中部・九州</a:t>
                      </a:r>
                      <a:r>
                        <a:rPr lang="ja-JP" sz="1200" kern="100" dirty="0">
                          <a:effectLst/>
                          <a:latin typeface="メイリオ" panose="020B0604030504040204" pitchFamily="50" charset="-128"/>
                          <a:ea typeface="メイリオ" panose="020B0604030504040204" pitchFamily="50" charset="-128"/>
                        </a:rPr>
                        <a:t>（大雨特別警報：長野・岐阜・福岡・佐賀・長崎・熊本・鹿児島）</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84</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2</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82</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1624</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4529</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2125</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1746</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6230</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1880911579"/>
                  </a:ext>
                </a:extLst>
              </a:tr>
              <a:tr h="456678">
                <a:tc>
                  <a:txBody>
                    <a:bodyPr/>
                    <a:lstStyle/>
                    <a:p>
                      <a:pPr algn="just"/>
                      <a:r>
                        <a:rPr lang="en-US" sz="1400" kern="100">
                          <a:effectLst/>
                          <a:latin typeface="メイリオ" panose="020B0604030504040204" pitchFamily="50" charset="-128"/>
                          <a:ea typeface="メイリオ" panose="020B0604030504040204" pitchFamily="50" charset="-128"/>
                        </a:rPr>
                        <a:t>3</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8</a:t>
                      </a:r>
                      <a:r>
                        <a:rPr lang="ja-JP" sz="1400" kern="100">
                          <a:effectLst/>
                          <a:latin typeface="メイリオ" panose="020B0604030504040204" pitchFamily="50" charset="-128"/>
                          <a:ea typeface="メイリオ" panose="020B0604030504040204" pitchFamily="50" charset="-128"/>
                        </a:rPr>
                        <a:t>月</a:t>
                      </a:r>
                      <a:r>
                        <a:rPr lang="en-US" sz="1400" kern="100">
                          <a:effectLst/>
                          <a:latin typeface="メイリオ" panose="020B0604030504040204" pitchFamily="50" charset="-128"/>
                          <a:ea typeface="メイリオ" panose="020B0604030504040204" pitchFamily="50" charset="-128"/>
                        </a:rPr>
                        <a:t>6</a:t>
                      </a:r>
                      <a:r>
                        <a:rPr lang="ja-JP" sz="1400" kern="100">
                          <a:effectLst/>
                          <a:latin typeface="メイリオ" panose="020B0604030504040204" pitchFamily="50" charset="-128"/>
                          <a:ea typeface="メイリオ" panose="020B0604030504040204" pitchFamily="50" charset="-128"/>
                        </a:rPr>
                        <a:t>日からの低気圧及び前線に伴う大雨（</a:t>
                      </a:r>
                      <a:r>
                        <a:rPr lang="en-US" sz="1400" kern="100">
                          <a:effectLst/>
                          <a:latin typeface="メイリオ" panose="020B0604030504040204" pitchFamily="50" charset="-128"/>
                          <a:ea typeface="メイリオ" panose="020B0604030504040204" pitchFamily="50" charset="-128"/>
                        </a:rPr>
                        <a:t>8/6</a:t>
                      </a:r>
                      <a:r>
                        <a:rPr lang="ja-JP" sz="1400" kern="100">
                          <a:effectLst/>
                          <a:latin typeface="メイリオ" panose="020B0604030504040204" pitchFamily="50" charset="-128"/>
                          <a:ea typeface="メイリオ" panose="020B0604030504040204" pitchFamily="50" charset="-128"/>
                        </a:rPr>
                        <a:t>～</a:t>
                      </a:r>
                      <a:r>
                        <a:rPr lang="en-US" sz="1400" kern="100">
                          <a:effectLst/>
                          <a:latin typeface="メイリオ" panose="020B0604030504040204" pitchFamily="50" charset="-128"/>
                          <a:ea typeface="メイリオ" panose="020B0604030504040204" pitchFamily="50" charset="-128"/>
                        </a:rPr>
                        <a:t>9</a:t>
                      </a:r>
                      <a:r>
                        <a:rPr lang="ja-JP" sz="1400" kern="100">
                          <a:effectLst/>
                          <a:latin typeface="メイリオ" panose="020B0604030504040204" pitchFamily="50" charset="-128"/>
                          <a:ea typeface="メイリオ" panose="020B0604030504040204" pitchFamily="50" charset="-128"/>
                        </a:rPr>
                        <a:t>頃）</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北海道・中国</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4</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24</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12</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54</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3783466973"/>
                  </a:ext>
                </a:extLst>
              </a:tr>
              <a:tr h="257307">
                <a:tc>
                  <a:txBody>
                    <a:bodyPr/>
                    <a:lstStyle/>
                    <a:p>
                      <a:pPr algn="just"/>
                      <a:r>
                        <a:rPr lang="en-US" sz="1400" kern="100">
                          <a:effectLst/>
                          <a:latin typeface="メイリオ" panose="020B0604030504040204" pitchFamily="50" charset="-128"/>
                          <a:ea typeface="メイリオ" panose="020B0604030504040204" pitchFamily="50" charset="-128"/>
                        </a:rPr>
                        <a:t>4</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台風</a:t>
                      </a:r>
                      <a:r>
                        <a:rPr lang="en-US" sz="1400" kern="100">
                          <a:effectLst/>
                          <a:latin typeface="メイリオ" panose="020B0604030504040204" pitchFamily="50" charset="-128"/>
                          <a:ea typeface="メイリオ" panose="020B0604030504040204" pitchFamily="50" charset="-128"/>
                        </a:rPr>
                        <a:t>9</a:t>
                      </a:r>
                      <a:r>
                        <a:rPr lang="ja-JP" sz="1400" kern="100">
                          <a:effectLst/>
                          <a:latin typeface="メイリオ" panose="020B0604030504040204" pitchFamily="50" charset="-128"/>
                          <a:ea typeface="メイリオ" panose="020B0604030504040204" pitchFamily="50" charset="-128"/>
                        </a:rPr>
                        <a:t>号（</a:t>
                      </a:r>
                      <a:r>
                        <a:rPr lang="en-US" sz="1400" kern="100">
                          <a:effectLst/>
                          <a:latin typeface="メイリオ" panose="020B0604030504040204" pitchFamily="50" charset="-128"/>
                          <a:ea typeface="メイリオ" panose="020B0604030504040204" pitchFamily="50" charset="-128"/>
                        </a:rPr>
                        <a:t>8/31</a:t>
                      </a:r>
                      <a:r>
                        <a:rPr lang="ja-JP" sz="1400" kern="100">
                          <a:effectLst/>
                          <a:latin typeface="メイリオ" panose="020B0604030504040204" pitchFamily="50" charset="-128"/>
                          <a:ea typeface="メイリオ" panose="020B0604030504040204" pitchFamily="50" charset="-128"/>
                        </a:rPr>
                        <a:t>～</a:t>
                      </a:r>
                      <a:r>
                        <a:rPr lang="en-US" sz="1400" kern="100">
                          <a:effectLst/>
                          <a:latin typeface="メイリオ" panose="020B0604030504040204" pitchFamily="50" charset="-128"/>
                          <a:ea typeface="メイリオ" panose="020B0604030504040204" pitchFamily="50" charset="-128"/>
                        </a:rPr>
                        <a:t>9/3</a:t>
                      </a:r>
                      <a:r>
                        <a:rPr lang="ja-JP" sz="1400" kern="100">
                          <a:effectLst/>
                          <a:latin typeface="メイリオ" panose="020B0604030504040204" pitchFamily="50" charset="-128"/>
                          <a:ea typeface="メイリオ" panose="020B0604030504040204" pitchFamily="50" charset="-128"/>
                        </a:rPr>
                        <a:t>頃）</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中国・九州</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34</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5</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7</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104</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　</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35</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2340867848"/>
                  </a:ext>
                </a:extLst>
              </a:tr>
              <a:tr h="364312">
                <a:tc>
                  <a:txBody>
                    <a:bodyPr/>
                    <a:lstStyle/>
                    <a:p>
                      <a:pPr algn="just"/>
                      <a:r>
                        <a:rPr lang="en-US" sz="1400" kern="100">
                          <a:effectLst/>
                          <a:latin typeface="メイリオ" panose="020B0604030504040204" pitchFamily="50" charset="-128"/>
                          <a:ea typeface="メイリオ" panose="020B0604030504040204" pitchFamily="50" charset="-128"/>
                        </a:rPr>
                        <a:t>5</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台風</a:t>
                      </a:r>
                      <a:r>
                        <a:rPr lang="en-US" sz="1400" kern="100">
                          <a:effectLst/>
                          <a:latin typeface="メイリオ" panose="020B0604030504040204" pitchFamily="50" charset="-128"/>
                          <a:ea typeface="メイリオ" panose="020B0604030504040204" pitchFamily="50" charset="-128"/>
                        </a:rPr>
                        <a:t>10</a:t>
                      </a:r>
                      <a:r>
                        <a:rPr lang="ja-JP" sz="1400" kern="100">
                          <a:effectLst/>
                          <a:latin typeface="メイリオ" panose="020B0604030504040204" pitchFamily="50" charset="-128"/>
                          <a:ea typeface="メイリオ" panose="020B0604030504040204" pitchFamily="50" charset="-128"/>
                        </a:rPr>
                        <a:t>号（</a:t>
                      </a:r>
                      <a:r>
                        <a:rPr lang="en-US" sz="1400" kern="100">
                          <a:effectLst/>
                          <a:latin typeface="メイリオ" panose="020B0604030504040204" pitchFamily="50" charset="-128"/>
                          <a:ea typeface="メイリオ" panose="020B0604030504040204" pitchFamily="50" charset="-128"/>
                        </a:rPr>
                        <a:t>9/4</a:t>
                      </a:r>
                      <a:r>
                        <a:rPr lang="ja-JP" sz="1400" kern="100">
                          <a:effectLst/>
                          <a:latin typeface="メイリオ" panose="020B0604030504040204" pitchFamily="50" charset="-128"/>
                          <a:ea typeface="メイリオ" panose="020B0604030504040204" pitchFamily="50" charset="-128"/>
                        </a:rPr>
                        <a:t>～</a:t>
                      </a:r>
                      <a:r>
                        <a:rPr lang="en-US" sz="1400" kern="100">
                          <a:effectLst/>
                          <a:latin typeface="メイリオ" panose="020B0604030504040204" pitchFamily="50" charset="-128"/>
                          <a:ea typeface="メイリオ" panose="020B0604030504040204" pitchFamily="50" charset="-128"/>
                        </a:rPr>
                        <a:t>7</a:t>
                      </a:r>
                      <a:r>
                        <a:rPr lang="ja-JP" sz="1400" kern="100">
                          <a:effectLst/>
                          <a:latin typeface="メイリオ" panose="020B0604030504040204" pitchFamily="50" charset="-128"/>
                          <a:ea typeface="メイリオ" panose="020B0604030504040204" pitchFamily="50" charset="-128"/>
                        </a:rPr>
                        <a:t>頃）</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中部・九州</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3</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3</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110</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7</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43</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1680</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31</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252</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2868734731"/>
                  </a:ext>
                </a:extLst>
              </a:tr>
              <a:tr h="257307">
                <a:tc>
                  <a:txBody>
                    <a:bodyPr/>
                    <a:lstStyle/>
                    <a:p>
                      <a:pPr algn="just"/>
                      <a:r>
                        <a:rPr lang="en-US" sz="1400" kern="100">
                          <a:effectLst/>
                          <a:latin typeface="メイリオ" panose="020B0604030504040204" pitchFamily="50" charset="-128"/>
                          <a:ea typeface="メイリオ" panose="020B0604030504040204" pitchFamily="50" charset="-128"/>
                        </a:rPr>
                        <a:t>6</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台風</a:t>
                      </a:r>
                      <a:r>
                        <a:rPr lang="en-US" sz="1400" kern="100">
                          <a:effectLst/>
                          <a:latin typeface="メイリオ" panose="020B0604030504040204" pitchFamily="50" charset="-128"/>
                          <a:ea typeface="メイリオ" panose="020B0604030504040204" pitchFamily="50" charset="-128"/>
                        </a:rPr>
                        <a:t>12</a:t>
                      </a:r>
                      <a:r>
                        <a:rPr lang="ja-JP" sz="1400" kern="100">
                          <a:effectLst/>
                          <a:latin typeface="メイリオ" panose="020B0604030504040204" pitchFamily="50" charset="-128"/>
                          <a:ea typeface="メイリオ" panose="020B0604030504040204" pitchFamily="50" charset="-128"/>
                        </a:rPr>
                        <a:t>号（</a:t>
                      </a:r>
                      <a:r>
                        <a:rPr lang="en-US" sz="1400" kern="100">
                          <a:effectLst/>
                          <a:latin typeface="メイリオ" panose="020B0604030504040204" pitchFamily="50" charset="-128"/>
                          <a:ea typeface="メイリオ" panose="020B0604030504040204" pitchFamily="50" charset="-128"/>
                        </a:rPr>
                        <a:t>9/23</a:t>
                      </a:r>
                      <a:r>
                        <a:rPr lang="ja-JP" sz="1400" kern="100">
                          <a:effectLst/>
                          <a:latin typeface="メイリオ" panose="020B0604030504040204" pitchFamily="50" charset="-128"/>
                          <a:ea typeface="メイリオ" panose="020B0604030504040204" pitchFamily="50" charset="-128"/>
                        </a:rPr>
                        <a:t>～</a:t>
                      </a:r>
                      <a:r>
                        <a:rPr lang="en-US" sz="1400" kern="100">
                          <a:effectLst/>
                          <a:latin typeface="メイリオ" panose="020B0604030504040204" pitchFamily="50" charset="-128"/>
                          <a:ea typeface="メイリオ" panose="020B0604030504040204" pitchFamily="50" charset="-128"/>
                        </a:rPr>
                        <a:t>25</a:t>
                      </a:r>
                      <a:r>
                        <a:rPr lang="ja-JP" sz="1400" kern="100">
                          <a:effectLst/>
                          <a:latin typeface="メイリオ" panose="020B0604030504040204" pitchFamily="50" charset="-128"/>
                          <a:ea typeface="メイリオ" panose="020B0604030504040204" pitchFamily="50" charset="-128"/>
                        </a:rPr>
                        <a:t>頃）</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近畿</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2</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6</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dirty="0">
                          <a:effectLst/>
                          <a:latin typeface="メイリオ" panose="020B0604030504040204" pitchFamily="50" charset="-128"/>
                          <a:ea typeface="メイリオ" panose="020B0604030504040204" pitchFamily="50" charset="-128"/>
                        </a:rPr>
                        <a:t>35</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3625774928"/>
                  </a:ext>
                </a:extLst>
              </a:tr>
              <a:tr h="456678">
                <a:tc>
                  <a:txBody>
                    <a:bodyPr/>
                    <a:lstStyle/>
                    <a:p>
                      <a:pPr algn="just"/>
                      <a:r>
                        <a:rPr lang="en-US" sz="1400" kern="100">
                          <a:effectLst/>
                          <a:latin typeface="メイリオ" panose="020B0604030504040204" pitchFamily="50" charset="-128"/>
                          <a:ea typeface="メイリオ" panose="020B0604030504040204" pitchFamily="50" charset="-128"/>
                        </a:rPr>
                        <a:t>7</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台風</a:t>
                      </a:r>
                      <a:r>
                        <a:rPr lang="en-US" sz="1400" kern="100">
                          <a:effectLst/>
                          <a:latin typeface="メイリオ" panose="020B0604030504040204" pitchFamily="50" charset="-128"/>
                          <a:ea typeface="メイリオ" panose="020B0604030504040204" pitchFamily="50" charset="-128"/>
                        </a:rPr>
                        <a:t>14</a:t>
                      </a:r>
                      <a:r>
                        <a:rPr lang="ja-JP" sz="1400" kern="100">
                          <a:effectLst/>
                          <a:latin typeface="メイリオ" panose="020B0604030504040204" pitchFamily="50" charset="-128"/>
                          <a:ea typeface="メイリオ" panose="020B0604030504040204" pitchFamily="50" charset="-128"/>
                        </a:rPr>
                        <a:t>号（</a:t>
                      </a:r>
                      <a:r>
                        <a:rPr lang="en-US" sz="1400" kern="100">
                          <a:effectLst/>
                          <a:latin typeface="メイリオ" panose="020B0604030504040204" pitchFamily="50" charset="-128"/>
                          <a:ea typeface="メイリオ" panose="020B0604030504040204" pitchFamily="50" charset="-128"/>
                        </a:rPr>
                        <a:t>10/7</a:t>
                      </a:r>
                      <a:r>
                        <a:rPr lang="ja-JP" sz="1400" kern="100">
                          <a:effectLst/>
                          <a:latin typeface="メイリオ" panose="020B0604030504040204" pitchFamily="50" charset="-128"/>
                          <a:ea typeface="メイリオ" panose="020B0604030504040204" pitchFamily="50" charset="-128"/>
                        </a:rPr>
                        <a:t>～</a:t>
                      </a:r>
                      <a:r>
                        <a:rPr lang="en-US" sz="1400" kern="100">
                          <a:effectLst/>
                          <a:latin typeface="メイリオ" panose="020B0604030504040204" pitchFamily="50" charset="-128"/>
                          <a:ea typeface="メイリオ" panose="020B0604030504040204" pitchFamily="50" charset="-128"/>
                        </a:rPr>
                        <a:t>11</a:t>
                      </a:r>
                      <a:r>
                        <a:rPr lang="ja-JP" sz="1400" kern="100">
                          <a:effectLst/>
                          <a:latin typeface="メイリオ" panose="020B0604030504040204" pitchFamily="50" charset="-128"/>
                          <a:ea typeface="メイリオ" panose="020B0604030504040204" pitchFamily="50" charset="-128"/>
                        </a:rPr>
                        <a:t>頃）</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関東・中部・近畿（大雨特別警報：東京）</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3</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a:effectLst/>
                          <a:latin typeface="メイリオ" panose="020B0604030504040204" pitchFamily="50" charset="-128"/>
                          <a:ea typeface="メイリオ" panose="020B0604030504040204" pitchFamily="50" charset="-128"/>
                        </a:rPr>
                        <a:t>　</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en-US" sz="1400" kern="100">
                          <a:effectLst/>
                          <a:latin typeface="メイリオ" panose="020B0604030504040204" pitchFamily="50" charset="-128"/>
                          <a:ea typeface="メイリオ" panose="020B0604030504040204" pitchFamily="50" charset="-128"/>
                        </a:rPr>
                        <a:t>15</a:t>
                      </a:r>
                      <a:endParaRPr lang="ja-JP" sz="140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　</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tc>
                  <a:txBody>
                    <a:bodyPr/>
                    <a:lstStyle/>
                    <a:p>
                      <a:pPr algn="just"/>
                      <a:r>
                        <a:rPr lang="ja-JP" sz="1400" kern="100" dirty="0">
                          <a:effectLst/>
                          <a:latin typeface="メイリオ" panose="020B0604030504040204" pitchFamily="50" charset="-128"/>
                          <a:ea typeface="メイリオ" panose="020B0604030504040204" pitchFamily="50" charset="-128"/>
                        </a:rPr>
                        <a:t>　</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9993" marR="49993" marT="0" marB="0" anchor="ctr"/>
                </a:tc>
                <a:extLst>
                  <a:ext uri="{0D108BD9-81ED-4DB2-BD59-A6C34878D82A}">
                    <a16:rowId xmlns:a16="http://schemas.microsoft.com/office/drawing/2014/main" val="2488440326"/>
                  </a:ext>
                </a:extLst>
              </a:tr>
            </a:tbl>
          </a:graphicData>
        </a:graphic>
      </p:graphicFrame>
      <p:sp>
        <p:nvSpPr>
          <p:cNvPr id="3" name="スライド番号プレースホルダー 2">
            <a:extLst>
              <a:ext uri="{FF2B5EF4-FFF2-40B4-BE49-F238E27FC236}">
                <a16:creationId xmlns:a16="http://schemas.microsoft.com/office/drawing/2014/main" id="{67ED41FC-6AFC-BD07-B9EE-7DF84F861F03}"/>
              </a:ext>
            </a:extLst>
          </p:cNvPr>
          <p:cNvSpPr>
            <a:spLocks noGrp="1"/>
          </p:cNvSpPr>
          <p:nvPr>
            <p:ph type="sldNum" sz="quarter" idx="12"/>
          </p:nvPr>
        </p:nvSpPr>
        <p:spPr/>
        <p:txBody>
          <a:bodyPr/>
          <a:lstStyle/>
          <a:p>
            <a:fld id="{B36E19A5-F971-419D-8D44-7023A648893E}" type="slidenum">
              <a:rPr kumimoji="1" lang="ja-JP" altLang="en-US" smtClean="0"/>
              <a:t>6</a:t>
            </a:fld>
            <a:endParaRPr kumimoji="1" lang="ja-JP" altLang="en-US"/>
          </a:p>
        </p:txBody>
      </p:sp>
    </p:spTree>
    <p:extLst>
      <p:ext uri="{BB962C8B-B14F-4D97-AF65-F5344CB8AC3E}">
        <p14:creationId xmlns:p14="http://schemas.microsoft.com/office/powerpoint/2010/main" val="3925443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lang="ja-JP" altLang="en-US" sz="4500" dirty="0"/>
              <a:t>○○市の近年の</a:t>
            </a:r>
            <a:r>
              <a:rPr kumimoji="1" lang="ja-JP" altLang="en-US" sz="4500" dirty="0"/>
              <a:t>水害の発生状況を知ろう！</a:t>
            </a:r>
          </a:p>
        </p:txBody>
      </p:sp>
      <p:sp>
        <p:nvSpPr>
          <p:cNvPr id="11" name="テキスト ボックス 10">
            <a:extLst>
              <a:ext uri="{FF2B5EF4-FFF2-40B4-BE49-F238E27FC236}">
                <a16:creationId xmlns:a16="http://schemas.microsoft.com/office/drawing/2014/main" id="{2FB7D2D5-AA4E-7502-8C64-66932B5FD019}"/>
              </a:ext>
            </a:extLst>
          </p:cNvPr>
          <p:cNvSpPr txBox="1"/>
          <p:nvPr/>
        </p:nvSpPr>
        <p:spPr>
          <a:xfrm>
            <a:off x="961254" y="5305650"/>
            <a:ext cx="5245795" cy="276999"/>
          </a:xfrm>
          <a:prstGeom prst="rect">
            <a:avLst/>
          </a:prstGeom>
          <a:noFill/>
        </p:spPr>
        <p:txBody>
          <a:bodyPr wrap="square">
            <a:spAutoFit/>
          </a:bodyPr>
          <a:lstStyle/>
          <a:p>
            <a:r>
              <a:rPr lang="ja-JP" altLang="en-US" sz="1200" dirty="0">
                <a:solidFill>
                  <a:srgbClr val="FF0000"/>
                </a:solidFill>
                <a:latin typeface="メイリオ" panose="020B0604030504040204" pitchFamily="50" charset="-128"/>
                <a:ea typeface="メイリオ" panose="020B0604030504040204" pitchFamily="50" charset="-128"/>
              </a:rPr>
              <a:t>（出典：</a:t>
            </a:r>
            <a:r>
              <a:rPr lang="en-US" altLang="zh-TW" sz="1200" dirty="0">
                <a:solidFill>
                  <a:srgbClr val="FF0000"/>
                </a:solidFill>
                <a:latin typeface="メイリオ" panose="020B0604030504040204" pitchFamily="50" charset="-128"/>
                <a:ea typeface="メイリオ" panose="020B0604030504040204" pitchFamily="50" charset="-128"/>
              </a:rPr>
              <a:t>『</a:t>
            </a:r>
            <a:r>
              <a:rPr lang="zh-TW" altLang="en-US" sz="1200" dirty="0">
                <a:solidFill>
                  <a:srgbClr val="FF0000"/>
                </a:solidFill>
                <a:latin typeface="メイリオ" panose="020B0604030504040204" pitchFamily="50" charset="-128"/>
                <a:ea typeface="メイリオ" panose="020B0604030504040204" pitchFamily="50" charset="-128"/>
              </a:rPr>
              <a:t>三鷹市地域防災計画</a:t>
            </a:r>
            <a:r>
              <a:rPr lang="en-US" altLang="zh-TW" sz="1200" dirty="0">
                <a:solidFill>
                  <a:srgbClr val="FF0000"/>
                </a:solidFill>
                <a:latin typeface="メイリオ" panose="020B0604030504040204" pitchFamily="50" charset="-128"/>
                <a:ea typeface="メイリオ" panose="020B0604030504040204" pitchFamily="50" charset="-128"/>
              </a:rPr>
              <a:t>【</a:t>
            </a:r>
            <a:r>
              <a:rPr lang="zh-TW" altLang="en-US" sz="1200" dirty="0">
                <a:solidFill>
                  <a:srgbClr val="FF0000"/>
                </a:solidFill>
                <a:latin typeface="メイリオ" panose="020B0604030504040204" pitchFamily="50" charset="-128"/>
                <a:ea typeface="メイリオ" panose="020B0604030504040204" pitchFamily="50" charset="-128"/>
              </a:rPr>
              <a:t>風水害編</a:t>
            </a:r>
            <a:r>
              <a:rPr lang="en-US" altLang="zh-TW" sz="1200" dirty="0">
                <a:solidFill>
                  <a:srgbClr val="FF0000"/>
                </a:solidFill>
                <a:latin typeface="メイリオ" panose="020B0604030504040204" pitchFamily="50" charset="-128"/>
                <a:ea typeface="メイリオ" panose="020B0604030504040204" pitchFamily="50" charset="-128"/>
              </a:rPr>
              <a:t>】』</a:t>
            </a:r>
            <a:r>
              <a:rPr lang="zh-TW" altLang="en-US" sz="1200" dirty="0">
                <a:solidFill>
                  <a:srgbClr val="FF0000"/>
                </a:solidFill>
                <a:latin typeface="メイリオ" panose="020B0604030504040204" pitchFamily="50" charset="-128"/>
                <a:ea typeface="メイリオ" panose="020B0604030504040204" pitchFamily="50" charset="-128"/>
              </a:rPr>
              <a:t>（令和</a:t>
            </a:r>
            <a:r>
              <a:rPr lang="en-US" altLang="zh-TW" sz="1200" dirty="0">
                <a:solidFill>
                  <a:srgbClr val="FF0000"/>
                </a:solidFill>
                <a:latin typeface="メイリオ" panose="020B0604030504040204" pitchFamily="50" charset="-128"/>
                <a:ea typeface="メイリオ" panose="020B0604030504040204" pitchFamily="50" charset="-128"/>
              </a:rPr>
              <a:t>3</a:t>
            </a:r>
            <a:r>
              <a:rPr lang="zh-TW" altLang="en-US" sz="1200" dirty="0">
                <a:solidFill>
                  <a:srgbClr val="FF0000"/>
                </a:solidFill>
                <a:latin typeface="メイリオ" panose="020B0604030504040204" pitchFamily="50" charset="-128"/>
                <a:ea typeface="メイリオ" panose="020B0604030504040204" pitchFamily="50" charset="-128"/>
              </a:rPr>
              <a:t>年改訂）</a:t>
            </a:r>
            <a:r>
              <a:rPr lang="ja-JP" altLang="en-US" sz="1200" dirty="0">
                <a:solidFill>
                  <a:srgbClr val="FF0000"/>
                </a:solidFill>
                <a:latin typeface="メイリオ" panose="020B0604030504040204" pitchFamily="50" charset="-128"/>
                <a:ea typeface="メイリオ" panose="020B0604030504040204" pitchFamily="50" charset="-128"/>
              </a:rPr>
              <a:t>）</a:t>
            </a:r>
          </a:p>
        </p:txBody>
      </p:sp>
      <p:pic>
        <p:nvPicPr>
          <p:cNvPr id="14" name="コンテンツ プレースホルダー 13">
            <a:extLst>
              <a:ext uri="{FF2B5EF4-FFF2-40B4-BE49-F238E27FC236}">
                <a16:creationId xmlns:a16="http://schemas.microsoft.com/office/drawing/2014/main" id="{82F2E761-05AF-F8CF-4041-DB5BF4504B88}"/>
              </a:ext>
            </a:extLst>
          </p:cNvPr>
          <p:cNvPicPr>
            <a:picLocks noGrp="1" noChangeAspect="1"/>
          </p:cNvPicPr>
          <p:nvPr>
            <p:ph idx="1"/>
          </p:nvPr>
        </p:nvPicPr>
        <p:blipFill>
          <a:blip r:embed="rId2"/>
          <a:stretch>
            <a:fillRect/>
          </a:stretch>
        </p:blipFill>
        <p:spPr>
          <a:xfrm>
            <a:off x="927159" y="1811791"/>
            <a:ext cx="6364305" cy="3493859"/>
          </a:xfrm>
          <a:prstGeom prst="rect">
            <a:avLst/>
          </a:prstGeom>
        </p:spPr>
      </p:pic>
      <p:sp>
        <p:nvSpPr>
          <p:cNvPr id="16" name="テキスト ボックス 15">
            <a:extLst>
              <a:ext uri="{FF2B5EF4-FFF2-40B4-BE49-F238E27FC236}">
                <a16:creationId xmlns:a16="http://schemas.microsoft.com/office/drawing/2014/main" id="{412124EE-F034-8E78-C080-CDF9B5824AEA}"/>
              </a:ext>
            </a:extLst>
          </p:cNvPr>
          <p:cNvSpPr txBox="1"/>
          <p:nvPr/>
        </p:nvSpPr>
        <p:spPr>
          <a:xfrm>
            <a:off x="7134447" y="2056764"/>
            <a:ext cx="477180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2000" dirty="0"/>
              <a:t>【</a:t>
            </a:r>
            <a:r>
              <a:rPr lang="ja-JP" altLang="en-US" sz="2000" dirty="0"/>
              <a:t>資料を読み、ワークシートに取り組もう！</a:t>
            </a:r>
            <a:r>
              <a:rPr lang="en-US" altLang="ja-JP" sz="2000" dirty="0"/>
              <a:t>】</a:t>
            </a:r>
          </a:p>
          <a:p>
            <a:r>
              <a:rPr lang="ja-JP" altLang="en-US" sz="2000" dirty="0"/>
              <a:t>資料１を読み、○○市で近年発生した水害について、ワークシート「１．○○市における水害の発生状況について」に箇条書きでまとめよう！</a:t>
            </a:r>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ja-JP" altLang="en-US" sz="2000" dirty="0"/>
          </a:p>
        </p:txBody>
      </p:sp>
      <p:sp>
        <p:nvSpPr>
          <p:cNvPr id="18" name="テキスト ボックス 17">
            <a:extLst>
              <a:ext uri="{FF2B5EF4-FFF2-40B4-BE49-F238E27FC236}">
                <a16:creationId xmlns:a16="http://schemas.microsoft.com/office/drawing/2014/main" id="{8AEECC5F-6186-35AD-1D91-8C99D0892447}"/>
              </a:ext>
            </a:extLst>
          </p:cNvPr>
          <p:cNvSpPr txBox="1"/>
          <p:nvPr/>
        </p:nvSpPr>
        <p:spPr>
          <a:xfrm>
            <a:off x="7212955" y="3795701"/>
            <a:ext cx="4614786"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dirty="0">
                <a:solidFill>
                  <a:srgbClr val="FF0000"/>
                </a:solidFill>
              </a:rPr>
              <a:t>【</a:t>
            </a:r>
            <a:r>
              <a:rPr lang="ja-JP" altLang="en-US" dirty="0">
                <a:solidFill>
                  <a:srgbClr val="FF0000"/>
                </a:solidFill>
              </a:rPr>
              <a:t>回答例</a:t>
            </a:r>
            <a:r>
              <a:rPr lang="en-US" altLang="ja-JP" dirty="0">
                <a:solidFill>
                  <a:srgbClr val="FF0000"/>
                </a:solidFill>
              </a:rPr>
              <a:t>】</a:t>
            </a:r>
            <a:endParaRPr lang="ja-JP" altLang="en-US" dirty="0">
              <a:solidFill>
                <a:srgbClr val="FF0000"/>
              </a:solidFill>
            </a:endParaRPr>
          </a:p>
          <a:p>
            <a:r>
              <a:rPr lang="ja-JP" altLang="en-US" dirty="0">
                <a:solidFill>
                  <a:srgbClr val="FF0000"/>
                </a:solidFill>
              </a:rPr>
              <a:t>・令和元年 </a:t>
            </a:r>
            <a:r>
              <a:rPr lang="en-US" altLang="ja-JP" dirty="0">
                <a:solidFill>
                  <a:srgbClr val="FF0000"/>
                </a:solidFill>
              </a:rPr>
              <a:t>10 </a:t>
            </a:r>
            <a:r>
              <a:rPr lang="ja-JP" altLang="en-US" dirty="0">
                <a:solidFill>
                  <a:srgbClr val="FF0000"/>
                </a:solidFill>
              </a:rPr>
              <a:t>月の台風第 </a:t>
            </a:r>
            <a:r>
              <a:rPr lang="en-US" altLang="ja-JP" dirty="0">
                <a:solidFill>
                  <a:srgbClr val="FF0000"/>
                </a:solidFill>
              </a:rPr>
              <a:t>19 </a:t>
            </a:r>
            <a:r>
              <a:rPr lang="ja-JP" altLang="en-US" dirty="0">
                <a:solidFill>
                  <a:srgbClr val="FF0000"/>
                </a:solidFill>
              </a:rPr>
              <a:t>号により野川の水位が約</a:t>
            </a:r>
            <a:r>
              <a:rPr lang="en-US" altLang="ja-JP" dirty="0">
                <a:solidFill>
                  <a:srgbClr val="FF0000"/>
                </a:solidFill>
              </a:rPr>
              <a:t>4</a:t>
            </a:r>
            <a:r>
              <a:rPr lang="ja-JP" altLang="en-US" dirty="0">
                <a:solidFill>
                  <a:srgbClr val="FF0000"/>
                </a:solidFill>
              </a:rPr>
              <a:t>時間にわたり氾濫危険水位を超過した。</a:t>
            </a:r>
          </a:p>
          <a:p>
            <a:r>
              <a:rPr lang="ja-JP" altLang="en-US" dirty="0">
                <a:solidFill>
                  <a:srgbClr val="FF0000"/>
                </a:solidFill>
              </a:rPr>
              <a:t>・三鷹市として、初めて避難勧告が約</a:t>
            </a:r>
            <a:r>
              <a:rPr lang="en-US" altLang="ja-JP" dirty="0">
                <a:solidFill>
                  <a:srgbClr val="FF0000"/>
                </a:solidFill>
              </a:rPr>
              <a:t>600</a:t>
            </a:r>
            <a:r>
              <a:rPr lang="ja-JP" altLang="en-US" dirty="0">
                <a:solidFill>
                  <a:srgbClr val="FF0000"/>
                </a:solidFill>
              </a:rPr>
              <a:t>人に発令された。</a:t>
            </a:r>
          </a:p>
        </p:txBody>
      </p:sp>
      <p:sp>
        <p:nvSpPr>
          <p:cNvPr id="3" name="スライド番号プレースホルダー 2">
            <a:extLst>
              <a:ext uri="{FF2B5EF4-FFF2-40B4-BE49-F238E27FC236}">
                <a16:creationId xmlns:a16="http://schemas.microsoft.com/office/drawing/2014/main" id="{EE8D75EA-1B63-6166-1359-5ADE9C189AC3}"/>
              </a:ext>
            </a:extLst>
          </p:cNvPr>
          <p:cNvSpPr>
            <a:spLocks noGrp="1"/>
          </p:cNvSpPr>
          <p:nvPr>
            <p:ph type="sldNum" sz="quarter" idx="12"/>
          </p:nvPr>
        </p:nvSpPr>
        <p:spPr/>
        <p:txBody>
          <a:bodyPr/>
          <a:lstStyle/>
          <a:p>
            <a:fld id="{B36E19A5-F971-419D-8D44-7023A648893E}" type="slidenum">
              <a:rPr kumimoji="1" lang="ja-JP" altLang="en-US" smtClean="0"/>
              <a:t>7</a:t>
            </a:fld>
            <a:endParaRPr kumimoji="1" lang="ja-JP" altLang="en-US"/>
          </a:p>
        </p:txBody>
      </p:sp>
      <p:sp>
        <p:nvSpPr>
          <p:cNvPr id="4" name="テキスト ボックス 3">
            <a:extLst>
              <a:ext uri="{FF2B5EF4-FFF2-40B4-BE49-F238E27FC236}">
                <a16:creationId xmlns:a16="http://schemas.microsoft.com/office/drawing/2014/main" id="{3894FA30-7251-55B9-A5E7-764DDE78866F}"/>
              </a:ext>
            </a:extLst>
          </p:cNvPr>
          <p:cNvSpPr txBox="1"/>
          <p:nvPr/>
        </p:nvSpPr>
        <p:spPr>
          <a:xfrm>
            <a:off x="381561" y="1845078"/>
            <a:ext cx="850526" cy="830997"/>
          </a:xfrm>
          <a:prstGeom prst="rect">
            <a:avLst/>
          </a:prstGeom>
          <a:noFill/>
        </p:spPr>
        <p:txBody>
          <a:bodyPr wrap="square">
            <a:spAutoFit/>
          </a:bodyPr>
          <a:lstStyle/>
          <a:p>
            <a:r>
              <a:rPr lang="ja-JP" altLang="en-US" sz="4800" dirty="0"/>
              <a:t>☑</a:t>
            </a:r>
          </a:p>
        </p:txBody>
      </p:sp>
      <p:sp>
        <p:nvSpPr>
          <p:cNvPr id="5" name="テキスト ボックス 4">
            <a:extLst>
              <a:ext uri="{FF2B5EF4-FFF2-40B4-BE49-F238E27FC236}">
                <a16:creationId xmlns:a16="http://schemas.microsoft.com/office/drawing/2014/main" id="{5CA7BDC7-DFB0-93B9-D8AB-F1B27A7C791C}"/>
              </a:ext>
            </a:extLst>
          </p:cNvPr>
          <p:cNvSpPr txBox="1"/>
          <p:nvPr/>
        </p:nvSpPr>
        <p:spPr>
          <a:xfrm>
            <a:off x="364259" y="4925517"/>
            <a:ext cx="850526" cy="830997"/>
          </a:xfrm>
          <a:prstGeom prst="rect">
            <a:avLst/>
          </a:prstGeom>
          <a:noFill/>
        </p:spPr>
        <p:txBody>
          <a:bodyPr wrap="square">
            <a:spAutoFit/>
          </a:bodyPr>
          <a:lstStyle/>
          <a:p>
            <a:r>
              <a:rPr lang="ja-JP" altLang="en-US" sz="4800" dirty="0"/>
              <a:t>☑</a:t>
            </a:r>
          </a:p>
        </p:txBody>
      </p:sp>
      <p:sp>
        <p:nvSpPr>
          <p:cNvPr id="6" name="テキスト ボックス 5">
            <a:extLst>
              <a:ext uri="{FF2B5EF4-FFF2-40B4-BE49-F238E27FC236}">
                <a16:creationId xmlns:a16="http://schemas.microsoft.com/office/drawing/2014/main" id="{93F23918-1F14-B9C7-2924-3466F1567DF7}"/>
              </a:ext>
            </a:extLst>
          </p:cNvPr>
          <p:cNvSpPr txBox="1"/>
          <p:nvPr/>
        </p:nvSpPr>
        <p:spPr>
          <a:xfrm>
            <a:off x="8114247" y="3429000"/>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306122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ハザードマップを活用して通学路の危険箇所を確認しよう（１）</a:t>
            </a:r>
          </a:p>
        </p:txBody>
      </p:sp>
      <p:sp>
        <p:nvSpPr>
          <p:cNvPr id="11" name="テキスト ボックス 10">
            <a:extLst>
              <a:ext uri="{FF2B5EF4-FFF2-40B4-BE49-F238E27FC236}">
                <a16:creationId xmlns:a16="http://schemas.microsoft.com/office/drawing/2014/main" id="{2FB7D2D5-AA4E-7502-8C64-66932B5FD019}"/>
              </a:ext>
            </a:extLst>
          </p:cNvPr>
          <p:cNvSpPr txBox="1"/>
          <p:nvPr/>
        </p:nvSpPr>
        <p:spPr>
          <a:xfrm>
            <a:off x="1218407" y="5821031"/>
            <a:ext cx="3544979" cy="276999"/>
          </a:xfrm>
          <a:prstGeom prst="rect">
            <a:avLst/>
          </a:prstGeom>
          <a:noFill/>
        </p:spPr>
        <p:txBody>
          <a:bodyPr wrap="square">
            <a:spAutoFit/>
          </a:bodyPr>
          <a:lstStyle/>
          <a:p>
            <a:r>
              <a:rPr lang="ja-JP" altLang="en-US" sz="1200" dirty="0">
                <a:solidFill>
                  <a:srgbClr val="FF0000"/>
                </a:solidFill>
                <a:latin typeface="メイリオ" panose="020B0604030504040204" pitchFamily="50" charset="-128"/>
                <a:ea typeface="メイリオ" panose="020B0604030504040204" pitchFamily="50" charset="-128"/>
              </a:rPr>
              <a:t>（出典：三鷹市浸水ハザードマップ（第</a:t>
            </a:r>
            <a:r>
              <a:rPr lang="en-US" altLang="ja-JP" sz="1200" dirty="0">
                <a:solidFill>
                  <a:srgbClr val="FF0000"/>
                </a:solidFill>
                <a:latin typeface="メイリオ" panose="020B0604030504040204" pitchFamily="50" charset="-128"/>
                <a:ea typeface="メイリオ" panose="020B0604030504040204" pitchFamily="50" charset="-128"/>
              </a:rPr>
              <a:t>9</a:t>
            </a:r>
            <a:r>
              <a:rPr lang="ja-JP" altLang="en-US" sz="1200" dirty="0">
                <a:solidFill>
                  <a:srgbClr val="FF0000"/>
                </a:solidFill>
                <a:latin typeface="メイリオ" panose="020B0604030504040204" pitchFamily="50" charset="-128"/>
                <a:ea typeface="メイリオ" panose="020B0604030504040204" pitchFamily="50" charset="-128"/>
              </a:rPr>
              <a:t>版））</a:t>
            </a:r>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en-US" altLang="ja-JP" dirty="0"/>
              <a:t>【</a:t>
            </a:r>
            <a:r>
              <a:rPr lang="ja-JP" altLang="en-US" dirty="0"/>
              <a:t>ワークシートに取り組もう！</a:t>
            </a:r>
            <a:r>
              <a:rPr lang="en-US" altLang="ja-JP" dirty="0"/>
              <a:t>】</a:t>
            </a:r>
          </a:p>
          <a:p>
            <a:r>
              <a:rPr lang="ja-JP" altLang="en-US" dirty="0"/>
              <a:t>（１）ハザードマップを用い、自宅と学校、通学路の「浸水の深さ」を調べ、身近な危険箇所を確認しよう！</a:t>
            </a:r>
          </a:p>
        </p:txBody>
      </p:sp>
      <p:pic>
        <p:nvPicPr>
          <p:cNvPr id="5" name="図 4">
            <a:extLst>
              <a:ext uri="{FF2B5EF4-FFF2-40B4-BE49-F238E27FC236}">
                <a16:creationId xmlns:a16="http://schemas.microsoft.com/office/drawing/2014/main" id="{0DDFDD5C-430F-D675-88E6-E80B5EE643A0}"/>
              </a:ext>
            </a:extLst>
          </p:cNvPr>
          <p:cNvPicPr>
            <a:picLocks noChangeAspect="1"/>
          </p:cNvPicPr>
          <p:nvPr/>
        </p:nvPicPr>
        <p:blipFill>
          <a:blip r:embed="rId2"/>
          <a:stretch>
            <a:fillRect/>
          </a:stretch>
        </p:blipFill>
        <p:spPr>
          <a:xfrm>
            <a:off x="1407424" y="2904522"/>
            <a:ext cx="5798556" cy="2862322"/>
          </a:xfrm>
          <a:prstGeom prst="rect">
            <a:avLst/>
          </a:prstGeom>
        </p:spPr>
      </p:pic>
      <p:sp>
        <p:nvSpPr>
          <p:cNvPr id="8" name="テキスト ボックス 7">
            <a:extLst>
              <a:ext uri="{FF2B5EF4-FFF2-40B4-BE49-F238E27FC236}">
                <a16:creationId xmlns:a16="http://schemas.microsoft.com/office/drawing/2014/main" id="{C1E831BC-7746-A087-DC09-293232D47DAF}"/>
              </a:ext>
            </a:extLst>
          </p:cNvPr>
          <p:cNvSpPr txBox="1"/>
          <p:nvPr/>
        </p:nvSpPr>
        <p:spPr>
          <a:xfrm>
            <a:off x="7324737" y="2904522"/>
            <a:ext cx="4390127"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dirty="0">
                <a:solidFill>
                  <a:srgbClr val="FF0000"/>
                </a:solidFill>
              </a:rPr>
              <a:t>【</a:t>
            </a:r>
            <a:r>
              <a:rPr lang="ja-JP" altLang="en-US" dirty="0">
                <a:solidFill>
                  <a:srgbClr val="FF0000"/>
                </a:solidFill>
              </a:rPr>
              <a:t>回答例</a:t>
            </a:r>
            <a:r>
              <a:rPr lang="en-US" altLang="ja-JP" dirty="0">
                <a:solidFill>
                  <a:srgbClr val="FF0000"/>
                </a:solidFill>
              </a:rPr>
              <a:t>】</a:t>
            </a:r>
            <a:endParaRPr lang="ja-JP" altLang="en-US" dirty="0">
              <a:solidFill>
                <a:srgbClr val="FF0000"/>
              </a:solidFill>
            </a:endParaRPr>
          </a:p>
          <a:p>
            <a:endParaRPr lang="en-US" altLang="ja-JP" dirty="0">
              <a:solidFill>
                <a:srgbClr val="FF0000"/>
              </a:solidFill>
            </a:endParaRPr>
          </a:p>
          <a:p>
            <a:r>
              <a:rPr lang="ja-JP" altLang="en-US" dirty="0">
                <a:solidFill>
                  <a:srgbClr val="FF0000"/>
                </a:solidFill>
              </a:rPr>
              <a:t>・自宅　　：</a:t>
            </a:r>
            <a:r>
              <a:rPr lang="en-US" altLang="ja-JP" dirty="0">
                <a:solidFill>
                  <a:srgbClr val="FF0000"/>
                </a:solidFill>
              </a:rPr>
              <a:t>0.1m</a:t>
            </a:r>
            <a:r>
              <a:rPr lang="ja-JP" altLang="en-US" dirty="0">
                <a:solidFill>
                  <a:srgbClr val="FF0000"/>
                </a:solidFill>
              </a:rPr>
              <a:t>～</a:t>
            </a:r>
            <a:r>
              <a:rPr lang="en-US" altLang="ja-JP" dirty="0">
                <a:solidFill>
                  <a:srgbClr val="FF0000"/>
                </a:solidFill>
              </a:rPr>
              <a:t>0.5m</a:t>
            </a:r>
            <a:r>
              <a:rPr lang="ja-JP" altLang="en-US" dirty="0">
                <a:solidFill>
                  <a:srgbClr val="FF0000"/>
                </a:solidFill>
              </a:rPr>
              <a:t>未満</a:t>
            </a:r>
            <a:endParaRPr lang="en-US" altLang="ja-JP" dirty="0">
              <a:solidFill>
                <a:srgbClr val="FF0000"/>
              </a:solidFill>
            </a:endParaRPr>
          </a:p>
          <a:p>
            <a:r>
              <a:rPr lang="ja-JP" altLang="en-US" dirty="0">
                <a:solidFill>
                  <a:srgbClr val="FF0000"/>
                </a:solidFill>
              </a:rPr>
              <a:t>・学校　　：</a:t>
            </a:r>
            <a:r>
              <a:rPr lang="en-US" altLang="ja-JP" dirty="0">
                <a:solidFill>
                  <a:srgbClr val="FF0000"/>
                </a:solidFill>
              </a:rPr>
              <a:t> 0.1m</a:t>
            </a:r>
            <a:r>
              <a:rPr lang="ja-JP" altLang="en-US" dirty="0">
                <a:solidFill>
                  <a:srgbClr val="FF0000"/>
                </a:solidFill>
              </a:rPr>
              <a:t>～</a:t>
            </a:r>
            <a:r>
              <a:rPr lang="en-US" altLang="ja-JP" dirty="0">
                <a:solidFill>
                  <a:srgbClr val="FF0000"/>
                </a:solidFill>
              </a:rPr>
              <a:t>0.5m</a:t>
            </a:r>
            <a:r>
              <a:rPr lang="ja-JP" altLang="en-US" dirty="0">
                <a:solidFill>
                  <a:srgbClr val="FF0000"/>
                </a:solidFill>
              </a:rPr>
              <a:t>未満</a:t>
            </a:r>
            <a:endParaRPr lang="en-US" altLang="ja-JP" dirty="0">
              <a:solidFill>
                <a:srgbClr val="FF0000"/>
              </a:solidFill>
            </a:endParaRPr>
          </a:p>
          <a:p>
            <a:r>
              <a:rPr lang="ja-JP" altLang="en-US" dirty="0">
                <a:solidFill>
                  <a:srgbClr val="FF0000"/>
                </a:solidFill>
              </a:rPr>
              <a:t>・通学路　：ほとんどが</a:t>
            </a:r>
            <a:r>
              <a:rPr lang="en-US" altLang="ja-JP" dirty="0">
                <a:solidFill>
                  <a:srgbClr val="FF0000"/>
                </a:solidFill>
              </a:rPr>
              <a:t>0.1m</a:t>
            </a:r>
            <a:r>
              <a:rPr lang="ja-JP" altLang="en-US" dirty="0">
                <a:solidFill>
                  <a:srgbClr val="FF0000"/>
                </a:solidFill>
              </a:rPr>
              <a:t>～</a:t>
            </a:r>
            <a:r>
              <a:rPr lang="en-US" altLang="ja-JP" dirty="0">
                <a:solidFill>
                  <a:srgbClr val="FF0000"/>
                </a:solidFill>
              </a:rPr>
              <a:t>0.5m</a:t>
            </a:r>
            <a:r>
              <a:rPr lang="ja-JP" altLang="en-US" dirty="0">
                <a:solidFill>
                  <a:srgbClr val="FF0000"/>
                </a:solidFill>
              </a:rPr>
              <a:t>未満だが、一部○○橋の付近が</a:t>
            </a:r>
            <a:r>
              <a:rPr lang="en-US" altLang="ja-JP" dirty="0">
                <a:solidFill>
                  <a:srgbClr val="FF0000"/>
                </a:solidFill>
              </a:rPr>
              <a:t>1.0m</a:t>
            </a:r>
            <a:r>
              <a:rPr lang="ja-JP" altLang="en-US" dirty="0">
                <a:solidFill>
                  <a:srgbClr val="FF0000"/>
                </a:solidFill>
              </a:rPr>
              <a:t>～</a:t>
            </a:r>
            <a:r>
              <a:rPr lang="en-US" altLang="ja-JP" dirty="0">
                <a:solidFill>
                  <a:srgbClr val="FF0000"/>
                </a:solidFill>
              </a:rPr>
              <a:t>3.0m</a:t>
            </a:r>
            <a:r>
              <a:rPr lang="ja-JP" altLang="en-US" dirty="0">
                <a:solidFill>
                  <a:srgbClr val="FF0000"/>
                </a:solidFill>
              </a:rPr>
              <a:t>未満の箇所がある。</a:t>
            </a:r>
            <a:endParaRPr lang="en-US" altLang="ja-JP" dirty="0">
              <a:solidFill>
                <a:srgbClr val="FF0000"/>
              </a:solidFill>
            </a:endParaRPr>
          </a:p>
          <a:p>
            <a:r>
              <a:rPr lang="ja-JP" altLang="en-US" dirty="0">
                <a:solidFill>
                  <a:srgbClr val="FF0000"/>
                </a:solidFill>
              </a:rPr>
              <a:t>・</a:t>
            </a:r>
            <a:r>
              <a:rPr lang="en-US" altLang="ja-JP" dirty="0">
                <a:solidFill>
                  <a:srgbClr val="FF0000"/>
                </a:solidFill>
              </a:rPr>
              <a:t>【</a:t>
            </a:r>
            <a:r>
              <a:rPr lang="ja-JP" altLang="en-US" dirty="0">
                <a:solidFill>
                  <a:srgbClr val="FF0000"/>
                </a:solidFill>
              </a:rPr>
              <a:t>まとめ</a:t>
            </a:r>
            <a:r>
              <a:rPr lang="en-US" altLang="ja-JP" dirty="0">
                <a:solidFill>
                  <a:srgbClr val="FF0000"/>
                </a:solidFill>
              </a:rPr>
              <a:t>】</a:t>
            </a:r>
            <a:r>
              <a:rPr lang="ja-JP" altLang="en-US" dirty="0">
                <a:solidFill>
                  <a:srgbClr val="FF0000"/>
                </a:solidFill>
              </a:rPr>
              <a:t>身近な危険箇所</a:t>
            </a:r>
            <a:endParaRPr lang="en-US" altLang="ja-JP" dirty="0">
              <a:solidFill>
                <a:srgbClr val="FF0000"/>
              </a:solidFill>
            </a:endParaRPr>
          </a:p>
          <a:p>
            <a:r>
              <a:rPr lang="ja-JP" altLang="en-US" dirty="0">
                <a:solidFill>
                  <a:srgbClr val="FF0000"/>
                </a:solidFill>
              </a:rPr>
              <a:t>　：○○橋と○○川沿いの道に浸水、</a:t>
            </a:r>
            <a:endParaRPr lang="en-US" altLang="ja-JP" dirty="0">
              <a:solidFill>
                <a:srgbClr val="FF0000"/>
              </a:solidFill>
            </a:endParaRPr>
          </a:p>
          <a:p>
            <a:r>
              <a:rPr lang="ja-JP" altLang="en-US" dirty="0">
                <a:solidFill>
                  <a:srgbClr val="FF0000"/>
                </a:solidFill>
              </a:rPr>
              <a:t>　　○○坂付近に土砂崩れの可能性がある</a:t>
            </a:r>
            <a:endParaRPr lang="en-US" altLang="ja-JP" dirty="0">
              <a:solidFill>
                <a:srgbClr val="FF0000"/>
              </a:solidFill>
            </a:endParaRPr>
          </a:p>
        </p:txBody>
      </p:sp>
      <p:sp>
        <p:nvSpPr>
          <p:cNvPr id="3" name="スライド番号プレースホルダー 2">
            <a:extLst>
              <a:ext uri="{FF2B5EF4-FFF2-40B4-BE49-F238E27FC236}">
                <a16:creationId xmlns:a16="http://schemas.microsoft.com/office/drawing/2014/main" id="{6E3D9E6D-9536-7015-0DC3-A4CEEE50A81F}"/>
              </a:ext>
            </a:extLst>
          </p:cNvPr>
          <p:cNvSpPr>
            <a:spLocks noGrp="1"/>
          </p:cNvSpPr>
          <p:nvPr>
            <p:ph type="sldNum" sz="quarter" idx="12"/>
          </p:nvPr>
        </p:nvSpPr>
        <p:spPr/>
        <p:txBody>
          <a:bodyPr/>
          <a:lstStyle/>
          <a:p>
            <a:fld id="{B36E19A5-F971-419D-8D44-7023A648893E}" type="slidenum">
              <a:rPr kumimoji="1" lang="ja-JP" altLang="en-US" smtClean="0"/>
              <a:t>8</a:t>
            </a:fld>
            <a:endParaRPr kumimoji="1" lang="ja-JP" altLang="en-US"/>
          </a:p>
        </p:txBody>
      </p:sp>
      <p:sp>
        <p:nvSpPr>
          <p:cNvPr id="6" name="テキスト ボックス 5">
            <a:extLst>
              <a:ext uri="{FF2B5EF4-FFF2-40B4-BE49-F238E27FC236}">
                <a16:creationId xmlns:a16="http://schemas.microsoft.com/office/drawing/2014/main" id="{23743B56-D352-F51E-7702-52C7FE412800}"/>
              </a:ext>
            </a:extLst>
          </p:cNvPr>
          <p:cNvSpPr txBox="1"/>
          <p:nvPr/>
        </p:nvSpPr>
        <p:spPr>
          <a:xfrm>
            <a:off x="8194930" y="2598003"/>
            <a:ext cx="850526" cy="830997"/>
          </a:xfrm>
          <a:prstGeom prst="rect">
            <a:avLst/>
          </a:prstGeom>
          <a:noFill/>
        </p:spPr>
        <p:txBody>
          <a:bodyPr wrap="square">
            <a:spAutoFit/>
          </a:bodyPr>
          <a:lstStyle/>
          <a:p>
            <a:r>
              <a:rPr lang="ja-JP" altLang="en-US" sz="4800" dirty="0"/>
              <a:t>☑</a:t>
            </a:r>
          </a:p>
        </p:txBody>
      </p:sp>
      <p:sp>
        <p:nvSpPr>
          <p:cNvPr id="7" name="テキスト ボックス 6">
            <a:extLst>
              <a:ext uri="{FF2B5EF4-FFF2-40B4-BE49-F238E27FC236}">
                <a16:creationId xmlns:a16="http://schemas.microsoft.com/office/drawing/2014/main" id="{2637CFA4-EFF7-A177-E212-94439EA42F63}"/>
              </a:ext>
            </a:extLst>
          </p:cNvPr>
          <p:cNvSpPr txBox="1"/>
          <p:nvPr/>
        </p:nvSpPr>
        <p:spPr>
          <a:xfrm>
            <a:off x="672017" y="2755502"/>
            <a:ext cx="850526" cy="830997"/>
          </a:xfrm>
          <a:prstGeom prst="rect">
            <a:avLst/>
          </a:prstGeom>
          <a:noFill/>
        </p:spPr>
        <p:txBody>
          <a:bodyPr wrap="square">
            <a:spAutoFit/>
          </a:bodyPr>
          <a:lstStyle/>
          <a:p>
            <a:r>
              <a:rPr lang="ja-JP" altLang="en-US" sz="4800" dirty="0"/>
              <a:t>☑</a:t>
            </a:r>
          </a:p>
        </p:txBody>
      </p:sp>
      <p:sp>
        <p:nvSpPr>
          <p:cNvPr id="9" name="テキスト ボックス 8">
            <a:extLst>
              <a:ext uri="{FF2B5EF4-FFF2-40B4-BE49-F238E27FC236}">
                <a16:creationId xmlns:a16="http://schemas.microsoft.com/office/drawing/2014/main" id="{A681F0BA-902F-0EB3-9A9C-E13103E1227D}"/>
              </a:ext>
            </a:extLst>
          </p:cNvPr>
          <p:cNvSpPr txBox="1"/>
          <p:nvPr/>
        </p:nvSpPr>
        <p:spPr>
          <a:xfrm>
            <a:off x="706583" y="5405532"/>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30321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C427A-55CF-F311-3206-3C1DFAE4AF5C}"/>
              </a:ext>
            </a:extLst>
          </p:cNvPr>
          <p:cNvSpPr>
            <a:spLocks noGrp="1"/>
          </p:cNvSpPr>
          <p:nvPr>
            <p:ph type="title"/>
          </p:nvPr>
        </p:nvSpPr>
        <p:spPr>
          <a:xfrm>
            <a:off x="1097280" y="286603"/>
            <a:ext cx="10808970" cy="1450757"/>
          </a:xfrm>
        </p:spPr>
        <p:txBody>
          <a:bodyPr>
            <a:normAutofit/>
          </a:bodyPr>
          <a:lstStyle/>
          <a:p>
            <a:r>
              <a:rPr kumimoji="1" lang="ja-JP" altLang="en-US" sz="4500" dirty="0"/>
              <a:t>ハザードマップを活用して通学路の危険箇所を確認しよう（２）</a:t>
            </a:r>
          </a:p>
        </p:txBody>
      </p:sp>
      <p:sp>
        <p:nvSpPr>
          <p:cNvPr id="11" name="テキスト ボックス 10">
            <a:extLst>
              <a:ext uri="{FF2B5EF4-FFF2-40B4-BE49-F238E27FC236}">
                <a16:creationId xmlns:a16="http://schemas.microsoft.com/office/drawing/2014/main" id="{2FB7D2D5-AA4E-7502-8C64-66932B5FD019}"/>
              </a:ext>
            </a:extLst>
          </p:cNvPr>
          <p:cNvSpPr txBox="1"/>
          <p:nvPr/>
        </p:nvSpPr>
        <p:spPr>
          <a:xfrm>
            <a:off x="1090811" y="5821031"/>
            <a:ext cx="5161128"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（出典：内閣府ウェブページ「避難場所等の図記号の標準化の取組」）</a:t>
            </a:r>
          </a:p>
        </p:txBody>
      </p:sp>
      <p:sp>
        <p:nvSpPr>
          <p:cNvPr id="4" name="コンテンツ プレースホルダー 3">
            <a:extLst>
              <a:ext uri="{FF2B5EF4-FFF2-40B4-BE49-F238E27FC236}">
                <a16:creationId xmlns:a16="http://schemas.microsoft.com/office/drawing/2014/main" id="{D6F2BF17-62AD-818F-3B7C-1DD348513B80}"/>
              </a:ext>
            </a:extLst>
          </p:cNvPr>
          <p:cNvSpPr>
            <a:spLocks noGrp="1"/>
          </p:cNvSpPr>
          <p:nvPr>
            <p:ph idx="1"/>
          </p:nvPr>
        </p:nvSpPr>
        <p:spPr/>
        <p:txBody>
          <a:bodyPr/>
          <a:lstStyle/>
          <a:p>
            <a:r>
              <a:rPr lang="en-US" altLang="ja-JP" dirty="0"/>
              <a:t>【</a:t>
            </a:r>
            <a:r>
              <a:rPr lang="ja-JP" altLang="en-US" dirty="0"/>
              <a:t>ワークシートに取り組もう！</a:t>
            </a:r>
            <a:r>
              <a:rPr lang="en-US" altLang="ja-JP" dirty="0"/>
              <a:t>】</a:t>
            </a:r>
          </a:p>
          <a:p>
            <a:r>
              <a:rPr lang="ja-JP" altLang="en-US" dirty="0"/>
              <a:t>（２）ハザードマップを用い、自宅や通学路付近の避難場所を確認しよう！　</a:t>
            </a:r>
          </a:p>
        </p:txBody>
      </p:sp>
      <p:sp>
        <p:nvSpPr>
          <p:cNvPr id="8" name="テキスト ボックス 7">
            <a:extLst>
              <a:ext uri="{FF2B5EF4-FFF2-40B4-BE49-F238E27FC236}">
                <a16:creationId xmlns:a16="http://schemas.microsoft.com/office/drawing/2014/main" id="{C1E831BC-7746-A087-DC09-293232D47DAF}"/>
              </a:ext>
            </a:extLst>
          </p:cNvPr>
          <p:cNvSpPr txBox="1"/>
          <p:nvPr/>
        </p:nvSpPr>
        <p:spPr>
          <a:xfrm>
            <a:off x="6430403" y="4610488"/>
            <a:ext cx="4731746"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ja-JP" dirty="0">
                <a:solidFill>
                  <a:srgbClr val="FF0000"/>
                </a:solidFill>
              </a:rPr>
              <a:t>【</a:t>
            </a:r>
            <a:r>
              <a:rPr lang="ja-JP" altLang="en-US" dirty="0">
                <a:solidFill>
                  <a:srgbClr val="FF0000"/>
                </a:solidFill>
              </a:rPr>
              <a:t>回答例</a:t>
            </a:r>
            <a:r>
              <a:rPr lang="en-US" altLang="ja-JP" dirty="0">
                <a:solidFill>
                  <a:srgbClr val="FF0000"/>
                </a:solidFill>
              </a:rPr>
              <a:t>】</a:t>
            </a:r>
            <a:endParaRPr lang="ja-JP" altLang="en-US" dirty="0">
              <a:solidFill>
                <a:srgbClr val="FF0000"/>
              </a:solidFill>
            </a:endParaRPr>
          </a:p>
          <a:p>
            <a:r>
              <a:rPr lang="ja-JP" altLang="en-US" dirty="0">
                <a:solidFill>
                  <a:srgbClr val="FF0000"/>
                </a:solidFill>
              </a:rPr>
              <a:t>・自身が利用する可能性のある避難場所</a:t>
            </a:r>
            <a:endParaRPr lang="en-US" altLang="ja-JP" dirty="0">
              <a:solidFill>
                <a:srgbClr val="FF0000"/>
              </a:solidFill>
            </a:endParaRPr>
          </a:p>
          <a:p>
            <a:r>
              <a:rPr lang="ja-JP" altLang="en-US" dirty="0">
                <a:solidFill>
                  <a:srgbClr val="FF0000"/>
                </a:solidFill>
              </a:rPr>
              <a:t>　：○○中学校</a:t>
            </a:r>
            <a:endParaRPr lang="en-US" altLang="ja-JP" dirty="0">
              <a:solidFill>
                <a:srgbClr val="FF0000"/>
              </a:solidFill>
            </a:endParaRPr>
          </a:p>
          <a:p>
            <a:endParaRPr lang="ja-JP" altLang="en-US" dirty="0">
              <a:solidFill>
                <a:srgbClr val="FF0000"/>
              </a:solidFill>
            </a:endParaRPr>
          </a:p>
        </p:txBody>
      </p:sp>
      <p:sp>
        <p:nvSpPr>
          <p:cNvPr id="12" name="テキスト ボックス 11">
            <a:extLst>
              <a:ext uri="{FF2B5EF4-FFF2-40B4-BE49-F238E27FC236}">
                <a16:creationId xmlns:a16="http://schemas.microsoft.com/office/drawing/2014/main" id="{AC4BDA8B-DC91-97A5-05B6-3B73B56F21A4}"/>
              </a:ext>
            </a:extLst>
          </p:cNvPr>
          <p:cNvSpPr txBox="1"/>
          <p:nvPr/>
        </p:nvSpPr>
        <p:spPr>
          <a:xfrm>
            <a:off x="1218407" y="2657085"/>
            <a:ext cx="4618868"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dirty="0">
                <a:latin typeface="メイリオ" panose="020B0604030504040204" pitchFamily="50" charset="-128"/>
                <a:ea typeface="メイリオ" panose="020B0604030504040204" pitchFamily="50" charset="-128"/>
              </a:rPr>
              <a:t>■</a:t>
            </a:r>
            <a:r>
              <a:rPr lang="zh-TW" altLang="en-US" dirty="0">
                <a:latin typeface="メイリオ" panose="020B0604030504040204" pitchFamily="50" charset="-128"/>
                <a:ea typeface="メイリオ" panose="020B0604030504040204" pitchFamily="50" charset="-128"/>
              </a:rPr>
              <a:t>避難場所</a:t>
            </a:r>
            <a:r>
              <a:rPr lang="ja-JP" altLang="en-US" dirty="0">
                <a:latin typeface="メイリオ" panose="020B0604030504040204" pitchFamily="50" charset="-128"/>
                <a:ea typeface="メイリオ" panose="020B0604030504040204" pitchFamily="50" charset="-128"/>
              </a:rPr>
              <a:t>のマーク</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16446074-89C1-5C6B-514A-28C472EAF01A}"/>
              </a:ext>
            </a:extLst>
          </p:cNvPr>
          <p:cNvPicPr>
            <a:picLocks noChangeAspect="1"/>
          </p:cNvPicPr>
          <p:nvPr/>
        </p:nvPicPr>
        <p:blipFill>
          <a:blip r:embed="rId2"/>
          <a:stretch>
            <a:fillRect/>
          </a:stretch>
        </p:blipFill>
        <p:spPr>
          <a:xfrm>
            <a:off x="1371470" y="2997029"/>
            <a:ext cx="2276179" cy="2595066"/>
          </a:xfrm>
          <a:prstGeom prst="rect">
            <a:avLst/>
          </a:prstGeom>
        </p:spPr>
      </p:pic>
      <p:pic>
        <p:nvPicPr>
          <p:cNvPr id="14" name="図 13">
            <a:extLst>
              <a:ext uri="{FF2B5EF4-FFF2-40B4-BE49-F238E27FC236}">
                <a16:creationId xmlns:a16="http://schemas.microsoft.com/office/drawing/2014/main" id="{AA551FE5-7462-FDB1-7967-DA34B623E433}"/>
              </a:ext>
            </a:extLst>
          </p:cNvPr>
          <p:cNvPicPr>
            <a:picLocks noChangeAspect="1"/>
          </p:cNvPicPr>
          <p:nvPr/>
        </p:nvPicPr>
        <p:blipFill rotWithShape="1">
          <a:blip r:embed="rId3"/>
          <a:srcRect l="53536" t="21503" r="23433" b="14315"/>
          <a:stretch/>
        </p:blipFill>
        <p:spPr bwMode="auto">
          <a:xfrm>
            <a:off x="3798971" y="2778400"/>
            <a:ext cx="1848549" cy="2896690"/>
          </a:xfrm>
          <a:prstGeom prst="rect">
            <a:avLst/>
          </a:prstGeom>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id="{AEE1A7EA-B178-50D9-C1C4-7AB249BA6B58}"/>
              </a:ext>
            </a:extLst>
          </p:cNvPr>
          <p:cNvPicPr>
            <a:picLocks noChangeAspect="1"/>
          </p:cNvPicPr>
          <p:nvPr/>
        </p:nvPicPr>
        <p:blipFill>
          <a:blip r:embed="rId4"/>
          <a:stretch>
            <a:fillRect/>
          </a:stretch>
        </p:blipFill>
        <p:spPr>
          <a:xfrm>
            <a:off x="6071716" y="2598003"/>
            <a:ext cx="3000619" cy="1980731"/>
          </a:xfrm>
          <a:prstGeom prst="rect">
            <a:avLst/>
          </a:prstGeom>
        </p:spPr>
      </p:pic>
      <p:sp>
        <p:nvSpPr>
          <p:cNvPr id="16" name="思考の吹き出し: 雲形 15">
            <a:extLst>
              <a:ext uri="{FF2B5EF4-FFF2-40B4-BE49-F238E27FC236}">
                <a16:creationId xmlns:a16="http://schemas.microsoft.com/office/drawing/2014/main" id="{44F8EA28-5ABF-A7DD-2789-7A571DA525C4}"/>
              </a:ext>
            </a:extLst>
          </p:cNvPr>
          <p:cNvSpPr/>
          <p:nvPr/>
        </p:nvSpPr>
        <p:spPr>
          <a:xfrm>
            <a:off x="9306776" y="2647245"/>
            <a:ext cx="2428757" cy="933450"/>
          </a:xfrm>
          <a:prstGeom prst="cloudCallout">
            <a:avLst>
              <a:gd name="adj1" fmla="val -56044"/>
              <a:gd name="adj2" fmla="val 66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身近にある避難場所の記号を確認しよう。</a:t>
            </a:r>
          </a:p>
        </p:txBody>
      </p:sp>
      <p:sp>
        <p:nvSpPr>
          <p:cNvPr id="18" name="テキスト ボックス 17">
            <a:extLst>
              <a:ext uri="{FF2B5EF4-FFF2-40B4-BE49-F238E27FC236}">
                <a16:creationId xmlns:a16="http://schemas.microsoft.com/office/drawing/2014/main" id="{0B218ADD-D21E-8A79-F7DF-23EFBA6727BE}"/>
              </a:ext>
            </a:extLst>
          </p:cNvPr>
          <p:cNvSpPr txBox="1"/>
          <p:nvPr/>
        </p:nvSpPr>
        <p:spPr>
          <a:xfrm>
            <a:off x="9377121" y="3976331"/>
            <a:ext cx="1756784" cy="507831"/>
          </a:xfrm>
          <a:prstGeom prst="rect">
            <a:avLst/>
          </a:prstGeom>
          <a:noFill/>
        </p:spPr>
        <p:txBody>
          <a:bodyPr wrap="square">
            <a:spAutoFit/>
          </a:bodyPr>
          <a:lstStyle/>
          <a:p>
            <a:r>
              <a:rPr lang="ja-JP" altLang="en-US" sz="900" dirty="0">
                <a:latin typeface="メイリオ" panose="020B0604030504040204" pitchFamily="50" charset="-128"/>
                <a:ea typeface="メイリオ" panose="020B0604030504040204" pitchFamily="50" charset="-128"/>
              </a:rPr>
              <a:t>山の上公園が洪水・内水氾濫、津波・高潮、火災の広域避難場所となっていることを示す</a:t>
            </a:r>
          </a:p>
        </p:txBody>
      </p:sp>
      <p:sp>
        <p:nvSpPr>
          <p:cNvPr id="3" name="スライド番号プレースホルダー 2">
            <a:extLst>
              <a:ext uri="{FF2B5EF4-FFF2-40B4-BE49-F238E27FC236}">
                <a16:creationId xmlns:a16="http://schemas.microsoft.com/office/drawing/2014/main" id="{C3D109CD-05D8-6544-3530-B4FABC129A9B}"/>
              </a:ext>
            </a:extLst>
          </p:cNvPr>
          <p:cNvSpPr>
            <a:spLocks noGrp="1"/>
          </p:cNvSpPr>
          <p:nvPr>
            <p:ph type="sldNum" sz="quarter" idx="12"/>
          </p:nvPr>
        </p:nvSpPr>
        <p:spPr/>
        <p:txBody>
          <a:bodyPr/>
          <a:lstStyle/>
          <a:p>
            <a:fld id="{B36E19A5-F971-419D-8D44-7023A648893E}" type="slidenum">
              <a:rPr kumimoji="1" lang="ja-JP" altLang="en-US" smtClean="0"/>
              <a:t>9</a:t>
            </a:fld>
            <a:endParaRPr kumimoji="1" lang="ja-JP" altLang="en-US"/>
          </a:p>
        </p:txBody>
      </p:sp>
      <p:sp>
        <p:nvSpPr>
          <p:cNvPr id="5" name="テキスト ボックス 4">
            <a:extLst>
              <a:ext uri="{FF2B5EF4-FFF2-40B4-BE49-F238E27FC236}">
                <a16:creationId xmlns:a16="http://schemas.microsoft.com/office/drawing/2014/main" id="{65DAEF4C-5684-185A-8C8B-60AA2D95ACEE}"/>
              </a:ext>
            </a:extLst>
          </p:cNvPr>
          <p:cNvSpPr txBox="1"/>
          <p:nvPr/>
        </p:nvSpPr>
        <p:spPr>
          <a:xfrm>
            <a:off x="7377558" y="4277704"/>
            <a:ext cx="850526" cy="830997"/>
          </a:xfrm>
          <a:prstGeom prst="rect">
            <a:avLst/>
          </a:prstGeom>
          <a:noFill/>
        </p:spPr>
        <p:txBody>
          <a:bodyPr wrap="square">
            <a:spAutoFit/>
          </a:bodyPr>
          <a:lstStyle/>
          <a:p>
            <a:r>
              <a:rPr lang="ja-JP" altLang="en-US" sz="4800" dirty="0"/>
              <a:t>☑</a:t>
            </a:r>
          </a:p>
        </p:txBody>
      </p:sp>
    </p:spTree>
    <p:extLst>
      <p:ext uri="{BB962C8B-B14F-4D97-AF65-F5344CB8AC3E}">
        <p14:creationId xmlns:p14="http://schemas.microsoft.com/office/powerpoint/2010/main" val="8661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3124</TotalTime>
  <Words>2173</Words>
  <Application>Microsoft Office PowerPoint</Application>
  <PresentationFormat>ワイド画面</PresentationFormat>
  <Paragraphs>263</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メイリオ</vt:lpstr>
      <vt:lpstr>游ゴシック</vt:lpstr>
      <vt:lpstr>Calibri</vt:lpstr>
      <vt:lpstr>Calibri Light</vt:lpstr>
      <vt:lpstr>レトロスペクト</vt:lpstr>
      <vt:lpstr>「ハザードマップ」を活かした 　　　　　　防災計画を考えよう！</vt:lpstr>
      <vt:lpstr>ハザードマップとは何だろうか?</vt:lpstr>
      <vt:lpstr>ハザードマップは誰が作成しているだろうか?</vt:lpstr>
      <vt:lpstr>２つのハザードマップを見比べよう！ ～マップの違いは何だろうか～</vt:lpstr>
      <vt:lpstr>近年の自然災害の発生と水害（１）</vt:lpstr>
      <vt:lpstr>近年の自然災害の発生と水害（２）</vt:lpstr>
      <vt:lpstr>○○市の近年の水害の発生状況を知ろう！</vt:lpstr>
      <vt:lpstr>ハザードマップを活用して通学路の危険箇所を確認しよう（１）</vt:lpstr>
      <vt:lpstr>ハザードマップを活用して通学路の危険箇所を確認しよう（２）</vt:lpstr>
      <vt:lpstr>ハザードマップを活用して通学路の危険箇所を確認しよう（３）</vt:lpstr>
      <vt:lpstr>○○市の防災計画を考えよう！（１）</vt:lpstr>
      <vt:lpstr>○○市の防災計画を考えよう！（２）</vt:lpstr>
      <vt:lpstr>○○市の防災計画を考えよう！（３） 【グループワーク】</vt:lpstr>
      <vt:lpstr>○○市の防災計画を考えよう！（４） 【発表・まとめ】</vt:lpstr>
      <vt:lpstr>参考資料</vt:lpstr>
    </vt:vector>
  </TitlesOfParts>
  <Company>Dynabook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「ハザードマップ」を活かした 　　　　　　防災計画を考えよう！</dc:title>
  <dc:creator>倉方 慶明</dc:creator>
  <cp:lastModifiedBy>倉方 慶明</cp:lastModifiedBy>
  <cp:revision>21</cp:revision>
  <cp:lastPrinted>2023-01-23T05:47:22Z</cp:lastPrinted>
  <dcterms:created xsi:type="dcterms:W3CDTF">2023-01-18T05:48:40Z</dcterms:created>
  <dcterms:modified xsi:type="dcterms:W3CDTF">2023-02-02T01:33:34Z</dcterms:modified>
</cp:coreProperties>
</file>