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76" r:id="rId3"/>
    <p:sldId id="284" r:id="rId4"/>
    <p:sldId id="285" r:id="rId5"/>
    <p:sldId id="286" r:id="rId6"/>
    <p:sldId id="257" r:id="rId7"/>
    <p:sldId id="258" r:id="rId8"/>
    <p:sldId id="259" r:id="rId9"/>
    <p:sldId id="261" r:id="rId10"/>
    <p:sldId id="262" r:id="rId11"/>
    <p:sldId id="283" r:id="rId12"/>
    <p:sldId id="282" r:id="rId13"/>
    <p:sldId id="289" r:id="rId14"/>
    <p:sldId id="267" r:id="rId15"/>
    <p:sldId id="270" r:id="rId16"/>
    <p:sldId id="271" r:id="rId17"/>
    <p:sldId id="290" r:id="rId18"/>
    <p:sldId id="291" r:id="rId19"/>
    <p:sldId id="292" r:id="rId20"/>
    <p:sldId id="272" r:id="rId21"/>
    <p:sldId id="287" r:id="rId22"/>
    <p:sldId id="288" r:id="rId23"/>
    <p:sldId id="277" r:id="rId24"/>
    <p:sldId id="275" r:id="rId25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rita takashi" initials="tn" lastIdx="2" clrIdx="0">
    <p:extLst>
      <p:ext uri="{19B8F6BF-5375-455C-9EA6-DF929625EA0E}">
        <p15:presenceInfo xmlns:p15="http://schemas.microsoft.com/office/powerpoint/2012/main" userId="narita takash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FF00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26T16:37:36.241" idx="1">
    <p:pos x="5303" y="1999"/>
    <p:text>2019年度も開講？</p:text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26T16:50:29.875" idx="2">
    <p:pos x="10" y="10"/>
    <p:text>リンク切れ，後で確認して修正・更新</p:text>
    <p:extLst>
      <p:ext uri="{C676402C-5697-4E1C-873F-D02D1690AC5C}">
        <p15:threadingInfo xmlns:p15="http://schemas.microsoft.com/office/powerpoint/2012/main" timeZoneBias="-5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de-DE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65D76-3ABE-4DF3-BA1B-7CEA4D1883A5}" type="datetimeFigureOut">
              <a:rPr kumimoji="1" lang="de-DE" smtClean="0"/>
              <a:pPr/>
              <a:t>04.04.2019</a:t>
            </a:fld>
            <a:endParaRPr kumimoji="1" lang="de-DE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de-DE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513CF-5E64-4483-AEB6-08CEBFFF2231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  <p:extLst>
      <p:ext uri="{BB962C8B-B14F-4D97-AF65-F5344CB8AC3E}">
        <p14:creationId xmlns:p14="http://schemas.microsoft.com/office/powerpoint/2010/main" val="75733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角丸四角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0" name="サブタイトル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51550-71C2-4751-9197-C6FBE26A0785}" type="datetimeFigureOut">
              <a:rPr kumimoji="1" lang="de-DE" smtClean="0"/>
              <a:pPr/>
              <a:t>04.04.2019</a:t>
            </a:fld>
            <a:endParaRPr kumimoji="1" lang="de-DE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de-DE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51550-71C2-4751-9197-C6FBE26A0785}" type="datetimeFigureOut">
              <a:rPr kumimoji="1" lang="de-DE" smtClean="0"/>
              <a:pPr/>
              <a:t>04.04.2019</a:t>
            </a:fld>
            <a:endParaRPr kumimoji="1" lang="de-DE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de-DE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51550-71C2-4751-9197-C6FBE26A0785}" type="datetimeFigureOut">
              <a:rPr kumimoji="1" lang="de-DE" smtClean="0"/>
              <a:pPr/>
              <a:t>04.04.2019</a:t>
            </a:fld>
            <a:endParaRPr kumimoji="1" lang="de-DE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de-DE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51550-71C2-4751-9197-C6FBE26A0785}" type="datetimeFigureOut">
              <a:rPr kumimoji="1" lang="de-DE" smtClean="0"/>
              <a:pPr/>
              <a:t>04.04.2019</a:t>
            </a:fld>
            <a:endParaRPr kumimoji="1" lang="de-DE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de-DE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角丸四角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51550-71C2-4751-9197-C6FBE26A0785}" type="datetimeFigureOut">
              <a:rPr kumimoji="1" lang="de-DE" smtClean="0"/>
              <a:pPr/>
              <a:t>04.04.2019</a:t>
            </a:fld>
            <a:endParaRPr kumimoji="1" lang="de-DE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de-DE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51550-71C2-4751-9197-C6FBE26A0785}" type="datetimeFigureOut">
              <a:rPr kumimoji="1" lang="de-DE" smtClean="0"/>
              <a:pPr/>
              <a:t>04.04.2019</a:t>
            </a:fld>
            <a:endParaRPr kumimoji="1" lang="de-DE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de-DE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51550-71C2-4751-9197-C6FBE26A0785}" type="datetimeFigureOut">
              <a:rPr kumimoji="1" lang="de-DE" smtClean="0"/>
              <a:pPr/>
              <a:t>04.04.2019</a:t>
            </a:fld>
            <a:endParaRPr kumimoji="1" lang="de-DE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de-DE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51550-71C2-4751-9197-C6FBE26A0785}" type="datetimeFigureOut">
              <a:rPr kumimoji="1" lang="de-DE" smtClean="0"/>
              <a:pPr/>
              <a:t>04.04.2019</a:t>
            </a:fld>
            <a:endParaRPr kumimoji="1" lang="de-DE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de-DE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51550-71C2-4751-9197-C6FBE26A0785}" type="datetimeFigureOut">
              <a:rPr kumimoji="1" lang="de-DE" smtClean="0"/>
              <a:pPr/>
              <a:t>04.04.2019</a:t>
            </a:fld>
            <a:endParaRPr kumimoji="1" lang="de-DE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de-DE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51550-71C2-4751-9197-C6FBE26A0785}" type="datetimeFigureOut">
              <a:rPr kumimoji="1" lang="de-DE" smtClean="0"/>
              <a:pPr/>
              <a:t>04.04.2019</a:t>
            </a:fld>
            <a:endParaRPr kumimoji="1" lang="de-DE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de-DE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 つの角を丸めた四角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351550-71C2-4751-9197-C6FBE26A0785}" type="datetimeFigureOut">
              <a:rPr kumimoji="1" lang="de-DE" smtClean="0"/>
              <a:pPr/>
              <a:t>04.04.2019</a:t>
            </a:fld>
            <a:endParaRPr kumimoji="1" lang="de-DE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de-DE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角丸四角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タイトル プレースホル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351550-71C2-4751-9197-C6FBE26A0785}" type="datetimeFigureOut">
              <a:rPr kumimoji="1" lang="de-DE" smtClean="0"/>
              <a:pPr/>
              <a:t>04.04.2019</a:t>
            </a:fld>
            <a:endParaRPr kumimoji="1" lang="de-DE"/>
          </a:p>
        </p:txBody>
      </p:sp>
      <p:sp>
        <p:nvSpPr>
          <p:cNvPr id="18" name="フッター プレースホル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1" lang="de-DE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E58EC62-1466-4712-815C-584DDFF1EED0}" type="slidenum">
              <a:rPr kumimoji="1" lang="de-DE" smtClean="0"/>
              <a:pPr/>
              <a:t>‹#›</a:t>
            </a:fld>
            <a:endParaRPr kumimoji="1"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fs.ac.jp/studyabroad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hyperlink" Target="https://www.studium.uni-freiburg.de/de/bewerbung/international/kurzzeitstudium?set_language=d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fs.ac.jp/common/fs/ea1/ger/index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fs.ac.jp/common/fs/ea1/ger/index.ht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ドイツ語</a:t>
            </a:r>
            <a:r>
              <a:rPr lang="en-US" altLang="ja-JP" dirty="0" smtClean="0"/>
              <a:t>2</a:t>
            </a:r>
            <a:r>
              <a:rPr lang="ja-JP" altLang="en-US" dirty="0" smtClean="0"/>
              <a:t>年生ガイダンス</a:t>
            </a:r>
            <a:endParaRPr kumimoji="1" lang="de-DE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2019</a:t>
            </a:r>
            <a:r>
              <a:rPr kumimoji="1" lang="ja-JP" altLang="en-US" dirty="0" smtClean="0">
                <a:solidFill>
                  <a:schemeClr val="tx1"/>
                </a:solidFill>
              </a:rPr>
              <a:t>年</a:t>
            </a:r>
            <a:r>
              <a:rPr kumimoji="1" lang="en-US" altLang="ja-JP" dirty="0" smtClean="0">
                <a:solidFill>
                  <a:schemeClr val="tx1"/>
                </a:solidFill>
              </a:rPr>
              <a:t>4</a:t>
            </a:r>
            <a:r>
              <a:rPr kumimoji="1" lang="ja-JP" altLang="en-US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dirty="0" smtClean="0">
                <a:solidFill>
                  <a:schemeClr val="tx1"/>
                </a:solidFill>
              </a:rPr>
              <a:t>3</a:t>
            </a:r>
            <a:r>
              <a:rPr kumimoji="1" lang="ja-JP" altLang="en-US" dirty="0" smtClean="0">
                <a:solidFill>
                  <a:schemeClr val="tx1"/>
                </a:solidFill>
              </a:rPr>
              <a:t>日（火）　</a:t>
            </a:r>
            <a:r>
              <a:rPr kumimoji="1" lang="en-US" altLang="ja-JP" dirty="0" smtClean="0">
                <a:solidFill>
                  <a:schemeClr val="tx1"/>
                </a:solidFill>
              </a:rPr>
              <a:t>11:00</a:t>
            </a:r>
            <a:r>
              <a:rPr kumimoji="1" lang="ja-JP" altLang="en-US" dirty="0" smtClean="0">
                <a:solidFill>
                  <a:schemeClr val="tx1"/>
                </a:solidFill>
              </a:rPr>
              <a:t>～</a:t>
            </a:r>
            <a:r>
              <a:rPr kumimoji="1" lang="en-US" altLang="ja-JP" dirty="0" smtClean="0">
                <a:solidFill>
                  <a:schemeClr val="tx1"/>
                </a:solidFill>
              </a:rPr>
              <a:t>11:40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103</a:t>
            </a:r>
            <a:r>
              <a:rPr lang="ja-JP" altLang="en-US" dirty="0" smtClean="0">
                <a:solidFill>
                  <a:schemeClr val="tx1"/>
                </a:solidFill>
              </a:rPr>
              <a:t>教室</a:t>
            </a:r>
            <a:endParaRPr kumimoji="1"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/>
              <a:t>ドイツ語Ⅱ</a:t>
            </a:r>
            <a:r>
              <a:rPr lang="ja-JP" altLang="en-US" dirty="0"/>
              <a:t>の授業内容</a:t>
            </a:r>
            <a:r>
              <a:rPr lang="ja-JP" altLang="en-US" dirty="0" smtClean="0"/>
              <a:t>（</a:t>
            </a:r>
            <a:r>
              <a:rPr lang="en-US" altLang="ja-JP" dirty="0" smtClean="0"/>
              <a:t>2</a:t>
            </a:r>
            <a:r>
              <a:rPr lang="ja-JP" altLang="en-US" dirty="0" smtClean="0"/>
              <a:t>）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3200" dirty="0" smtClean="0"/>
              <a:t>秋学期：月曜</a:t>
            </a:r>
            <a:r>
              <a:rPr kumimoji="1" lang="en-US" altLang="ja-JP" sz="3200" dirty="0" smtClean="0"/>
              <a:t>3</a:t>
            </a:r>
            <a:r>
              <a:rPr kumimoji="1" lang="ja-JP" altLang="en-US" sz="3200" dirty="0" smtClean="0"/>
              <a:t>限</a:t>
            </a:r>
            <a:r>
              <a:rPr kumimoji="1" lang="ja-JP" altLang="en-US" sz="3200" dirty="0"/>
              <a:t>「</a:t>
            </a:r>
            <a:r>
              <a:rPr lang="ja-JP" altLang="en-US" sz="3200" dirty="0" smtClean="0"/>
              <a:t>作文」</a:t>
            </a:r>
            <a:endParaRPr kumimoji="1" lang="en-US" altLang="ja-JP" sz="3200" dirty="0" smtClean="0"/>
          </a:p>
          <a:p>
            <a:r>
              <a:rPr kumimoji="1" lang="ja-JP" altLang="en-US" sz="3000" dirty="0" smtClean="0"/>
              <a:t>色々な手紙やメールを書く練習</a:t>
            </a:r>
            <a:endParaRPr kumimoji="1" lang="en-US" altLang="ja-JP" sz="3000" dirty="0" smtClean="0"/>
          </a:p>
          <a:p>
            <a:pPr>
              <a:spcBef>
                <a:spcPts val="1200"/>
              </a:spcBef>
              <a:buNone/>
            </a:pPr>
            <a:r>
              <a:rPr lang="ja-JP" altLang="en-US" sz="3200" dirty="0" smtClean="0"/>
              <a:t>秋</a:t>
            </a:r>
            <a:r>
              <a:rPr lang="ja-JP" altLang="en-US" sz="3200" dirty="0"/>
              <a:t>学期：木曜</a:t>
            </a:r>
            <a:r>
              <a:rPr lang="en-US" altLang="ja-JP" sz="3200" dirty="0"/>
              <a:t>3</a:t>
            </a:r>
            <a:r>
              <a:rPr lang="ja-JP" altLang="en-US" sz="3200" dirty="0" smtClean="0"/>
              <a:t>限「</a:t>
            </a:r>
            <a:r>
              <a:rPr kumimoji="1" lang="ja-JP" altLang="en-US" sz="3200" dirty="0" smtClean="0"/>
              <a:t>聞き取り」</a:t>
            </a:r>
            <a:endParaRPr kumimoji="1" lang="en-US" altLang="ja-JP" sz="3200" dirty="0"/>
          </a:p>
          <a:p>
            <a:r>
              <a:rPr lang="ja-JP" altLang="en-US" sz="3000" dirty="0"/>
              <a:t>さまざまな場面・状況のドイツ語を聞いて理解する</a:t>
            </a:r>
            <a:r>
              <a:rPr lang="ja-JP" altLang="en-US" sz="3000" dirty="0" smtClean="0"/>
              <a:t>練習</a:t>
            </a:r>
            <a:endParaRPr kumimoji="1" lang="en-US" altLang="ja-JP" sz="3000" dirty="0"/>
          </a:p>
          <a:p>
            <a:pPr>
              <a:spcBef>
                <a:spcPts val="1200"/>
              </a:spcBef>
            </a:pPr>
            <a:r>
              <a:rPr lang="ja-JP" altLang="en-US" sz="3000" dirty="0" smtClean="0"/>
              <a:t>どちらも教科書は</a:t>
            </a:r>
            <a:r>
              <a:rPr lang="de-DE" altLang="ja-JP" sz="3000" dirty="0" smtClean="0"/>
              <a:t>Mit </a:t>
            </a:r>
            <a:r>
              <a:rPr lang="de-DE" altLang="ja-JP" sz="3000" dirty="0"/>
              <a:t>Erfolg zum Zertifikat Deutsch </a:t>
            </a:r>
            <a:r>
              <a:rPr lang="de-DE" altLang="ja-JP" sz="3000" dirty="0" smtClean="0"/>
              <a:t>B1</a:t>
            </a:r>
            <a:r>
              <a:rPr lang="ja-JP" altLang="en-US" sz="3000" dirty="0" smtClean="0"/>
              <a:t>を引き続き使用</a:t>
            </a:r>
            <a:endParaRPr lang="de-DE" altLang="ja-JP" sz="3000" dirty="0" smtClean="0"/>
          </a:p>
          <a:p>
            <a:r>
              <a:rPr kumimoji="1" lang="ja-JP" altLang="en-US" sz="3000" dirty="0" smtClean="0"/>
              <a:t>他にインターネット</a:t>
            </a:r>
            <a:r>
              <a:rPr kumimoji="1" lang="ja-JP" altLang="en-US" sz="3000" dirty="0"/>
              <a:t>も大いに</a:t>
            </a:r>
            <a:r>
              <a:rPr kumimoji="1" lang="ja-JP" altLang="en-US" sz="3000" dirty="0" smtClean="0"/>
              <a:t>活用</a:t>
            </a:r>
            <a:endParaRPr kumimoji="1" lang="ja-JP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/>
              <a:t>ドイツ語Ⅱ</a:t>
            </a:r>
            <a:r>
              <a:rPr lang="ja-JP" altLang="en-US" dirty="0"/>
              <a:t>の授業内容</a:t>
            </a:r>
            <a:r>
              <a:rPr lang="ja-JP" altLang="en-US" dirty="0" smtClean="0"/>
              <a:t>（</a:t>
            </a:r>
            <a:r>
              <a:rPr lang="en-US" altLang="ja-JP" dirty="0" smtClean="0"/>
              <a:t>3</a:t>
            </a:r>
            <a:r>
              <a:rPr lang="ja-JP" altLang="en-US" dirty="0" smtClean="0"/>
              <a:t>）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春学期：火曜</a:t>
            </a:r>
            <a:r>
              <a:rPr kumimoji="1" lang="en-US" altLang="ja-JP" sz="3200" dirty="0" smtClean="0"/>
              <a:t>3</a:t>
            </a:r>
            <a:r>
              <a:rPr kumimoji="1" lang="ja-JP" altLang="en-US" sz="3200" dirty="0" smtClean="0"/>
              <a:t>限（学部別クラス）</a:t>
            </a:r>
            <a:endParaRPr kumimoji="1" lang="en-US" altLang="ja-JP" sz="3200" dirty="0" smtClean="0"/>
          </a:p>
          <a:p>
            <a:pPr lvl="1"/>
            <a:r>
              <a:rPr lang="ja-JP" altLang="en-US" sz="3000" dirty="0" smtClean="0"/>
              <a:t>読解：両学部共通の教材</a:t>
            </a:r>
            <a:endParaRPr lang="en-US" altLang="ja-JP" sz="3000" dirty="0" smtClean="0"/>
          </a:p>
          <a:p>
            <a:pPr lvl="1"/>
            <a:r>
              <a:rPr lang="ja-JP" altLang="en-US" sz="3000" dirty="0"/>
              <a:t>色々なジャンルの文章</a:t>
            </a:r>
            <a:r>
              <a:rPr lang="ja-JP" altLang="en-US" sz="3000" dirty="0" smtClean="0"/>
              <a:t>を読む</a:t>
            </a:r>
            <a:endParaRPr kumimoji="1" lang="en-US" altLang="ja-JP" sz="3000" dirty="0" smtClean="0"/>
          </a:p>
          <a:p>
            <a:pPr>
              <a:spcBef>
                <a:spcPts val="1200"/>
              </a:spcBef>
            </a:pPr>
            <a:r>
              <a:rPr kumimoji="1" lang="ja-JP" altLang="en-US" sz="3200" dirty="0" smtClean="0"/>
              <a:t>秋学期：火曜</a:t>
            </a:r>
            <a:r>
              <a:rPr kumimoji="1" lang="en-US" altLang="ja-JP" sz="3200" dirty="0" smtClean="0"/>
              <a:t>3</a:t>
            </a:r>
            <a:r>
              <a:rPr kumimoji="1" lang="ja-JP" altLang="en-US" sz="3200" dirty="0" smtClean="0"/>
              <a:t>限（学部別クラス）</a:t>
            </a:r>
            <a:endParaRPr kumimoji="1" lang="en-US" altLang="ja-JP" sz="3200" dirty="0" smtClean="0"/>
          </a:p>
          <a:p>
            <a:pPr lvl="1"/>
            <a:r>
              <a:rPr lang="ja-JP" altLang="en-US" sz="3000" dirty="0" smtClean="0"/>
              <a:t>読解：言語文化学部</a:t>
            </a:r>
            <a:endParaRPr lang="en-US" altLang="ja-JP" sz="3000" dirty="0" smtClean="0"/>
          </a:p>
          <a:p>
            <a:pPr lvl="1"/>
            <a:r>
              <a:rPr kumimoji="1" lang="ja-JP" altLang="en-US" sz="3000" dirty="0" smtClean="0"/>
              <a:t>読解：国際社会学部</a:t>
            </a:r>
            <a:endParaRPr kumimoji="1" lang="en-US" altLang="ja-JP" sz="3000" dirty="0" smtClean="0"/>
          </a:p>
          <a:p>
            <a:pPr lvl="1"/>
            <a:r>
              <a:rPr kumimoji="1" lang="ja-JP" altLang="en-US" sz="3000" dirty="0" smtClean="0"/>
              <a:t>かなり高度なものも読むかもしれない</a:t>
            </a:r>
            <a:endParaRPr kumimoji="1" lang="de-DE" sz="3000" dirty="0"/>
          </a:p>
        </p:txBody>
      </p:sp>
    </p:spTree>
    <p:extLst>
      <p:ext uri="{BB962C8B-B14F-4D97-AF65-F5344CB8AC3E}">
        <p14:creationId xmlns:p14="http://schemas.microsoft.com/office/powerpoint/2010/main" val="407844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/>
              <a:t>ドイツ語Ⅱ</a:t>
            </a:r>
            <a:r>
              <a:rPr lang="ja-JP" altLang="en-US" dirty="0"/>
              <a:t>の授業内容</a:t>
            </a:r>
            <a:r>
              <a:rPr lang="ja-JP" altLang="en-US" dirty="0" smtClean="0"/>
              <a:t>（</a:t>
            </a:r>
            <a:r>
              <a:rPr lang="en-US" altLang="ja-JP" dirty="0" smtClean="0"/>
              <a:t>4</a:t>
            </a:r>
            <a:r>
              <a:rPr lang="ja-JP" altLang="en-US" dirty="0" smtClean="0"/>
              <a:t>）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sz="3200" dirty="0" smtClean="0"/>
              <a:t>春学期・秋学期：火曜</a:t>
            </a:r>
            <a:r>
              <a:rPr lang="en-US" altLang="ja-JP" sz="3200" dirty="0" smtClean="0"/>
              <a:t>2</a:t>
            </a:r>
            <a:r>
              <a:rPr lang="ja-JP" altLang="en-US" sz="3200" dirty="0" smtClean="0"/>
              <a:t>限＋金曜</a:t>
            </a:r>
            <a:r>
              <a:rPr lang="en-US" altLang="ja-JP" sz="3200" dirty="0" smtClean="0"/>
              <a:t>3</a:t>
            </a:r>
            <a:r>
              <a:rPr lang="ja-JP" altLang="en-US" sz="3200" dirty="0" smtClean="0"/>
              <a:t>限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今年から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４クラス</a:t>
            </a:r>
            <a:r>
              <a:rPr kumimoji="1" lang="ja-JP" altLang="en-US" sz="3200" dirty="0">
                <a:solidFill>
                  <a:srgbClr val="FF0000"/>
                </a:solidFill>
              </a:rPr>
              <a:t>編成</a:t>
            </a:r>
            <a:r>
              <a:rPr kumimoji="1" lang="ja-JP" altLang="en-US" sz="3200" dirty="0"/>
              <a:t>でコミュニケーションの練習</a:t>
            </a:r>
            <a:endParaRPr kumimoji="1" lang="en-US" altLang="ja-JP" sz="3200" dirty="0" smtClean="0"/>
          </a:p>
          <a:p>
            <a:pPr marL="0" indent="0">
              <a:buNone/>
            </a:pPr>
            <a:endParaRPr kumimoji="1"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396015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ja-JP" dirty="0" smtClean="0"/>
              <a:t>地域基礎（言語文化学部・国際社会学部）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/>
          </a:bodyPr>
          <a:lstStyle/>
          <a:p>
            <a:r>
              <a:rPr lang="ja-JP" altLang="ja-JP" sz="2600" dirty="0" smtClean="0"/>
              <a:t>地域</a:t>
            </a:r>
            <a:r>
              <a:rPr lang="ja-JP" altLang="ja-JP" sz="2600" dirty="0"/>
              <a:t>基礎２Ａ（中央ヨーロッパ１</a:t>
            </a:r>
            <a:r>
              <a:rPr lang="ja-JP" altLang="ja-JP" sz="2600" dirty="0" smtClean="0"/>
              <a:t>）水</a:t>
            </a:r>
            <a:r>
              <a:rPr lang="ja-JP" altLang="ja-JP" sz="2600" dirty="0"/>
              <a:t>２</a:t>
            </a:r>
            <a:r>
              <a:rPr lang="ja-JP" altLang="ja-JP" sz="2600" dirty="0" smtClean="0"/>
              <a:t>春</a:t>
            </a:r>
            <a:r>
              <a:rPr lang="ja-JP" altLang="en-US" sz="2600" dirty="0" smtClean="0"/>
              <a:t> </a:t>
            </a:r>
            <a:r>
              <a:rPr lang="ja-JP" altLang="ja-JP" sz="2600" dirty="0" smtClean="0"/>
              <a:t>千葉</a:t>
            </a:r>
            <a:endParaRPr lang="ja-JP" altLang="ja-JP" sz="2600" dirty="0"/>
          </a:p>
          <a:p>
            <a:pPr marL="0" indent="0">
              <a:buNone/>
            </a:pPr>
            <a:r>
              <a:rPr lang="en-US" altLang="ja-JP" sz="2600" dirty="0" smtClean="0"/>
              <a:t>	</a:t>
            </a:r>
            <a:r>
              <a:rPr lang="ja-JP" altLang="ja-JP" sz="2600" dirty="0" smtClean="0"/>
              <a:t>中世</a:t>
            </a:r>
            <a:r>
              <a:rPr lang="ja-JP" altLang="ja-JP" sz="2600" dirty="0"/>
              <a:t>・近世ドイツ・ヨーロッパ史</a:t>
            </a:r>
          </a:p>
          <a:p>
            <a:r>
              <a:rPr lang="ja-JP" altLang="ja-JP" sz="2600" dirty="0"/>
              <a:t>地域基礎２Ｂ（中央ヨーロッパ１）水</a:t>
            </a:r>
            <a:r>
              <a:rPr lang="ja-JP" altLang="en-US" sz="2600" dirty="0"/>
              <a:t>２</a:t>
            </a:r>
            <a:r>
              <a:rPr lang="ja-JP" altLang="ja-JP" sz="2600" dirty="0"/>
              <a:t>春</a:t>
            </a:r>
            <a:r>
              <a:rPr lang="ja-JP" altLang="en-US" sz="2600" dirty="0"/>
              <a:t> 小野寺</a:t>
            </a:r>
            <a:endParaRPr lang="ja-JP" altLang="ja-JP" sz="2600" dirty="0"/>
          </a:p>
          <a:p>
            <a:pPr marL="0" indent="0">
              <a:buNone/>
            </a:pPr>
            <a:r>
              <a:rPr lang="en-US" altLang="ja-JP" sz="2600" dirty="0"/>
              <a:t>	</a:t>
            </a:r>
            <a:r>
              <a:rPr lang="ja-JP" altLang="ja-JP" sz="2600" dirty="0"/>
              <a:t>ドイツ近現代史</a:t>
            </a:r>
          </a:p>
          <a:p>
            <a:r>
              <a:rPr lang="ja-JP" altLang="ja-JP" sz="2600" dirty="0" smtClean="0"/>
              <a:t>地域</a:t>
            </a:r>
            <a:r>
              <a:rPr lang="ja-JP" altLang="ja-JP" sz="2600" dirty="0"/>
              <a:t>基礎２Ａ（中央ヨーロッパ２</a:t>
            </a:r>
            <a:r>
              <a:rPr lang="ja-JP" altLang="ja-JP" sz="2600" dirty="0" smtClean="0"/>
              <a:t>）水</a:t>
            </a:r>
            <a:r>
              <a:rPr lang="ja-JP" altLang="en-US" sz="2600" dirty="0" smtClean="0"/>
              <a:t>１</a:t>
            </a:r>
            <a:r>
              <a:rPr lang="ja-JP" altLang="ja-JP" sz="2600" dirty="0" smtClean="0"/>
              <a:t>秋</a:t>
            </a:r>
            <a:r>
              <a:rPr lang="ja-JP" altLang="en-US" sz="2600" dirty="0" smtClean="0"/>
              <a:t> 津山</a:t>
            </a:r>
            <a:endParaRPr lang="ja-JP" altLang="ja-JP" sz="2600" dirty="0"/>
          </a:p>
          <a:p>
            <a:pPr marL="0" indent="0">
              <a:buNone/>
            </a:pPr>
            <a:r>
              <a:rPr lang="en-US" altLang="ja-JP" sz="2600" dirty="0" smtClean="0"/>
              <a:t>	</a:t>
            </a:r>
            <a:r>
              <a:rPr lang="ja-JP" altLang="ja-JP" sz="2600" dirty="0" smtClean="0"/>
              <a:t>ドイツ語圏</a:t>
            </a:r>
            <a:r>
              <a:rPr lang="ja-JP" altLang="ja-JP" sz="2600" dirty="0"/>
              <a:t>の文化</a:t>
            </a:r>
          </a:p>
          <a:p>
            <a:r>
              <a:rPr lang="ja-JP" altLang="ja-JP" sz="2600" dirty="0" smtClean="0"/>
              <a:t>地域</a:t>
            </a:r>
            <a:r>
              <a:rPr lang="ja-JP" altLang="ja-JP" sz="2600" dirty="0"/>
              <a:t>基礎２Ａ（中央ヨーロッパ４</a:t>
            </a:r>
            <a:r>
              <a:rPr lang="ja-JP" altLang="ja-JP" sz="2600" dirty="0" smtClean="0"/>
              <a:t>）水</a:t>
            </a:r>
            <a:r>
              <a:rPr lang="ja-JP" altLang="ja-JP" sz="2600" dirty="0"/>
              <a:t>２</a:t>
            </a:r>
            <a:r>
              <a:rPr lang="ja-JP" altLang="ja-JP" sz="2600" dirty="0" smtClean="0"/>
              <a:t>秋</a:t>
            </a:r>
            <a:r>
              <a:rPr lang="ja-JP" altLang="en-US" sz="2600" dirty="0" smtClean="0"/>
              <a:t> 小野寺</a:t>
            </a:r>
            <a:endParaRPr lang="ja-JP" altLang="ja-JP" sz="2600" dirty="0"/>
          </a:p>
          <a:p>
            <a:pPr marL="0" indent="0">
              <a:buNone/>
            </a:pPr>
            <a:r>
              <a:rPr lang="en-US" altLang="ja-JP" sz="2600" dirty="0" smtClean="0"/>
              <a:t>	</a:t>
            </a:r>
            <a:r>
              <a:rPr lang="ja-JP" altLang="en-US" sz="2600" dirty="0" smtClean="0"/>
              <a:t>「考える世界史」（２年生対象、ゼミ形式）</a:t>
            </a:r>
            <a:endParaRPr lang="ja-JP" altLang="ja-JP" sz="2600" dirty="0"/>
          </a:p>
          <a:p>
            <a:pPr lvl="0" indent="0">
              <a:spcBef>
                <a:spcPts val="1200"/>
              </a:spcBef>
              <a:buNone/>
            </a:pPr>
            <a:r>
              <a:rPr lang="ja-JP" altLang="en-US" sz="2600" dirty="0" smtClean="0"/>
              <a:t>他にもある。履修案内</a:t>
            </a:r>
            <a:r>
              <a:rPr lang="ja-JP" altLang="en-US" sz="2600" dirty="0" smtClean="0">
                <a:solidFill>
                  <a:srgbClr val="00B050"/>
                </a:solidFill>
              </a:rPr>
              <a:t>・時間割を熟読すること</a:t>
            </a:r>
            <a:r>
              <a:rPr lang="ja-JP" altLang="en-US" sz="2600" dirty="0" smtClean="0"/>
              <a:t>。</a:t>
            </a:r>
            <a:endParaRPr lang="en-US" altLang="ja-JP" sz="2600" dirty="0" smtClean="0"/>
          </a:p>
          <a:p>
            <a:pPr lvl="0" indent="0">
              <a:spcBef>
                <a:spcPts val="1200"/>
              </a:spcBef>
              <a:buNone/>
            </a:pPr>
            <a:endParaRPr lang="en-US" altLang="ja-JP" dirty="0" smtClean="0"/>
          </a:p>
          <a:p>
            <a:pPr lvl="0" indent="0">
              <a:buNone/>
            </a:pPr>
            <a:endParaRPr lang="en-US" altLang="ja-JP" dirty="0" smtClean="0"/>
          </a:p>
          <a:p>
            <a:pPr lvl="0"/>
            <a:endParaRPr lang="en-US" altLang="ja-JP" sz="2800" dirty="0" smtClean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7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＋アルファ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ドイツ語学概論について</a:t>
            </a:r>
            <a:endParaRPr lang="en-US" altLang="ja-JP" dirty="0" smtClean="0"/>
          </a:p>
          <a:p>
            <a:r>
              <a:rPr lang="ja-JP" altLang="en-US" dirty="0" smtClean="0"/>
              <a:t>ヨーロッパ・アメリカ言語研究概論</a:t>
            </a:r>
            <a:r>
              <a:rPr lang="en-US" altLang="ja-JP" dirty="0" smtClean="0"/>
              <a:t>A</a:t>
            </a:r>
            <a:r>
              <a:rPr lang="ja-JP" altLang="en-US" dirty="0" smtClean="0"/>
              <a:t>（ドイツ語学）　春学期・火曜</a:t>
            </a:r>
            <a:r>
              <a:rPr lang="en-US" altLang="ja-JP" dirty="0" smtClean="0"/>
              <a:t>1</a:t>
            </a:r>
            <a:r>
              <a:rPr lang="ja-JP" altLang="en-US" dirty="0" smtClean="0"/>
              <a:t>限・藤縄康弘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「言語のバラエティとドイツ語」 </a:t>
            </a:r>
            <a:endParaRPr lang="en-US" altLang="ja-JP" dirty="0" smtClean="0"/>
          </a:p>
          <a:p>
            <a:r>
              <a:rPr lang="ja-JP" altLang="en-US" dirty="0" smtClean="0"/>
              <a:t>ヨーロッパ</a:t>
            </a:r>
            <a:r>
              <a:rPr lang="ja-JP" altLang="en-US" dirty="0"/>
              <a:t>・アメリカ言語研究</a:t>
            </a:r>
            <a:r>
              <a:rPr lang="ja-JP" altLang="en-US" dirty="0" smtClean="0"/>
              <a:t>概論</a:t>
            </a:r>
            <a:r>
              <a:rPr lang="en-US" altLang="ja-JP" dirty="0" smtClean="0"/>
              <a:t>B</a:t>
            </a:r>
            <a:r>
              <a:rPr lang="ja-JP" altLang="en-US" dirty="0" smtClean="0"/>
              <a:t>（</a:t>
            </a:r>
            <a:r>
              <a:rPr lang="ja-JP" altLang="en-US" dirty="0"/>
              <a:t>ドイツ語学</a:t>
            </a:r>
            <a:r>
              <a:rPr lang="ja-JP" altLang="en-US" dirty="0" smtClean="0"/>
              <a:t>）　秋学期・火曜</a:t>
            </a:r>
            <a:r>
              <a:rPr lang="en-US" altLang="ja-JP" dirty="0" smtClean="0"/>
              <a:t>4</a:t>
            </a:r>
            <a:r>
              <a:rPr lang="ja-JP" altLang="en-US" dirty="0" smtClean="0"/>
              <a:t>限・成田 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「ドイツ語のしくみを考える」</a:t>
            </a:r>
            <a:endParaRPr lang="en-US" altLang="ja-JP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ja-JP" altLang="en-US" dirty="0" smtClean="0"/>
              <a:t>ドイツ語学の「地域基礎」に相当する内容</a:t>
            </a:r>
            <a:endParaRPr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 smtClean="0"/>
              <a:t>ドイツ語学習を理論面から補強する科目</a:t>
            </a:r>
            <a:endParaRPr lang="en-US" altLang="ja-JP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dirty="0" smtClean="0"/>
              <a:t>学部・コースに関わらず，履修を推奨！</a:t>
            </a:r>
            <a:endParaRPr lang="en-US" altLang="ja-JP" dirty="0" smtClean="0"/>
          </a:p>
          <a:p>
            <a:pPr lvl="0"/>
            <a:endParaRPr lang="en-US" altLang="ja-JP" sz="2800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 smtClean="0"/>
              <a:t>留学</a:t>
            </a:r>
            <a:r>
              <a:rPr lang="ja-JP" altLang="en-US" dirty="0" smtClean="0"/>
              <a:t>・</a:t>
            </a:r>
            <a:r>
              <a:rPr lang="en-US" altLang="ja-JP" dirty="0" smtClean="0"/>
              <a:t>SV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/>
          </a:bodyPr>
          <a:lstStyle/>
          <a:p>
            <a:pPr lvl="0"/>
            <a:r>
              <a:rPr lang="ja-JP" altLang="en-US" dirty="0" smtClean="0"/>
              <a:t>留学に関しては</a:t>
            </a:r>
            <a:r>
              <a:rPr lang="ja-JP" altLang="en-US" dirty="0" smtClean="0">
                <a:hlinkClick r:id="rId2"/>
              </a:rPr>
              <a:t>大学</a:t>
            </a:r>
            <a:r>
              <a:rPr lang="en-US" altLang="ja-JP" dirty="0" smtClean="0">
                <a:hlinkClick r:id="rId2"/>
              </a:rPr>
              <a:t>HP</a:t>
            </a:r>
            <a:r>
              <a:rPr lang="ja-JP" altLang="en-US" dirty="0" smtClean="0"/>
              <a:t>をよく見ておくこと。</a:t>
            </a:r>
            <a:endParaRPr lang="en-US" altLang="ja-JP" dirty="0" smtClean="0"/>
          </a:p>
          <a:p>
            <a:pPr lvl="0"/>
            <a:r>
              <a:rPr lang="ja-JP" altLang="en-US" dirty="0" smtClean="0"/>
              <a:t>ドイツ語圏への交換</a:t>
            </a:r>
            <a:r>
              <a:rPr lang="ja-JP" altLang="ja-JP" dirty="0" smtClean="0"/>
              <a:t>留学は</a:t>
            </a:r>
            <a:r>
              <a:rPr lang="ja-JP" altLang="en-US" dirty="0" smtClean="0"/>
              <a:t>原則として</a:t>
            </a:r>
            <a:r>
              <a:rPr lang="de-DE" altLang="ja-JP" dirty="0" smtClean="0"/>
              <a:t>3</a:t>
            </a:r>
            <a:r>
              <a:rPr lang="ja-JP" altLang="ja-JP" dirty="0" smtClean="0"/>
              <a:t>年次以降。選考は</a:t>
            </a:r>
            <a:r>
              <a:rPr lang="de-DE" altLang="ja-JP" dirty="0" smtClean="0"/>
              <a:t>2</a:t>
            </a:r>
            <a:r>
              <a:rPr lang="ja-JP" altLang="ja-JP" dirty="0" smtClean="0"/>
              <a:t>年次の夏（ウィーン，</a:t>
            </a:r>
            <a:r>
              <a:rPr lang="ja-JP" altLang="en-US" dirty="0" smtClean="0"/>
              <a:t>チ</a:t>
            </a:r>
            <a:r>
              <a:rPr lang="ja-JP" altLang="ja-JP" dirty="0" smtClean="0"/>
              <a:t>ューリッヒ）と秋（ドイツの</a:t>
            </a:r>
            <a:r>
              <a:rPr lang="ja-JP" altLang="en-US" dirty="0"/>
              <a:t>７</a:t>
            </a:r>
            <a:r>
              <a:rPr lang="ja-JP" altLang="ja-JP" dirty="0" smtClean="0"/>
              <a:t>大学）に行われる。</a:t>
            </a:r>
            <a:endParaRPr lang="en-US" altLang="ja-JP" dirty="0" smtClean="0"/>
          </a:p>
          <a:p>
            <a:pPr lvl="0"/>
            <a:r>
              <a:rPr lang="ja-JP" altLang="ja-JP" dirty="0" smtClean="0"/>
              <a:t>その際，それまでに</a:t>
            </a:r>
            <a:r>
              <a:rPr lang="ja-JP" altLang="en-US" dirty="0" smtClean="0"/>
              <a:t>取得</a:t>
            </a:r>
            <a:r>
              <a:rPr lang="ja-JP" altLang="ja-JP" dirty="0" smtClean="0"/>
              <a:t>しているドイツ語の成績も考慮される。</a:t>
            </a:r>
            <a:endParaRPr lang="en-US" altLang="ja-JP" dirty="0" smtClean="0"/>
          </a:p>
          <a:p>
            <a:pPr lvl="0"/>
            <a:r>
              <a:rPr lang="de-DE" altLang="ja-JP" dirty="0" smtClean="0"/>
              <a:t>5</a:t>
            </a:r>
            <a:r>
              <a:rPr lang="ja-JP" altLang="ja-JP" dirty="0" smtClean="0"/>
              <a:t>月ごろ</a:t>
            </a:r>
            <a:r>
              <a:rPr lang="ja-JP" altLang="en-US" dirty="0" smtClean="0"/>
              <a:t>ドイツ語圏の</a:t>
            </a:r>
            <a:r>
              <a:rPr lang="ja-JP" altLang="ja-JP" dirty="0" smtClean="0"/>
              <a:t>留学説明会を開く。詳細が決まり次第ドイツ語教室ウェブサイト</a:t>
            </a:r>
            <a:r>
              <a:rPr lang="ja-JP" altLang="en-US" dirty="0" smtClean="0"/>
              <a:t>など</a:t>
            </a:r>
            <a:r>
              <a:rPr lang="ja-JP" altLang="ja-JP" dirty="0" smtClean="0"/>
              <a:t>で知らせる。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920" y="4969728"/>
            <a:ext cx="8183880" cy="1051560"/>
          </a:xfrm>
        </p:spPr>
        <p:txBody>
          <a:bodyPr/>
          <a:lstStyle/>
          <a:p>
            <a:r>
              <a:rPr lang="ja-JP" altLang="ja-JP" dirty="0" smtClean="0"/>
              <a:t>留学</a:t>
            </a:r>
            <a:r>
              <a:rPr lang="ja-JP" altLang="en-US" dirty="0" smtClean="0"/>
              <a:t>・</a:t>
            </a:r>
            <a:r>
              <a:rPr lang="en-US" altLang="ja-JP" dirty="0" smtClean="0"/>
              <a:t>SV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rmAutofit/>
          </a:bodyPr>
          <a:lstStyle/>
          <a:p>
            <a:pPr lvl="0"/>
            <a:r>
              <a:rPr lang="ja-JP" altLang="ja-JP" sz="3000" dirty="0" smtClean="0">
                <a:solidFill>
                  <a:srgbClr val="00B050"/>
                </a:solidFill>
              </a:rPr>
              <a:t>留学開始の時期</a:t>
            </a:r>
            <a:r>
              <a:rPr lang="ja-JP" altLang="en-US" sz="3000" dirty="0" smtClean="0">
                <a:solidFill>
                  <a:srgbClr val="00B050"/>
                </a:solidFill>
              </a:rPr>
              <a:t>によらず，</a:t>
            </a:r>
            <a:r>
              <a:rPr lang="ja-JP" altLang="ja-JP" sz="3000" dirty="0" smtClean="0">
                <a:solidFill>
                  <a:srgbClr val="00B050"/>
                </a:solidFill>
              </a:rPr>
              <a:t>応募は年</a:t>
            </a:r>
            <a:r>
              <a:rPr lang="de-DE" altLang="ja-JP" sz="3000" dirty="0" smtClean="0">
                <a:solidFill>
                  <a:srgbClr val="00B050"/>
                </a:solidFill>
              </a:rPr>
              <a:t>1</a:t>
            </a:r>
            <a:r>
              <a:rPr lang="ja-JP" altLang="ja-JP" sz="3000" dirty="0" smtClean="0">
                <a:solidFill>
                  <a:srgbClr val="00B050"/>
                </a:solidFill>
              </a:rPr>
              <a:t>回</a:t>
            </a:r>
            <a:r>
              <a:rPr lang="ja-JP" altLang="en-US" sz="3000" dirty="0" smtClean="0">
                <a:solidFill>
                  <a:srgbClr val="00B050"/>
                </a:solidFill>
              </a:rPr>
              <a:t>だけ。大学のウェブサイトの情報に</a:t>
            </a:r>
            <a:r>
              <a:rPr lang="ja-JP" altLang="ja-JP" sz="3000" dirty="0" smtClean="0">
                <a:solidFill>
                  <a:srgbClr val="00B050"/>
                </a:solidFill>
              </a:rPr>
              <a:t>注意</a:t>
            </a:r>
            <a:r>
              <a:rPr lang="ja-JP" altLang="en-US" sz="3000" dirty="0" smtClean="0">
                <a:solidFill>
                  <a:srgbClr val="00B050"/>
                </a:solidFill>
              </a:rPr>
              <a:t>！</a:t>
            </a:r>
            <a:endParaRPr lang="en-US" altLang="ja-JP" sz="3000" dirty="0" smtClean="0">
              <a:solidFill>
                <a:srgbClr val="00B050"/>
              </a:solidFill>
            </a:endParaRPr>
          </a:p>
          <a:p>
            <a:pPr lvl="0"/>
            <a:r>
              <a:rPr lang="ja-JP" altLang="en-US" sz="3000" dirty="0" smtClean="0"/>
              <a:t>ショートビジット（</a:t>
            </a:r>
            <a:r>
              <a:rPr lang="en-US" altLang="ja-JP" sz="3000" dirty="0" smtClean="0"/>
              <a:t>SV</a:t>
            </a:r>
            <a:r>
              <a:rPr lang="ja-JP" altLang="en-US" sz="3000" dirty="0" smtClean="0"/>
              <a:t>）についてもウェブサイトで常に新情報をチェックすること。</a:t>
            </a:r>
            <a:endParaRPr lang="en-US" altLang="ja-JP" sz="3000" dirty="0" smtClean="0"/>
          </a:p>
          <a:p>
            <a:pPr lvl="0"/>
            <a:r>
              <a:rPr lang="ja-JP" altLang="en-US" sz="3000" dirty="0" smtClean="0"/>
              <a:t>休学留学・自由留学の場合，</a:t>
            </a:r>
            <a:r>
              <a:rPr lang="ja-JP" altLang="en-US" sz="3000" dirty="0" smtClean="0">
                <a:solidFill>
                  <a:srgbClr val="00B050"/>
                </a:solidFill>
              </a:rPr>
              <a:t>通常は留学先の大学</a:t>
            </a:r>
            <a:r>
              <a:rPr lang="ja-JP" altLang="en-US" sz="3000" dirty="0" smtClean="0"/>
              <a:t>から語学能力証明書を</a:t>
            </a:r>
            <a:r>
              <a:rPr lang="ja-JP" altLang="en-US" sz="3000" dirty="0" smtClean="0">
                <a:solidFill>
                  <a:srgbClr val="00B050"/>
                </a:solidFill>
              </a:rPr>
              <a:t>要求される</a:t>
            </a:r>
            <a:r>
              <a:rPr lang="ja-JP" altLang="en-US" sz="3000" dirty="0" smtClean="0"/>
              <a:t>。</a:t>
            </a:r>
            <a:endParaRPr lang="en-US" altLang="ja-JP" sz="3000" dirty="0" smtClean="0"/>
          </a:p>
          <a:p>
            <a:pPr lvl="0"/>
            <a:r>
              <a:rPr lang="ja-JP" altLang="en-US" sz="3000" dirty="0">
                <a:solidFill>
                  <a:srgbClr val="00B050"/>
                </a:solidFill>
              </a:rPr>
              <a:t>ゲーテ・インスティトゥートの検定</a:t>
            </a:r>
            <a:r>
              <a:rPr lang="ja-JP" altLang="en-US" sz="3000" dirty="0" smtClean="0">
                <a:solidFill>
                  <a:srgbClr val="00B050"/>
                </a:solidFill>
              </a:rPr>
              <a:t>試験でのドイツ語能力証明がベスト（</a:t>
            </a:r>
            <a:r>
              <a:rPr lang="en-US" altLang="ja-JP" sz="3000" dirty="0" smtClean="0">
                <a:solidFill>
                  <a:srgbClr val="00B050"/>
                </a:solidFill>
              </a:rPr>
              <a:t>B2</a:t>
            </a:r>
            <a:r>
              <a:rPr lang="ja-JP" altLang="en-US" sz="3000" dirty="0" smtClean="0">
                <a:solidFill>
                  <a:srgbClr val="00B050"/>
                </a:solidFill>
              </a:rPr>
              <a:t>または</a:t>
            </a:r>
            <a:r>
              <a:rPr lang="en-US" altLang="ja-JP" sz="3000" dirty="0" smtClean="0">
                <a:solidFill>
                  <a:srgbClr val="00B050"/>
                </a:solidFill>
              </a:rPr>
              <a:t>B1</a:t>
            </a:r>
            <a:r>
              <a:rPr lang="ja-JP" altLang="en-US" sz="3000" dirty="0" smtClean="0">
                <a:solidFill>
                  <a:srgbClr val="00B050"/>
                </a:solidFill>
              </a:rPr>
              <a:t>）</a:t>
            </a:r>
            <a:endParaRPr lang="en-US" altLang="ja-JP" sz="30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58981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ゲーテ・インスティトゥートの検定試験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2920" y="681208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rgbClr val="00B050"/>
                </a:solidFill>
              </a:rPr>
              <a:t>Freiburg</a:t>
            </a:r>
            <a:r>
              <a:rPr kumimoji="1" lang="ja-JP" altLang="en-US" dirty="0" smtClean="0">
                <a:solidFill>
                  <a:srgbClr val="00B050"/>
                </a:solidFill>
              </a:rPr>
              <a:t>大学に</a:t>
            </a:r>
            <a:r>
              <a:rPr kumimoji="1" lang="en-US" altLang="ja-JP" dirty="0" err="1" smtClean="0">
                <a:solidFill>
                  <a:srgbClr val="00B050"/>
                </a:solidFill>
              </a:rPr>
              <a:t>Freemover</a:t>
            </a:r>
            <a:r>
              <a:rPr kumimoji="1" lang="ja-JP" altLang="en-US" dirty="0" smtClean="0">
                <a:solidFill>
                  <a:srgbClr val="00B050"/>
                </a:solidFill>
              </a:rPr>
              <a:t>として留学をする場合：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 marL="144000" indent="0">
              <a:spcBef>
                <a:spcPts val="600"/>
              </a:spcBef>
              <a:buNone/>
            </a:pPr>
            <a:r>
              <a:rPr lang="de-DE" altLang="ja-JP" sz="2400" dirty="0">
                <a:solidFill>
                  <a:srgbClr val="00B050"/>
                </a:solidFill>
              </a:rPr>
              <a:t>Bitte weisen Sie Ihre bereits erworbenen </a:t>
            </a:r>
            <a:r>
              <a:rPr lang="de-DE" altLang="ja-JP" sz="2400" dirty="0" smtClean="0">
                <a:solidFill>
                  <a:srgbClr val="00B050"/>
                </a:solidFill>
              </a:rPr>
              <a:t>Deutsch-kenntnisse </a:t>
            </a:r>
            <a:r>
              <a:rPr lang="de-DE" altLang="ja-JP" sz="2400" dirty="0">
                <a:solidFill>
                  <a:srgbClr val="00B050"/>
                </a:solidFill>
              </a:rPr>
              <a:t>durch Bescheinigungen nach. Ihre Kenntnisse der deutschen Sprache sollten auf dem Niveau B2 sein. </a:t>
            </a:r>
            <a:endParaRPr lang="de-DE" altLang="ja-JP" sz="2400" dirty="0" smtClean="0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kumimoji="1" lang="de-CH" altLang="ja-JP" sz="1400" dirty="0">
                <a:solidFill>
                  <a:srgbClr val="00B050"/>
                </a:solidFill>
                <a:hlinkClick r:id="rId2"/>
              </a:rPr>
              <a:t>https://www.studium.uni-freiburg.de/de/bewerbung/international/kurzzeitstudium?set_language=de</a:t>
            </a:r>
            <a:endParaRPr kumimoji="1" lang="de-CH" altLang="ja-JP" sz="1400" dirty="0" smtClean="0">
              <a:solidFill>
                <a:srgbClr val="00B050"/>
              </a:solidFill>
            </a:endParaRPr>
          </a:p>
          <a:p>
            <a:pPr marL="0" indent="-457200">
              <a:spcBef>
                <a:spcPts val="1200"/>
              </a:spcBef>
              <a:buNone/>
            </a:pPr>
            <a:r>
              <a:rPr kumimoji="1" lang="ja-JP" altLang="en-US" dirty="0" smtClean="0">
                <a:solidFill>
                  <a:srgbClr val="00B050"/>
                </a:solidFill>
              </a:rPr>
              <a:t>⇒ </a:t>
            </a:r>
            <a:r>
              <a:rPr kumimoji="1" lang="en-US" altLang="ja-JP" dirty="0" smtClean="0">
                <a:solidFill>
                  <a:srgbClr val="00B050"/>
                </a:solidFill>
              </a:rPr>
              <a:t>B2</a:t>
            </a:r>
            <a:r>
              <a:rPr kumimoji="1" lang="ja-JP" altLang="en-US" dirty="0" smtClean="0">
                <a:solidFill>
                  <a:srgbClr val="00B050"/>
                </a:solidFill>
              </a:rPr>
              <a:t>合格なら条件クリア。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 marL="0" indent="-457200">
              <a:spcBef>
                <a:spcPts val="1200"/>
              </a:spcBef>
              <a:buNone/>
            </a:pPr>
            <a:r>
              <a:rPr kumimoji="1" lang="ja-JP" altLang="en-US" dirty="0" smtClean="0">
                <a:solidFill>
                  <a:srgbClr val="00B050"/>
                </a:solidFill>
              </a:rPr>
              <a:t>⇒ </a:t>
            </a:r>
            <a:r>
              <a:rPr kumimoji="1" lang="en-US" altLang="ja-JP" dirty="0" smtClean="0">
                <a:solidFill>
                  <a:srgbClr val="00B050"/>
                </a:solidFill>
              </a:rPr>
              <a:t>B1</a:t>
            </a:r>
            <a:r>
              <a:rPr kumimoji="1" lang="ja-JP" altLang="en-US" dirty="0" smtClean="0">
                <a:solidFill>
                  <a:srgbClr val="00B050"/>
                </a:solidFill>
              </a:rPr>
              <a:t>でも</a:t>
            </a:r>
            <a:r>
              <a:rPr kumimoji="1" lang="ja-JP" altLang="en-US" dirty="0">
                <a:solidFill>
                  <a:srgbClr val="00B050"/>
                </a:solidFill>
              </a:rPr>
              <a:t>良い成績</a:t>
            </a:r>
            <a:r>
              <a:rPr kumimoji="1" lang="ja-JP" altLang="en-US" dirty="0" smtClean="0">
                <a:solidFill>
                  <a:srgbClr val="00B050"/>
                </a:solidFill>
              </a:rPr>
              <a:t>で合格ならプラスになる。</a:t>
            </a:r>
            <a:endParaRPr kumimoji="1" lang="de-CH" altLang="ja-JP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22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58981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ゲーテ・インスティトゥートの検定試験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2920" y="681208"/>
            <a:ext cx="8183880" cy="469200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rgbClr val="00B050"/>
                </a:solidFill>
              </a:rPr>
              <a:t>B1</a:t>
            </a:r>
            <a:r>
              <a:rPr kumimoji="1" lang="ja-JP" altLang="en-US" dirty="0" smtClean="0">
                <a:solidFill>
                  <a:srgbClr val="00B050"/>
                </a:solidFill>
              </a:rPr>
              <a:t>受験の目安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kumimoji="1" lang="en-US" altLang="ja-JP" dirty="0">
                <a:solidFill>
                  <a:srgbClr val="00B050"/>
                </a:solidFill>
              </a:rPr>
              <a:t>	</a:t>
            </a:r>
            <a:r>
              <a:rPr kumimoji="1" lang="en-US" altLang="ja-JP" dirty="0" smtClean="0">
                <a:solidFill>
                  <a:srgbClr val="00B050"/>
                </a:solidFill>
              </a:rPr>
              <a:t>350-650</a:t>
            </a:r>
            <a:r>
              <a:rPr kumimoji="1" lang="ja-JP" altLang="en-US" dirty="0" smtClean="0">
                <a:solidFill>
                  <a:srgbClr val="00B050"/>
                </a:solidFill>
              </a:rPr>
              <a:t>時間（</a:t>
            </a:r>
            <a:r>
              <a:rPr kumimoji="1" lang="en-US" altLang="ja-JP" dirty="0" smtClean="0">
                <a:solidFill>
                  <a:srgbClr val="00B050"/>
                </a:solidFill>
              </a:rPr>
              <a:t>@45</a:t>
            </a:r>
            <a:r>
              <a:rPr kumimoji="1" lang="ja-JP" altLang="en-US" dirty="0" smtClean="0">
                <a:solidFill>
                  <a:srgbClr val="00B050"/>
                </a:solidFill>
              </a:rPr>
              <a:t>分）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rgbClr val="00B050"/>
                </a:solidFill>
              </a:rPr>
              <a:t>B2</a:t>
            </a:r>
            <a:r>
              <a:rPr kumimoji="1" lang="ja-JP" altLang="en-US" dirty="0" smtClean="0">
                <a:solidFill>
                  <a:srgbClr val="00B050"/>
                </a:solidFill>
              </a:rPr>
              <a:t>受験の目安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kumimoji="1" lang="en-US" altLang="ja-JP" dirty="0">
                <a:solidFill>
                  <a:srgbClr val="00B050"/>
                </a:solidFill>
              </a:rPr>
              <a:t>	</a:t>
            </a:r>
            <a:r>
              <a:rPr kumimoji="1" lang="en-US" altLang="ja-JP" dirty="0" smtClean="0">
                <a:solidFill>
                  <a:srgbClr val="00B050"/>
                </a:solidFill>
              </a:rPr>
              <a:t>600-800</a:t>
            </a:r>
            <a:r>
              <a:rPr kumimoji="1" lang="ja-JP" altLang="en-US" dirty="0">
                <a:solidFill>
                  <a:srgbClr val="00B050"/>
                </a:solidFill>
              </a:rPr>
              <a:t>時間（</a:t>
            </a:r>
            <a:r>
              <a:rPr kumimoji="1" lang="en-US" altLang="ja-JP" dirty="0">
                <a:solidFill>
                  <a:srgbClr val="00B050"/>
                </a:solidFill>
              </a:rPr>
              <a:t>@45</a:t>
            </a:r>
            <a:r>
              <a:rPr kumimoji="1" lang="ja-JP" altLang="en-US" dirty="0">
                <a:solidFill>
                  <a:srgbClr val="00B050"/>
                </a:solidFill>
              </a:rPr>
              <a:t>分）</a:t>
            </a:r>
            <a:endParaRPr kumimoji="1" lang="en-US" altLang="ja-JP" dirty="0">
              <a:solidFill>
                <a:srgbClr val="00B050"/>
              </a:solidFill>
            </a:endParaRPr>
          </a:p>
          <a:p>
            <a:pPr>
              <a:spcBef>
                <a:spcPts val="600"/>
              </a:spcBef>
            </a:pPr>
            <a:r>
              <a:rPr kumimoji="1" lang="ja-JP" altLang="en-US" dirty="0" smtClean="0">
                <a:solidFill>
                  <a:srgbClr val="00B050"/>
                </a:solidFill>
              </a:rPr>
              <a:t>ドイツ語</a:t>
            </a:r>
            <a:r>
              <a:rPr kumimoji="1" lang="en-US" altLang="ja-JP" dirty="0" smtClean="0">
                <a:solidFill>
                  <a:srgbClr val="00B050"/>
                </a:solidFill>
              </a:rPr>
              <a:t>Ⅰ</a:t>
            </a:r>
            <a:r>
              <a:rPr kumimoji="1" lang="ja-JP" altLang="en-US" dirty="0" smtClean="0">
                <a:solidFill>
                  <a:srgbClr val="00B050"/>
                </a:solidFill>
              </a:rPr>
              <a:t>＋</a:t>
            </a:r>
            <a:r>
              <a:rPr kumimoji="1" lang="en-US" altLang="ja-JP" dirty="0" smtClean="0">
                <a:solidFill>
                  <a:srgbClr val="00B050"/>
                </a:solidFill>
              </a:rPr>
              <a:t>Ⅱ</a:t>
            </a:r>
            <a:r>
              <a:rPr kumimoji="1" lang="ja-JP" altLang="en-US" dirty="0" smtClean="0">
                <a:solidFill>
                  <a:srgbClr val="00B050"/>
                </a:solidFill>
              </a:rPr>
              <a:t>の時間数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kumimoji="1" lang="en-US" altLang="ja-JP" dirty="0" smtClean="0">
                <a:solidFill>
                  <a:srgbClr val="00B050"/>
                </a:solidFill>
              </a:rPr>
              <a:t>	2×13×5×2×2</a:t>
            </a:r>
            <a:r>
              <a:rPr kumimoji="1" lang="ja-JP" altLang="en-US" dirty="0" smtClean="0">
                <a:solidFill>
                  <a:srgbClr val="00B050"/>
                </a:solidFill>
              </a:rPr>
              <a:t>＝</a:t>
            </a:r>
            <a:r>
              <a:rPr kumimoji="1" lang="en-US" altLang="ja-JP" dirty="0" smtClean="0">
                <a:solidFill>
                  <a:srgbClr val="00B050"/>
                </a:solidFill>
              </a:rPr>
              <a:t>520</a:t>
            </a:r>
            <a:r>
              <a:rPr kumimoji="1" lang="ja-JP" altLang="en-US" dirty="0" smtClean="0">
                <a:solidFill>
                  <a:srgbClr val="00B050"/>
                </a:solidFill>
              </a:rPr>
              <a:t>時間 または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kumimoji="1" lang="en-US" altLang="ja-JP" dirty="0">
                <a:solidFill>
                  <a:srgbClr val="00B050"/>
                </a:solidFill>
              </a:rPr>
              <a:t>	</a:t>
            </a:r>
            <a:r>
              <a:rPr kumimoji="1" lang="en-US" altLang="ja-JP" dirty="0" smtClean="0">
                <a:solidFill>
                  <a:srgbClr val="00B050"/>
                </a:solidFill>
              </a:rPr>
              <a:t>2×15×5×2×2</a:t>
            </a:r>
            <a:r>
              <a:rPr kumimoji="1" lang="ja-JP" altLang="en-US" dirty="0" smtClean="0">
                <a:solidFill>
                  <a:srgbClr val="00B050"/>
                </a:solidFill>
              </a:rPr>
              <a:t>＝</a:t>
            </a:r>
            <a:r>
              <a:rPr kumimoji="1" lang="en-US" altLang="ja-JP" dirty="0" smtClean="0">
                <a:solidFill>
                  <a:srgbClr val="00B050"/>
                </a:solidFill>
              </a:rPr>
              <a:t>600</a:t>
            </a:r>
            <a:r>
              <a:rPr kumimoji="1" lang="ja-JP" altLang="en-US" dirty="0">
                <a:solidFill>
                  <a:srgbClr val="00B050"/>
                </a:solidFill>
              </a:rPr>
              <a:t>時間 </a:t>
            </a:r>
            <a:endParaRPr kumimoji="1" lang="en-US" altLang="ja-JP" dirty="0">
              <a:solidFill>
                <a:srgbClr val="00B05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kumimoji="1" lang="ja-JP" altLang="en-US" dirty="0" smtClean="0">
                <a:solidFill>
                  <a:srgbClr val="00B050"/>
                </a:solidFill>
              </a:rPr>
              <a:t>⇒ドイツ語</a:t>
            </a:r>
            <a:r>
              <a:rPr kumimoji="1" lang="en-US" altLang="ja-JP" dirty="0" smtClean="0">
                <a:solidFill>
                  <a:srgbClr val="00B050"/>
                </a:solidFill>
              </a:rPr>
              <a:t>Ⅰ</a:t>
            </a:r>
            <a:r>
              <a:rPr kumimoji="1" lang="ja-JP" altLang="en-US" dirty="0" smtClean="0">
                <a:solidFill>
                  <a:srgbClr val="00B050"/>
                </a:solidFill>
              </a:rPr>
              <a:t>＋</a:t>
            </a:r>
            <a:r>
              <a:rPr kumimoji="1" lang="en-US" altLang="ja-JP" dirty="0" smtClean="0">
                <a:solidFill>
                  <a:srgbClr val="00B050"/>
                </a:solidFill>
              </a:rPr>
              <a:t>Ⅱ</a:t>
            </a:r>
            <a:r>
              <a:rPr kumimoji="1" lang="ja-JP" altLang="en-US" dirty="0" smtClean="0">
                <a:solidFill>
                  <a:srgbClr val="00B050"/>
                </a:solidFill>
              </a:rPr>
              <a:t>を普通に頑張れば</a:t>
            </a:r>
            <a:r>
              <a:rPr kumimoji="1" lang="en-US" altLang="ja-JP" dirty="0" smtClean="0">
                <a:solidFill>
                  <a:srgbClr val="00B050"/>
                </a:solidFill>
              </a:rPr>
              <a:t>B1</a:t>
            </a:r>
            <a:r>
              <a:rPr kumimoji="1" lang="ja-JP" altLang="en-US" dirty="0" smtClean="0">
                <a:solidFill>
                  <a:srgbClr val="00B050"/>
                </a:solidFill>
              </a:rPr>
              <a:t>は合格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kumimoji="1" lang="ja-JP" altLang="en-US" dirty="0" smtClean="0">
                <a:solidFill>
                  <a:srgbClr val="00B050"/>
                </a:solidFill>
              </a:rPr>
              <a:t>⇒ドイツ語</a:t>
            </a:r>
            <a:r>
              <a:rPr kumimoji="1" lang="en-US" altLang="ja-JP" dirty="0">
                <a:solidFill>
                  <a:srgbClr val="00B050"/>
                </a:solidFill>
              </a:rPr>
              <a:t>Ⅰ</a:t>
            </a:r>
            <a:r>
              <a:rPr kumimoji="1" lang="ja-JP" altLang="en-US" dirty="0">
                <a:solidFill>
                  <a:srgbClr val="00B050"/>
                </a:solidFill>
              </a:rPr>
              <a:t>＋</a:t>
            </a:r>
            <a:r>
              <a:rPr kumimoji="1" lang="en-US" altLang="ja-JP" dirty="0">
                <a:solidFill>
                  <a:srgbClr val="00B050"/>
                </a:solidFill>
              </a:rPr>
              <a:t>Ⅱ</a:t>
            </a:r>
            <a:r>
              <a:rPr kumimoji="1" lang="ja-JP" altLang="en-US" dirty="0" smtClean="0">
                <a:solidFill>
                  <a:srgbClr val="00B050"/>
                </a:solidFill>
              </a:rPr>
              <a:t>を必死に</a:t>
            </a:r>
            <a:r>
              <a:rPr kumimoji="1" lang="ja-JP" altLang="en-US" dirty="0">
                <a:solidFill>
                  <a:srgbClr val="00B050"/>
                </a:solidFill>
              </a:rPr>
              <a:t>頑張れば</a:t>
            </a:r>
            <a:r>
              <a:rPr kumimoji="1" lang="en-US" altLang="ja-JP" dirty="0" smtClean="0">
                <a:solidFill>
                  <a:srgbClr val="00B050"/>
                </a:solidFill>
              </a:rPr>
              <a:t>B2</a:t>
            </a:r>
            <a:r>
              <a:rPr kumimoji="1" lang="ja-JP" altLang="en-US" dirty="0" smtClean="0">
                <a:solidFill>
                  <a:srgbClr val="00B050"/>
                </a:solidFill>
              </a:rPr>
              <a:t>も可能</a:t>
            </a:r>
            <a:r>
              <a:rPr kumimoji="1" lang="ja-JP" altLang="en-US" dirty="0">
                <a:solidFill>
                  <a:srgbClr val="00B050"/>
                </a:solidFill>
              </a:rPr>
              <a:t>　</a:t>
            </a:r>
            <a:endParaRPr kumimoji="1" lang="en-US" altLang="ja-JP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25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66182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ゲーテ・インスティトゥートの検定試験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kumimoji="1" lang="ja-JP" altLang="en-US" dirty="0" smtClean="0">
                <a:solidFill>
                  <a:srgbClr val="00B050"/>
                </a:solidFill>
              </a:rPr>
              <a:t>ドイツ語教室を通した団体受験もある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kumimoji="1" lang="ja-JP" altLang="en-US" dirty="0" smtClean="0">
                <a:solidFill>
                  <a:srgbClr val="00B050"/>
                </a:solidFill>
              </a:rPr>
              <a:t>（年に数回）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r>
              <a:rPr kumimoji="1" lang="ja-JP" altLang="en-US" dirty="0" smtClean="0">
                <a:solidFill>
                  <a:srgbClr val="00B050"/>
                </a:solidFill>
              </a:rPr>
              <a:t>結果を大学に報告する条件で受験料を半額補助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r>
              <a:rPr kumimoji="1" lang="ja-JP" altLang="en-US" dirty="0" smtClean="0">
                <a:solidFill>
                  <a:srgbClr val="00B050"/>
                </a:solidFill>
                <a:hlinkClick r:id="rId2"/>
              </a:rPr>
              <a:t>ドイツ語専攻の</a:t>
            </a:r>
            <a:r>
              <a:rPr kumimoji="1" lang="en-US" altLang="ja-JP" dirty="0" smtClean="0">
                <a:solidFill>
                  <a:srgbClr val="00B050"/>
                </a:solidFill>
                <a:hlinkClick r:id="rId2"/>
              </a:rPr>
              <a:t>HP</a:t>
            </a:r>
            <a:r>
              <a:rPr kumimoji="1" lang="ja-JP" altLang="en-US" dirty="0" smtClean="0">
                <a:solidFill>
                  <a:srgbClr val="00B050"/>
                </a:solidFill>
              </a:rPr>
              <a:t>をチェック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r>
              <a:rPr lang="ja-JP" altLang="en-US" dirty="0" smtClean="0">
                <a:solidFill>
                  <a:srgbClr val="00B050"/>
                </a:solidFill>
              </a:rPr>
              <a:t>そのほかに，ドイツ語教室で授業</a:t>
            </a:r>
            <a:r>
              <a:rPr lang="ja-JP" altLang="en-US" dirty="0">
                <a:solidFill>
                  <a:srgbClr val="00B050"/>
                </a:solidFill>
              </a:rPr>
              <a:t>時間</a:t>
            </a:r>
            <a:r>
              <a:rPr lang="ja-JP" altLang="en-US" dirty="0" smtClean="0">
                <a:solidFill>
                  <a:srgbClr val="00B050"/>
                </a:solidFill>
              </a:rPr>
              <a:t>証明書を発行可能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ja-JP" altLang="en-US" dirty="0" smtClean="0">
                <a:solidFill>
                  <a:srgbClr val="00B050"/>
                </a:solidFill>
              </a:rPr>
              <a:t>　</a:t>
            </a:r>
            <a:r>
              <a:rPr lang="en-US" altLang="ja-JP" dirty="0" smtClean="0">
                <a:solidFill>
                  <a:srgbClr val="00B050"/>
                </a:solidFill>
              </a:rPr>
              <a:t>※</a:t>
            </a:r>
            <a:r>
              <a:rPr lang="ja-JP" altLang="en-US" dirty="0" smtClean="0">
                <a:solidFill>
                  <a:srgbClr val="00B050"/>
                </a:solidFill>
              </a:rPr>
              <a:t> ドイツ語能力証明書ではない</a:t>
            </a:r>
            <a:endParaRPr lang="en-US" altLang="ja-JP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2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今日の予定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クォーター制について（再確認）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ドイツ語</a:t>
            </a:r>
            <a:r>
              <a:rPr kumimoji="1" lang="en-US" altLang="ja-JP" sz="3200" dirty="0" smtClean="0"/>
              <a:t>Ⅱ</a:t>
            </a:r>
            <a:r>
              <a:rPr kumimoji="1" lang="ja-JP" altLang="en-US" sz="3200" dirty="0" smtClean="0"/>
              <a:t>の履修について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地域基礎について＋アルファ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留学・</a:t>
            </a:r>
            <a:r>
              <a:rPr kumimoji="1" lang="en-US" altLang="ja-JP" sz="3200" dirty="0" smtClean="0"/>
              <a:t>SV </a:t>
            </a:r>
            <a:r>
              <a:rPr kumimoji="1" lang="ja-JP" altLang="en-US" sz="3200" dirty="0" smtClean="0"/>
              <a:t>について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ゲーテ・インスティトゥートの検定試験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タンデム合宿について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その他</a:t>
            </a:r>
            <a:endParaRPr kumimoji="1" lang="en-US" altLang="ja-JP" sz="3200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 smtClean="0"/>
              <a:t>タンデム合宿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ja-JP" altLang="ja-JP" dirty="0" smtClean="0"/>
              <a:t>エアランゲン大学の日本学専攻学生</a:t>
            </a:r>
            <a:r>
              <a:rPr lang="en-US" altLang="ja-JP" dirty="0" smtClean="0"/>
              <a:t>25</a:t>
            </a:r>
            <a:r>
              <a:rPr lang="ja-JP" altLang="ja-JP" dirty="0" smtClean="0"/>
              <a:t>人ほどを迎えて，タンデムを行う。</a:t>
            </a:r>
          </a:p>
          <a:p>
            <a:endParaRPr lang="de-DE" altLang="ja-JP" dirty="0" smtClean="0"/>
          </a:p>
          <a:p>
            <a:r>
              <a:rPr lang="de-DE" altLang="ja-JP" dirty="0" smtClean="0"/>
              <a:t>201</a:t>
            </a:r>
            <a:r>
              <a:rPr lang="en-US" altLang="ja-JP" dirty="0" smtClean="0"/>
              <a:t>9</a:t>
            </a:r>
            <a:r>
              <a:rPr lang="ja-JP" altLang="ja-JP" dirty="0" smtClean="0"/>
              <a:t>年度は</a:t>
            </a:r>
            <a:r>
              <a:rPr lang="de-DE" altLang="ja-JP" dirty="0" smtClean="0"/>
              <a:t>9</a:t>
            </a:r>
            <a:r>
              <a:rPr lang="ja-JP" altLang="ja-JP" dirty="0" smtClean="0"/>
              <a:t>月</a:t>
            </a:r>
            <a:r>
              <a:rPr lang="en-US" altLang="ja-JP" dirty="0" smtClean="0"/>
              <a:t>2</a:t>
            </a:r>
            <a:r>
              <a:rPr lang="ja-JP" altLang="ja-JP" dirty="0" smtClean="0"/>
              <a:t>日（</a:t>
            </a:r>
            <a:r>
              <a:rPr lang="ja-JP" altLang="en-US" dirty="0" smtClean="0"/>
              <a:t>月</a:t>
            </a:r>
            <a:r>
              <a:rPr lang="ja-JP" altLang="ja-JP" dirty="0" smtClean="0"/>
              <a:t>）から</a:t>
            </a:r>
            <a:r>
              <a:rPr lang="en-US" altLang="ja-JP" dirty="0" smtClean="0"/>
              <a:t>7</a:t>
            </a:r>
            <a:r>
              <a:rPr lang="ja-JP" altLang="ja-JP" dirty="0" smtClean="0"/>
              <a:t>日（</a:t>
            </a:r>
            <a:r>
              <a:rPr lang="ja-JP" altLang="en-US" dirty="0" smtClean="0"/>
              <a:t>土</a:t>
            </a:r>
            <a:r>
              <a:rPr lang="ja-JP" altLang="ja-JP" dirty="0" smtClean="0"/>
              <a:t>）の</a:t>
            </a:r>
            <a:r>
              <a:rPr lang="de-DE" altLang="ja-JP" dirty="0" smtClean="0"/>
              <a:t>5</a:t>
            </a:r>
            <a:r>
              <a:rPr lang="ja-JP" altLang="ja-JP" dirty="0" smtClean="0"/>
              <a:t>泊</a:t>
            </a:r>
            <a:r>
              <a:rPr lang="de-DE" altLang="ja-JP" dirty="0" smtClean="0"/>
              <a:t>6</a:t>
            </a:r>
            <a:r>
              <a:rPr lang="ja-JP" altLang="ja-JP" dirty="0" smtClean="0"/>
              <a:t>日に草津セミナーハウスで実施。</a:t>
            </a:r>
            <a:endParaRPr lang="en-US" altLang="ja-JP" dirty="0" smtClean="0"/>
          </a:p>
          <a:p>
            <a:endParaRPr kumimoji="1" lang="en-US" dirty="0"/>
          </a:p>
          <a:p>
            <a:r>
              <a:rPr kumimoji="1" lang="en-US" altLang="ja-JP" dirty="0" smtClean="0"/>
              <a:t>2016</a:t>
            </a:r>
            <a:r>
              <a:rPr kumimoji="1" lang="ja-JP" altLang="en-US" dirty="0" smtClean="0"/>
              <a:t>年度から夏学期の</a:t>
            </a:r>
            <a:r>
              <a:rPr kumimoji="1" lang="ja-JP" altLang="en-US" dirty="0"/>
              <a:t>授業</a:t>
            </a:r>
            <a:r>
              <a:rPr kumimoji="1" lang="ja-JP" altLang="en-US" dirty="0" smtClean="0"/>
              <a:t>「世界</a:t>
            </a:r>
            <a:r>
              <a:rPr kumimoji="1" lang="ja-JP" altLang="en-US" dirty="0"/>
              <a:t>教養プログラムことば</a:t>
            </a:r>
            <a:r>
              <a:rPr kumimoji="1" lang="ja-JP" altLang="en-US" dirty="0" smtClean="0"/>
              <a:t>とコミュニケーション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」</a:t>
            </a:r>
            <a:r>
              <a:rPr kumimoji="1" lang="ja-JP" altLang="en-US" dirty="0"/>
              <a:t>となった。 （２単位）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 smtClean="0"/>
              <a:t>タンデム合宿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/>
          </a:bodyPr>
          <a:lstStyle/>
          <a:p>
            <a:pPr lvl="0"/>
            <a:r>
              <a:rPr lang="ja-JP" altLang="en-US" dirty="0" smtClean="0"/>
              <a:t>原則</a:t>
            </a:r>
            <a:r>
              <a:rPr lang="ja-JP" altLang="en-US" dirty="0"/>
              <a:t>としてドイツ語</a:t>
            </a:r>
            <a:r>
              <a:rPr lang="ja-JP" altLang="en-US" dirty="0" smtClean="0"/>
              <a:t>専攻の</a:t>
            </a:r>
            <a:r>
              <a:rPr lang="en-US" altLang="ja-JP" dirty="0" smtClean="0"/>
              <a:t>2</a:t>
            </a:r>
            <a:r>
              <a:rPr lang="ja-JP" altLang="en-US" dirty="0"/>
              <a:t>年生</a:t>
            </a:r>
            <a:r>
              <a:rPr lang="ja-JP" altLang="en-US" dirty="0" smtClean="0"/>
              <a:t>以上が対象。</a:t>
            </a:r>
            <a:endParaRPr lang="ja-JP" altLang="en-US" dirty="0"/>
          </a:p>
          <a:p>
            <a:pPr lvl="0">
              <a:spcBef>
                <a:spcPts val="1200"/>
              </a:spcBef>
            </a:pPr>
            <a:r>
              <a:rPr lang="en-US" altLang="ja-JP" dirty="0" smtClean="0"/>
              <a:t>5</a:t>
            </a:r>
            <a:r>
              <a:rPr lang="ja-JP" altLang="en-US" dirty="0"/>
              <a:t>泊</a:t>
            </a:r>
            <a:r>
              <a:rPr lang="en-US" altLang="ja-JP" dirty="0"/>
              <a:t>6</a:t>
            </a:r>
            <a:r>
              <a:rPr lang="ja-JP" altLang="en-US" dirty="0"/>
              <a:t>日の合宿形式で行う。宿泊費・食費・雑費として約</a:t>
            </a:r>
            <a:r>
              <a:rPr lang="en-US" altLang="ja-JP" dirty="0"/>
              <a:t>21,000</a:t>
            </a:r>
            <a:r>
              <a:rPr lang="ja-JP" altLang="en-US" dirty="0"/>
              <a:t>円必要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lvl="0">
              <a:spcBef>
                <a:spcPts val="1200"/>
              </a:spcBef>
            </a:pPr>
            <a:r>
              <a:rPr lang="ja-JP" altLang="en-US" dirty="0" smtClean="0"/>
              <a:t>内容についてはシラバスを見ること。</a:t>
            </a:r>
            <a:endParaRPr lang="en-US" altLang="ja-JP" dirty="0" smtClean="0"/>
          </a:p>
          <a:p>
            <a:pPr marL="347472" lvl="1" indent="0">
              <a:spcBef>
                <a:spcPts val="1200"/>
              </a:spcBef>
              <a:buNone/>
            </a:pPr>
            <a:endParaRPr lang="en-US" altLang="ja-JP" dirty="0" smtClean="0"/>
          </a:p>
          <a:p>
            <a:pPr marL="0" lvl="0" indent="0">
              <a:spcBef>
                <a:spcPts val="1200"/>
              </a:spcBef>
              <a:buNone/>
            </a:pPr>
            <a:endParaRPr lang="en-US" altLang="ja-JP" dirty="0" smtClean="0"/>
          </a:p>
          <a:p>
            <a:pPr lvl="0">
              <a:spcBef>
                <a:spcPts val="1200"/>
              </a:spcBef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218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 smtClean="0"/>
              <a:t>タンデム合宿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/>
          </a:bodyPr>
          <a:lstStyle/>
          <a:p>
            <a:pPr lvl="0"/>
            <a:r>
              <a:rPr lang="ja-JP" altLang="en-US" dirty="0" smtClean="0"/>
              <a:t>履修</a:t>
            </a:r>
            <a:r>
              <a:rPr lang="ja-JP" altLang="en-US" dirty="0"/>
              <a:t>可能人数は約</a:t>
            </a:r>
            <a:r>
              <a:rPr lang="en-US" altLang="ja-JP" dirty="0" smtClean="0"/>
              <a:t>20</a:t>
            </a:r>
            <a:r>
              <a:rPr lang="ja-JP" altLang="en-US" dirty="0" smtClean="0"/>
              <a:t>名</a:t>
            </a:r>
            <a:r>
              <a:rPr lang="ja-JP" altLang="en-US" dirty="0"/>
              <a:t>。ただしエアランゲン側の参加人数により変動することがある。</a:t>
            </a:r>
          </a:p>
          <a:p>
            <a:pPr lvl="0"/>
            <a:r>
              <a:rPr lang="ja-JP" altLang="en-US" dirty="0" smtClean="0"/>
              <a:t>履修者数</a:t>
            </a:r>
            <a:r>
              <a:rPr lang="ja-JP" altLang="en-US" dirty="0"/>
              <a:t>の調整が必要になる場合もあるので，夏学期の履修登録</a:t>
            </a:r>
            <a:r>
              <a:rPr lang="ja-JP" altLang="en-US" dirty="0" smtClean="0"/>
              <a:t>期間（</a:t>
            </a:r>
            <a:r>
              <a:rPr lang="en-US" altLang="ja-JP" dirty="0" smtClean="0"/>
              <a:t>6</a:t>
            </a:r>
            <a:r>
              <a:rPr lang="ja-JP" altLang="en-US" dirty="0" smtClean="0"/>
              <a:t>月末から</a:t>
            </a:r>
            <a:r>
              <a:rPr lang="en-US" altLang="ja-JP" dirty="0" smtClean="0"/>
              <a:t>7</a:t>
            </a:r>
            <a:r>
              <a:rPr lang="ja-JP" altLang="en-US" dirty="0" smtClean="0"/>
              <a:t>月初旬）に</a:t>
            </a:r>
            <a:r>
              <a:rPr lang="ja-JP" altLang="en-US" dirty="0"/>
              <a:t>履修登録をすること。</a:t>
            </a:r>
          </a:p>
          <a:p>
            <a:pPr lvl="0"/>
            <a:r>
              <a:rPr lang="ja-JP" altLang="en-US" dirty="0" smtClean="0"/>
              <a:t>近々参加者を募集するので，履修</a:t>
            </a:r>
            <a:r>
              <a:rPr lang="ja-JP" altLang="en-US" dirty="0"/>
              <a:t>希望者はドイツ語専攻</a:t>
            </a:r>
            <a:r>
              <a:rPr lang="en-US" altLang="ja-JP" dirty="0"/>
              <a:t>HP</a:t>
            </a:r>
            <a:r>
              <a:rPr lang="ja-JP" altLang="en-US" dirty="0"/>
              <a:t>の掲示や授業中のアナウンスに注意すること。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77228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さまざまな教務連絡がネットを通じて行われるようになった。</a:t>
            </a:r>
            <a:endParaRPr lang="en-US" altLang="ja-JP" sz="3200" dirty="0" smtClean="0"/>
          </a:p>
          <a:p>
            <a:pPr marL="288000" indent="0">
              <a:buNone/>
            </a:pPr>
            <a:r>
              <a:rPr lang="ja-JP" altLang="en-US" sz="3200" dirty="0" smtClean="0"/>
              <a:t>⇒ 教務システムや</a:t>
            </a:r>
            <a:r>
              <a:rPr lang="en-US" altLang="ja-JP" sz="3200" dirty="0" err="1" smtClean="0"/>
              <a:t>Moodle</a:t>
            </a:r>
            <a:r>
              <a:rPr lang="ja-JP" altLang="en-US" sz="3200" dirty="0" smtClean="0"/>
              <a:t>から大学アドレス宛てに送られるメールを確実にチェックできるようにしておくこと。また、頻繁にログインしてチェックすることも大事。</a:t>
            </a:r>
            <a:endParaRPr lang="en-US" altLang="ja-JP" sz="3200" dirty="0" smtClean="0"/>
          </a:p>
          <a:p>
            <a:r>
              <a:rPr lang="ja-JP" altLang="en-US" sz="3200" dirty="0" smtClean="0">
                <a:hlinkClick r:id="rId2"/>
              </a:rPr>
              <a:t>ドイツ語教室のサイト</a:t>
            </a:r>
            <a:r>
              <a:rPr lang="ja-JP" altLang="en-US" sz="3200" dirty="0" smtClean="0"/>
              <a:t>も要チェック</a:t>
            </a:r>
            <a:endParaRPr lang="en-US" altLang="ja-JP" sz="3200" dirty="0" smtClean="0"/>
          </a:p>
          <a:p>
            <a:pPr>
              <a:buNone/>
            </a:pPr>
            <a:endParaRPr lang="en-US" altLang="ja-JP" sz="3200" dirty="0" smtClean="0"/>
          </a:p>
          <a:p>
            <a:pPr>
              <a:buNone/>
            </a:pPr>
            <a:endParaRPr lang="en-US" altLang="ja-JP" sz="3200" dirty="0"/>
          </a:p>
          <a:p>
            <a:pPr>
              <a:buNone/>
            </a:pPr>
            <a:endParaRPr kumimoji="1"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de-DE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では，今年度も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sz="4800" dirty="0" smtClean="0"/>
          </a:p>
          <a:p>
            <a:pPr algn="ctr">
              <a:buNone/>
            </a:pPr>
            <a:r>
              <a:rPr kumimoji="1" lang="en-US" altLang="ja-JP" sz="5400" b="1" dirty="0" err="1" smtClean="0">
                <a:solidFill>
                  <a:srgbClr val="0033CC"/>
                </a:solidFill>
              </a:rPr>
              <a:t>Viel</a:t>
            </a:r>
            <a:r>
              <a:rPr kumimoji="1" lang="en-US" altLang="ja-JP" sz="5400" b="1" dirty="0" smtClean="0">
                <a:solidFill>
                  <a:srgbClr val="0033CC"/>
                </a:solidFill>
              </a:rPr>
              <a:t> Spa</a:t>
            </a:r>
            <a:r>
              <a:rPr kumimoji="1" lang="de-DE" altLang="ja-JP" sz="5400" b="1" dirty="0" smtClean="0">
                <a:solidFill>
                  <a:srgbClr val="0033CC"/>
                </a:solidFill>
              </a:rPr>
              <a:t>ß </a:t>
            </a:r>
          </a:p>
          <a:p>
            <a:pPr algn="ctr">
              <a:buNone/>
            </a:pPr>
            <a:r>
              <a:rPr kumimoji="1" lang="de-DE" altLang="ja-JP" sz="5400" b="1" dirty="0" smtClean="0">
                <a:solidFill>
                  <a:srgbClr val="0033CC"/>
                </a:solidFill>
              </a:rPr>
              <a:t>und </a:t>
            </a:r>
          </a:p>
          <a:p>
            <a:pPr algn="ctr">
              <a:buNone/>
            </a:pPr>
            <a:r>
              <a:rPr kumimoji="1" lang="de-DE" altLang="ja-JP" sz="5400" b="1" dirty="0" smtClean="0">
                <a:solidFill>
                  <a:srgbClr val="0033CC"/>
                </a:solidFill>
              </a:rPr>
              <a:t>v</a:t>
            </a:r>
            <a:r>
              <a:rPr kumimoji="1" lang="en-US" altLang="ja-JP" sz="5400" b="1" dirty="0" err="1" smtClean="0">
                <a:solidFill>
                  <a:srgbClr val="0033CC"/>
                </a:solidFill>
              </a:rPr>
              <a:t>iel</a:t>
            </a:r>
            <a:r>
              <a:rPr kumimoji="1" lang="en-US" altLang="ja-JP" sz="5400" b="1" dirty="0" smtClean="0">
                <a:solidFill>
                  <a:srgbClr val="0033CC"/>
                </a:solidFill>
              </a:rPr>
              <a:t> </a:t>
            </a:r>
            <a:r>
              <a:rPr kumimoji="1" lang="en-US" altLang="ja-JP" sz="5400" b="1" dirty="0" err="1" smtClean="0">
                <a:solidFill>
                  <a:srgbClr val="0033CC"/>
                </a:solidFill>
              </a:rPr>
              <a:t>Erfolg</a:t>
            </a:r>
            <a:r>
              <a:rPr kumimoji="1" lang="en-US" altLang="ja-JP" sz="5400" b="1" dirty="0" smtClean="0">
                <a:solidFill>
                  <a:srgbClr val="0033CC"/>
                </a:solidFill>
              </a:rPr>
              <a:t>!</a:t>
            </a:r>
            <a:endParaRPr kumimoji="1" lang="de-DE" sz="54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クォーター制について（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春学期：</a:t>
            </a:r>
            <a:r>
              <a:rPr kumimoji="1"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日（月）～</a:t>
            </a:r>
            <a:r>
              <a:rPr kumimoji="1"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日（木）</a:t>
            </a:r>
            <a:endParaRPr kumimoji="1"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毎週行う通常の授業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週</a:t>
            </a: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r>
              <a:rPr kumimoji="1" lang="en-US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定期試験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夏学期：</a:t>
            </a:r>
            <a:r>
              <a:rPr kumimoji="1" lang="en-US" altLang="ja-JP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kumimoji="1" lang="ja-JP" altLang="en-US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</a:t>
            </a:r>
            <a:r>
              <a:rPr kumimoji="1" lang="ja-JP" altLang="en-US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日（金）</a:t>
            </a:r>
            <a:r>
              <a:rPr kumimoji="1" lang="ja-JP" altLang="en-US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kumimoji="1" lang="en-US" altLang="ja-JP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r>
              <a:rPr kumimoji="1" lang="ja-JP" altLang="en-US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kumimoji="1" lang="ja-JP" altLang="en-US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kumimoji="1" lang="ja-JP" altLang="en-US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（月）</a:t>
            </a:r>
            <a:endParaRPr kumimoji="1" lang="en-US" altLang="ja-JP" dirty="0" smtClean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ja-JP" altLang="en-US" sz="2800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ショートビジット（短期海外留学），集中講義</a:t>
            </a:r>
            <a:endParaRPr kumimoji="1" lang="en-US" altLang="ja-JP" sz="2800" dirty="0" smtClean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65176" lvl="1" indent="-265176">
              <a:spcBef>
                <a:spcPts val="600"/>
              </a:spcBef>
              <a:buSzPct val="80000"/>
              <a:buFont typeface="Wingdings 2"/>
              <a:buChar char=""/>
            </a:pP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秋学期：</a:t>
            </a:r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日（火）</a:t>
            </a:r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kumimoji="1"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28</a:t>
            </a: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日（火）</a:t>
            </a:r>
            <a:endParaRPr kumimoji="1"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毎週行う通常の授業（</a:t>
            </a:r>
            <a:r>
              <a:rPr kumimoji="1" lang="en-US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週）</a:t>
            </a:r>
            <a:r>
              <a:rPr kumimoji="1" lang="en-US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定期試験</a:t>
            </a:r>
            <a:endParaRPr kumimoji="1" lang="en-US" altLang="ja-JP" sz="2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冬学期：</a:t>
            </a:r>
            <a:r>
              <a:rPr kumimoji="1" lang="en-US" altLang="ja-JP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</a:t>
            </a:r>
            <a:r>
              <a:rPr kumimoji="1" lang="ja-JP" altLang="en-US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日（水）～</a:t>
            </a:r>
            <a:r>
              <a:rPr kumimoji="1" lang="en-US" altLang="ja-JP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1" lang="ja-JP" altLang="en-US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</a:t>
            </a:r>
            <a:r>
              <a:rPr kumimoji="1" lang="ja-JP" altLang="en-US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日（火）</a:t>
            </a:r>
            <a:endParaRPr kumimoji="1" lang="en-US" altLang="ja-JP" dirty="0" smtClean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ja-JP" altLang="en-US" sz="2800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ショートビジット</a:t>
            </a:r>
            <a:r>
              <a:rPr kumimoji="1" lang="ja-JP" altLang="en-US" sz="2800" dirty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（短期海外留学），集中</a:t>
            </a:r>
            <a:r>
              <a:rPr kumimoji="1" lang="ja-JP" altLang="en-US" sz="2800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講義</a:t>
            </a:r>
            <a:endParaRPr kumimoji="1" lang="ja-JP" altLang="en-US" sz="2800" dirty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>
              <a:spcBef>
                <a:spcPts val="600"/>
              </a:spcBef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832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クォーター制について（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春学期と秋学期：</a:t>
            </a:r>
            <a:r>
              <a:rPr kumimoji="1" lang="en-US" altLang="ja-JP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2015</a:t>
            </a:r>
            <a:r>
              <a:rPr kumimoji="1" lang="ja-JP" altLang="en-US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年度から</a:t>
            </a:r>
            <a:r>
              <a:rPr kumimoji="1" lang="en-US" altLang="ja-JP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r>
              <a:rPr kumimoji="1" lang="ja-JP" altLang="en-US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週</a:t>
            </a:r>
            <a:endParaRPr kumimoji="1" lang="en-US" altLang="ja-JP" sz="2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ja-JP" altLang="en-US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ショートビジットの日程上の不都合がないように，春学期と秋学期終了を早めるため。</a:t>
            </a:r>
            <a:endParaRPr kumimoji="1" lang="en-US" altLang="ja-JP" sz="2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en-US" altLang="ja-JP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kumimoji="1" lang="ja-JP" altLang="en-US" sz="2600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しかし</a:t>
            </a:r>
            <a:endParaRPr kumimoji="1" lang="en-US" altLang="ja-JP" sz="2600" dirty="0" smtClean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ja-JP" altLang="en-US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学則では，</a:t>
            </a:r>
            <a:r>
              <a:rPr kumimoji="1" lang="en-US" altLang="ja-JP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r>
              <a:rPr kumimoji="1" lang="ja-JP" altLang="en-US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週分の授業で２単位（講義科目）あるいは</a:t>
            </a:r>
            <a:r>
              <a:rPr kumimoji="1" lang="en-US" altLang="ja-JP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単位（演習科目）と定められている。</a:t>
            </a:r>
            <a:endParaRPr kumimoji="1" lang="en-US" altLang="ja-JP" sz="2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en-US" altLang="ja-JP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kumimoji="1" lang="ja-JP" altLang="en-US" sz="2600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そこで</a:t>
            </a:r>
            <a:endParaRPr kumimoji="1" lang="en-US" altLang="ja-JP" sz="2600" dirty="0" smtClean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ja-JP" altLang="en-US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不足分は課題などの自主的学習（アクティブ・ラーニング）で</a:t>
            </a:r>
            <a:r>
              <a:rPr kumimoji="1" lang="en-US" altLang="ja-JP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ja-JP" altLang="en-US" sz="2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週分の授業と見なす。アクティブ・ラーニンングの具体的な内容は担当者によって異なる。</a:t>
            </a:r>
            <a:endParaRPr kumimoji="1" lang="en-US" altLang="ja-JP" sz="2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en-US" altLang="ja-JP" sz="2600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sz="2600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en-US" altLang="ja-JP" sz="2600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2018</a:t>
            </a:r>
            <a:r>
              <a:rPr kumimoji="1" lang="ja-JP" altLang="en-US" sz="2600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年度から試験期間が設けてある。</a:t>
            </a:r>
            <a:endParaRPr kumimoji="1" lang="ja-JP" altLang="en-US" sz="26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78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クォーター制について（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夏学期と冬学期</a:t>
            </a:r>
            <a:endParaRPr kumimoji="1"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ショートビジットに参加する，集中講義を履修するなどの可能性が与えられている。</a:t>
            </a:r>
            <a:endParaRPr kumimoji="1" lang="en-US" altLang="ja-JP" sz="2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夏「学期」，冬「学期」というのだから，必ず集中講義を履修したり，ショートビジットに参加したりしなければならない</a:t>
            </a:r>
            <a:r>
              <a:rPr kumimoji="1" lang="ja-JP" altLang="en-US" sz="28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っ</a:t>
            </a:r>
            <a:endParaRPr kumimoji="1" lang="en-US" altLang="ja-JP" sz="2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en-US" altLang="ja-JP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</a:t>
            </a: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というわけではないが</a:t>
            </a:r>
            <a:r>
              <a:rPr kumimoji="1" lang="ja-JP" altLang="en-US" sz="28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．．．</a:t>
            </a:r>
            <a:endParaRPr kumimoji="1" lang="en-US" altLang="ja-JP" sz="2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ja-JP" altLang="en-US" sz="2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ノンビリしすぎると秋にはすっかり忘れている。</a:t>
            </a:r>
            <a:endParaRPr kumimoji="1" lang="en-US" altLang="ja-JP" sz="2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spcBef>
                <a:spcPts val="600"/>
              </a:spcBef>
              <a:buNone/>
            </a:pPr>
            <a:r>
              <a:rPr kumimoji="1" lang="ja-JP" altLang="en-US" sz="2800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⇒ 自分でよく考えて有意義に過ごすように。</a:t>
            </a:r>
            <a:endParaRPr kumimoji="1" lang="en-US" altLang="ja-JP" sz="2800" dirty="0" smtClean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35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地域言語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（ドイツ語</a:t>
            </a:r>
            <a:r>
              <a:rPr kumimoji="1" lang="en-US" altLang="ja-JP" dirty="0" smtClean="0"/>
              <a:t>Ⅱ</a:t>
            </a:r>
            <a:r>
              <a:rPr kumimoji="1" lang="ja-JP" altLang="en-US" dirty="0" smtClean="0"/>
              <a:t>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3100" dirty="0" smtClean="0"/>
              <a:t>（言語文化学部・国際社会学部）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ドイツ語</a:t>
            </a:r>
            <a:r>
              <a:rPr kumimoji="1" lang="en-US" altLang="ja-JP" sz="3200" dirty="0" smtClean="0"/>
              <a:t>Ⅰ</a:t>
            </a:r>
            <a:r>
              <a:rPr kumimoji="1" lang="ja-JP" altLang="en-US" sz="3200" dirty="0" smtClean="0"/>
              <a:t>と違い</a:t>
            </a:r>
            <a:r>
              <a:rPr kumimoji="1" lang="en-US" altLang="ja-JP" sz="3200" dirty="0" smtClean="0"/>
              <a:t>…</a:t>
            </a:r>
          </a:p>
          <a:p>
            <a:pPr lvl="1"/>
            <a:r>
              <a:rPr lang="ja-JP" altLang="en-US" sz="3200" dirty="0" smtClean="0">
                <a:solidFill>
                  <a:srgbClr val="0033CC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各学期・各授業ごとに単位が認定される</a:t>
            </a:r>
            <a:endParaRPr lang="en-US" altLang="ja-JP" sz="2800" dirty="0" smtClean="0">
              <a:solidFill>
                <a:srgbClr val="0033CC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600" dirty="0" smtClean="0"/>
              <a:t>火</a:t>
            </a:r>
            <a:r>
              <a:rPr lang="ja-JP" altLang="en-US" sz="3200" dirty="0" smtClean="0"/>
              <a:t>曜</a:t>
            </a:r>
            <a:r>
              <a:rPr lang="en-US" altLang="ja-JP" sz="3200" dirty="0" smtClean="0"/>
              <a:t>3</a:t>
            </a:r>
            <a:r>
              <a:rPr lang="ja-JP" altLang="en-US" sz="3200" dirty="0" smtClean="0"/>
              <a:t>限の講読は学部別クラス編成</a:t>
            </a:r>
            <a:endParaRPr lang="en-US" altLang="ja-JP" sz="3200" dirty="0" smtClean="0"/>
          </a:p>
          <a:p>
            <a:pPr lvl="1"/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言語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文化学部は西岡先生（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春・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秋学期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3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/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国際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社会学部は千葉先生（春学期）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</a:t>
            </a:r>
            <a:endParaRPr lang="en-US" altLang="ja-JP" sz="3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7472" lvl="1" indent="0">
              <a:buNone/>
            </a:pP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小野寺先生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（秋学期</a:t>
            </a:r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3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/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クラス編成表配布・確認</a:t>
            </a:r>
            <a:endParaRPr lang="en-US" altLang="ja-JP" sz="3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地域言語</a:t>
            </a:r>
            <a:r>
              <a:rPr lang="en-US" altLang="ja-JP" dirty="0"/>
              <a:t>A</a:t>
            </a:r>
            <a:r>
              <a:rPr lang="ja-JP" altLang="en-US" dirty="0"/>
              <a:t>（ドイツ語</a:t>
            </a:r>
            <a:r>
              <a:rPr lang="en-US" altLang="ja-JP" dirty="0"/>
              <a:t>Ⅱ</a:t>
            </a:r>
            <a:r>
              <a:rPr lang="ja-JP" altLang="en-US" dirty="0"/>
              <a:t>）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sz="3100" dirty="0"/>
              <a:t>（言語文化学部・国際社会学部）</a:t>
            </a:r>
            <a:endParaRPr kumimoji="1" lang="de-DE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3000" dirty="0" smtClean="0"/>
              <a:t>2</a:t>
            </a:r>
            <a:r>
              <a:rPr lang="ja-JP" altLang="en-US" sz="3000" dirty="0" smtClean="0"/>
              <a:t>年次終了までにドイツ語</a:t>
            </a:r>
            <a:r>
              <a:rPr lang="en-US" altLang="ja-JP" sz="3000" dirty="0" smtClean="0"/>
              <a:t>Ⅰ</a:t>
            </a:r>
            <a:r>
              <a:rPr lang="ja-JP" altLang="en-US" sz="3000" dirty="0" smtClean="0"/>
              <a:t>の</a:t>
            </a:r>
            <a:r>
              <a:rPr lang="en-US" altLang="ja-JP" sz="3000" dirty="0" smtClean="0"/>
              <a:t>10</a:t>
            </a:r>
            <a:r>
              <a:rPr lang="ja-JP" altLang="en-US" sz="3000" dirty="0" smtClean="0"/>
              <a:t>単位と合わせて</a:t>
            </a:r>
            <a:r>
              <a:rPr lang="en-US" altLang="ja-JP" sz="3000" dirty="0" smtClean="0"/>
              <a:t>15</a:t>
            </a:r>
            <a:r>
              <a:rPr lang="ja-JP" altLang="en-US" sz="3000" dirty="0" smtClean="0"/>
              <a:t>単位修得していれば</a:t>
            </a:r>
            <a:r>
              <a:rPr lang="en-US" altLang="ja-JP" sz="3000" dirty="0" smtClean="0"/>
              <a:t>3</a:t>
            </a:r>
            <a:r>
              <a:rPr lang="ja-JP" altLang="en-US" sz="3000" dirty="0" smtClean="0"/>
              <a:t>年次進級の条件は満たす（地域言語</a:t>
            </a:r>
            <a:r>
              <a:rPr lang="en-US" altLang="ja-JP" sz="3000" dirty="0" smtClean="0"/>
              <a:t>A</a:t>
            </a:r>
            <a:r>
              <a:rPr lang="ja-JP" altLang="en-US" sz="3000" dirty="0" smtClean="0"/>
              <a:t>に関して）。</a:t>
            </a:r>
            <a:endParaRPr lang="en-US" altLang="ja-JP" sz="3000" dirty="0" smtClean="0"/>
          </a:p>
          <a:p>
            <a:r>
              <a:rPr lang="ja-JP" altLang="en-US" sz="3000" dirty="0" smtClean="0"/>
              <a:t>しかし，単位取得できなかったドイツ語</a:t>
            </a:r>
            <a:r>
              <a:rPr lang="en-US" altLang="ja-JP" sz="3000" dirty="0" smtClean="0"/>
              <a:t>Ⅱ</a:t>
            </a:r>
            <a:r>
              <a:rPr lang="ja-JP" altLang="en-US" sz="3000" dirty="0" smtClean="0"/>
              <a:t>も，卒業までにはすべて取得しなければならない。</a:t>
            </a:r>
            <a:endParaRPr lang="en-US" altLang="ja-JP" sz="3000" dirty="0" smtClean="0"/>
          </a:p>
          <a:p>
            <a:r>
              <a:rPr lang="ja-JP" altLang="en-US" sz="3000" dirty="0" smtClean="0"/>
              <a:t>つまり，ドイツ語</a:t>
            </a:r>
            <a:r>
              <a:rPr lang="en-US" altLang="ja-JP" sz="3000" dirty="0" smtClean="0"/>
              <a:t>Ⅱ</a:t>
            </a:r>
            <a:r>
              <a:rPr lang="ja-JP" altLang="en-US" sz="3000" dirty="0" smtClean="0"/>
              <a:t>の一部を取りこぼしたまま進級した者は，</a:t>
            </a:r>
            <a:r>
              <a:rPr lang="en-US" altLang="ja-JP" sz="3000" dirty="0" smtClean="0"/>
              <a:t>3</a:t>
            </a:r>
            <a:r>
              <a:rPr lang="ja-JP" altLang="en-US" sz="3000" dirty="0" smtClean="0"/>
              <a:t>年次または</a:t>
            </a:r>
            <a:r>
              <a:rPr lang="en-US" altLang="ja-JP" sz="3000" dirty="0" smtClean="0"/>
              <a:t>4</a:t>
            </a:r>
            <a:r>
              <a:rPr lang="ja-JP" altLang="en-US" sz="3000" dirty="0" smtClean="0"/>
              <a:t>年次でこれを履修しなければならない。しかし，</a:t>
            </a:r>
            <a:r>
              <a:rPr lang="en-US" altLang="ja-JP" sz="3000" dirty="0" smtClean="0"/>
              <a:t>…</a:t>
            </a:r>
          </a:p>
          <a:p>
            <a:endParaRPr kumimoji="1"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地域言語</a:t>
            </a:r>
            <a:r>
              <a:rPr lang="en-US" altLang="ja-JP" dirty="0" smtClean="0"/>
              <a:t>A</a:t>
            </a:r>
            <a:r>
              <a:rPr lang="ja-JP" altLang="en-US" dirty="0" smtClean="0"/>
              <a:t>（ドイツ語</a:t>
            </a:r>
            <a:r>
              <a:rPr lang="en-US" altLang="ja-JP" dirty="0" smtClean="0"/>
              <a:t>Ⅱ</a:t>
            </a:r>
            <a:r>
              <a:rPr lang="ja-JP" altLang="en-US" dirty="0" smtClean="0"/>
              <a:t>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3100" dirty="0" smtClean="0"/>
              <a:t>（言語文化学部・国際社会学部）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000" dirty="0" smtClean="0"/>
              <a:t>時間割の関係で</a:t>
            </a:r>
            <a:r>
              <a:rPr lang="en-US" altLang="ja-JP" sz="3000" dirty="0" smtClean="0"/>
              <a:t>3</a:t>
            </a:r>
            <a:r>
              <a:rPr lang="ja-JP" altLang="en-US" sz="3000" dirty="0" smtClean="0"/>
              <a:t>年次以降の履修に差し支えることがある。</a:t>
            </a:r>
            <a:r>
              <a:rPr lang="ja-JP" altLang="en-US" sz="3000" dirty="0" err="1" smtClean="0"/>
              <a:t>なの</a:t>
            </a:r>
            <a:r>
              <a:rPr lang="ja-JP" altLang="en-US" sz="3000" dirty="0" smtClean="0"/>
              <a:t>で</a:t>
            </a:r>
            <a:r>
              <a:rPr lang="en-US" altLang="ja-JP" sz="3000" dirty="0"/>
              <a:t>…</a:t>
            </a:r>
            <a:endParaRPr lang="en-US" altLang="ja-JP" sz="3000" dirty="0" smtClean="0"/>
          </a:p>
          <a:p>
            <a:r>
              <a:rPr lang="ja-JP" altLang="en-US" sz="3000" dirty="0" smtClean="0">
                <a:solidFill>
                  <a:srgbClr val="FF0000"/>
                </a:solidFill>
              </a:rPr>
              <a:t>ドイツ語</a:t>
            </a:r>
            <a:r>
              <a:rPr lang="en-US" altLang="ja-JP" sz="3000" dirty="0" smtClean="0">
                <a:solidFill>
                  <a:srgbClr val="FF0000"/>
                </a:solidFill>
              </a:rPr>
              <a:t>Ⅱ</a:t>
            </a:r>
            <a:r>
              <a:rPr lang="ja-JP" altLang="en-US" sz="3000" dirty="0" smtClean="0">
                <a:solidFill>
                  <a:srgbClr val="FF0000"/>
                </a:solidFill>
              </a:rPr>
              <a:t>は</a:t>
            </a:r>
            <a:r>
              <a:rPr lang="en-US" altLang="ja-JP" sz="3000" dirty="0" smtClean="0">
                <a:solidFill>
                  <a:srgbClr val="FF0000"/>
                </a:solidFill>
              </a:rPr>
              <a:t>2</a:t>
            </a:r>
            <a:r>
              <a:rPr lang="ja-JP" altLang="en-US" sz="3000" dirty="0" smtClean="0">
                <a:solidFill>
                  <a:srgbClr val="FF0000"/>
                </a:solidFill>
              </a:rPr>
              <a:t>年次に</a:t>
            </a:r>
            <a:r>
              <a:rPr lang="en-US" altLang="ja-JP" sz="3000" dirty="0" smtClean="0">
                <a:solidFill>
                  <a:srgbClr val="FF0000"/>
                </a:solidFill>
              </a:rPr>
              <a:t>10</a:t>
            </a:r>
            <a:r>
              <a:rPr lang="ja-JP" altLang="en-US" sz="3000" dirty="0" smtClean="0">
                <a:solidFill>
                  <a:srgbClr val="FF0000"/>
                </a:solidFill>
              </a:rPr>
              <a:t>単位修得しておくように強く勧める。</a:t>
            </a:r>
            <a:endParaRPr lang="en-US" altLang="ja-JP" sz="3000" dirty="0" smtClean="0">
              <a:solidFill>
                <a:srgbClr val="FF0000"/>
              </a:solidFill>
            </a:endParaRPr>
          </a:p>
          <a:p>
            <a:r>
              <a:rPr lang="ja-JP" altLang="ja-JP" sz="3000" dirty="0" smtClean="0">
                <a:solidFill>
                  <a:srgbClr val="FF0000"/>
                </a:solidFill>
              </a:rPr>
              <a:t>なお，不合格となった授業がある場合は翌年度</a:t>
            </a:r>
            <a:r>
              <a:rPr lang="ja-JP" altLang="en-US" sz="3000" dirty="0" smtClean="0">
                <a:solidFill>
                  <a:srgbClr val="FF0000"/>
                </a:solidFill>
              </a:rPr>
              <a:t>（あるいは翌々年度</a:t>
            </a:r>
            <a:r>
              <a:rPr lang="en-US" altLang="ja-JP" sz="3000" dirty="0" smtClean="0">
                <a:solidFill>
                  <a:srgbClr val="FF0000"/>
                </a:solidFill>
              </a:rPr>
              <a:t>…</a:t>
            </a:r>
            <a:r>
              <a:rPr lang="ja-JP" altLang="en-US" sz="3000" dirty="0" smtClean="0">
                <a:solidFill>
                  <a:srgbClr val="FF0000"/>
                </a:solidFill>
              </a:rPr>
              <a:t>）</a:t>
            </a:r>
            <a:r>
              <a:rPr lang="ja-JP" altLang="ja-JP" sz="3000" dirty="0" smtClean="0">
                <a:solidFill>
                  <a:srgbClr val="FF0000"/>
                </a:solidFill>
              </a:rPr>
              <a:t>に同じ内容の授業を履修する。</a:t>
            </a:r>
            <a:endParaRPr lang="de-DE" altLang="ja-JP" sz="3000" dirty="0" smtClean="0">
              <a:solidFill>
                <a:srgbClr val="FF0000"/>
              </a:solidFill>
            </a:endParaRPr>
          </a:p>
          <a:p>
            <a:endParaRPr kumimoji="1"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 smtClean="0"/>
              <a:t>ドイツ語Ⅱ</a:t>
            </a:r>
            <a:r>
              <a:rPr lang="ja-JP" altLang="en-US" dirty="0" smtClean="0"/>
              <a:t>の授業内容（</a:t>
            </a:r>
            <a:r>
              <a:rPr lang="en-US" altLang="ja-JP" dirty="0" smtClean="0"/>
              <a:t>1</a:t>
            </a:r>
            <a:r>
              <a:rPr lang="ja-JP" altLang="en-US" dirty="0" smtClean="0"/>
              <a:t>）</a:t>
            </a:r>
            <a:endParaRPr kumimoji="1" lang="de-D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ja-JP" altLang="en-US" sz="3200" dirty="0" smtClean="0"/>
              <a:t>春学期：月曜</a:t>
            </a:r>
            <a:r>
              <a:rPr lang="en-US" altLang="ja-JP" sz="3200" dirty="0" smtClean="0"/>
              <a:t>3</a:t>
            </a:r>
            <a:r>
              <a:rPr lang="ja-JP" altLang="en-US" sz="3200" dirty="0" smtClean="0"/>
              <a:t>限＋木曜</a:t>
            </a:r>
            <a:r>
              <a:rPr lang="en-US" altLang="ja-JP" sz="3200" dirty="0" smtClean="0"/>
              <a:t>3</a:t>
            </a:r>
            <a:r>
              <a:rPr lang="ja-JP" altLang="en-US" sz="3200" dirty="0" smtClean="0"/>
              <a:t>限</a:t>
            </a:r>
            <a:endParaRPr lang="en-US" altLang="ja-JP" sz="3200" dirty="0" smtClean="0"/>
          </a:p>
          <a:p>
            <a:r>
              <a:rPr lang="de-DE" altLang="ja-JP" sz="3000" dirty="0"/>
              <a:t>Mit Erfolg zum Zertifikat Deutsch </a:t>
            </a:r>
            <a:r>
              <a:rPr lang="de-DE" altLang="ja-JP" sz="3000" dirty="0" smtClean="0"/>
              <a:t>B1</a:t>
            </a:r>
          </a:p>
          <a:p>
            <a:pPr marL="0" indent="0">
              <a:buNone/>
            </a:pPr>
            <a:r>
              <a:rPr lang="ja-JP" altLang="en-US" sz="3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（</a:t>
            </a:r>
            <a:r>
              <a:rPr lang="en-US" altLang="ja-JP" sz="3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3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年目の続き。</a:t>
            </a:r>
            <a:r>
              <a:rPr lang="en-US" altLang="ja-JP" sz="3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</a:t>
            </a:r>
            <a:r>
              <a:rPr lang="ja-JP" altLang="en-US" sz="3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頁の</a:t>
            </a:r>
            <a:r>
              <a:rPr lang="en-US" altLang="ja-JP" sz="3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課</a:t>
            </a:r>
            <a:r>
              <a:rPr lang="en-US" altLang="ja-JP" sz="30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Modalverben</a:t>
            </a:r>
            <a:r>
              <a:rPr lang="ja-JP" altLang="en-US" sz="3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から。）</a:t>
            </a:r>
            <a:endParaRPr lang="en-US" altLang="ja-JP" sz="3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/>
            <a:r>
              <a:rPr lang="ja-JP" altLang="en-US" sz="3000" dirty="0" smtClean="0"/>
              <a:t>文法項目の確認，読解，作文の練習</a:t>
            </a:r>
            <a:endParaRPr lang="en-US" altLang="ja-JP" sz="3000" dirty="0" smtClean="0"/>
          </a:p>
          <a:p>
            <a:pPr lvl="1"/>
            <a:r>
              <a:rPr lang="en-US" altLang="ja-JP" sz="3000" dirty="0" smtClean="0"/>
              <a:t>CD</a:t>
            </a:r>
            <a:r>
              <a:rPr lang="ja-JP" altLang="en-US" sz="3000" dirty="0" smtClean="0"/>
              <a:t>などを利用して聴解も練習</a:t>
            </a:r>
            <a:r>
              <a:rPr lang="ja-JP" altLang="en-US" sz="3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（自主学習）</a:t>
            </a:r>
            <a:endParaRPr lang="en-US" altLang="ja-JP" sz="3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/>
            <a:r>
              <a:rPr lang="ja-JP" altLang="en-US" sz="3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上記教科書は秋学期も使用する。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ック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シック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シッ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1598</TotalTime>
  <Words>1159</Words>
  <Application>Microsoft Office PowerPoint</Application>
  <PresentationFormat>画面に合わせる (4:3)</PresentationFormat>
  <Paragraphs>156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1" baseType="lpstr">
      <vt:lpstr>ＭＳ Ｐゴシック</vt:lpstr>
      <vt:lpstr>ＭＳ ゴシック</vt:lpstr>
      <vt:lpstr>Calibri</vt:lpstr>
      <vt:lpstr>Verdana</vt:lpstr>
      <vt:lpstr>Wingdings</vt:lpstr>
      <vt:lpstr>Wingdings 2</vt:lpstr>
      <vt:lpstr>シック</vt:lpstr>
      <vt:lpstr>ドイツ語2年生ガイダンス</vt:lpstr>
      <vt:lpstr>今日の予定</vt:lpstr>
      <vt:lpstr>クォーター制について（1）</vt:lpstr>
      <vt:lpstr>クォーター制について（2）</vt:lpstr>
      <vt:lpstr>クォーター制について（3）</vt:lpstr>
      <vt:lpstr>地域言語A（ドイツ語Ⅱ） （言語文化学部・国際社会学部）</vt:lpstr>
      <vt:lpstr>地域言語A（ドイツ語Ⅱ） （言語文化学部・国際社会学部）</vt:lpstr>
      <vt:lpstr>地域言語A（ドイツ語Ⅱ） （言語文化学部・国際社会学部）</vt:lpstr>
      <vt:lpstr>ドイツ語Ⅱの授業内容（1）</vt:lpstr>
      <vt:lpstr>ドイツ語Ⅱの授業内容（2）</vt:lpstr>
      <vt:lpstr>ドイツ語Ⅱの授業内容（3）</vt:lpstr>
      <vt:lpstr>ドイツ語Ⅱの授業内容（4）</vt:lpstr>
      <vt:lpstr>地域基礎（言語文化学部・国際社会学部）</vt:lpstr>
      <vt:lpstr>＋アルファ</vt:lpstr>
      <vt:lpstr>留学・SV</vt:lpstr>
      <vt:lpstr>留学・SV</vt:lpstr>
      <vt:lpstr>ゲーテ・インスティトゥートの検定試験</vt:lpstr>
      <vt:lpstr>ゲーテ・インスティトゥートの検定試験</vt:lpstr>
      <vt:lpstr>ゲーテ・インスティトゥートの検定試験</vt:lpstr>
      <vt:lpstr>タンデム合宿</vt:lpstr>
      <vt:lpstr>タンデム合宿</vt:lpstr>
      <vt:lpstr>タンデム合宿</vt:lpstr>
      <vt:lpstr>その他</vt:lpstr>
      <vt:lpstr>PowerPoint プレゼンテーション</vt:lpstr>
    </vt:vector>
  </TitlesOfParts>
  <Company>tufs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ドイツ語2年生ガイダンス</dc:title>
  <dc:creator>narita takashi</dc:creator>
  <cp:lastModifiedBy>narita takashi</cp:lastModifiedBy>
  <cp:revision>96</cp:revision>
  <dcterms:created xsi:type="dcterms:W3CDTF">2013-04-04T08:34:43Z</dcterms:created>
  <dcterms:modified xsi:type="dcterms:W3CDTF">2019-04-03T20:22:57Z</dcterms:modified>
</cp:coreProperties>
</file>