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1"/>
  </p:handoutMasterIdLst>
  <p:sldIdLst>
    <p:sldId id="256" r:id="rId2"/>
    <p:sldId id="276" r:id="rId3"/>
    <p:sldId id="257" r:id="rId4"/>
    <p:sldId id="258" r:id="rId5"/>
    <p:sldId id="259" r:id="rId6"/>
    <p:sldId id="261" r:id="rId7"/>
    <p:sldId id="262" r:id="rId8"/>
    <p:sldId id="283" r:id="rId9"/>
    <p:sldId id="282" r:id="rId10"/>
    <p:sldId id="289" r:id="rId11"/>
    <p:sldId id="267" r:id="rId12"/>
    <p:sldId id="295" r:id="rId13"/>
    <p:sldId id="270" r:id="rId14"/>
    <p:sldId id="271" r:id="rId15"/>
    <p:sldId id="290" r:id="rId16"/>
    <p:sldId id="291" r:id="rId17"/>
    <p:sldId id="292" r:id="rId18"/>
    <p:sldId id="277" r:id="rId19"/>
    <p:sldId id="275" r:id="rId20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rita takashi" initials="tn" lastIdx="2" clrIdx="0">
    <p:extLst>
      <p:ext uri="{19B8F6BF-5375-455C-9EA6-DF929625EA0E}">
        <p15:presenceInfo xmlns:p15="http://schemas.microsoft.com/office/powerpoint/2012/main" userId="narita takash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FF00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34" autoAdjust="0"/>
  </p:normalViewPr>
  <p:slideViewPr>
    <p:cSldViewPr>
      <p:cViewPr varScale="1">
        <p:scale>
          <a:sx n="99" d="100"/>
          <a:sy n="99" d="100"/>
        </p:scale>
        <p:origin x="3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26T16:50:29.875" idx="2">
    <p:pos x="10" y="10"/>
    <p:text>リンク切れ，後で確認して修正・更新</p:text>
    <p:extLst>
      <p:ext uri="{C676402C-5697-4E1C-873F-D02D1690AC5C}">
        <p15:threadingInfo xmlns:p15="http://schemas.microsoft.com/office/powerpoint/2012/main" timeZoneBias="-5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de-DE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65D76-3ABE-4DF3-BA1B-7CEA4D1883A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de-DE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513CF-5E64-4483-AEB6-08CEBFFF2231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7573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45607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719392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7283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1771534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5647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3815286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963092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67903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412840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150181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05401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268411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130178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36729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185169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427166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51550-71C2-4751-9197-C6FBE26A0785}" type="datetimeFigureOut">
              <a:rPr kumimoji="1" lang="de-DE" smtClean="0"/>
              <a:pPr/>
              <a:t>04.04.2021</a:t>
            </a:fld>
            <a:endParaRPr kumimoji="1"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E58EC62-1466-4712-815C-584DDFF1EED0}" type="slidenum">
              <a:rPr kumimoji="1" lang="de-DE" smtClean="0"/>
              <a:pPr/>
              <a:t>‹#›</a:t>
            </a:fld>
            <a:endParaRPr kumimoji="1" lang="de-DE"/>
          </a:p>
        </p:txBody>
      </p:sp>
    </p:spTree>
    <p:extLst>
      <p:ext uri="{BB962C8B-B14F-4D97-AF65-F5344CB8AC3E}">
        <p14:creationId xmlns:p14="http://schemas.microsoft.com/office/powerpoint/2010/main" val="491243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vcoop.jp/tufs/order/order_99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studyabroad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student/studyabroad/shortvisi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hyperlink" Target="https://www.studium.uni-freiburg.de/de/bewerbung/international/kurzzeitstudium?set_language=d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common/fs/ea1/ger/index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common/fs/ea1/ger/index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3609" y="1628800"/>
            <a:ext cx="7632848" cy="2262781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ドイツ語</a:t>
            </a:r>
            <a:r>
              <a:rPr lang="en-US" altLang="ja-JP" sz="4800" dirty="0"/>
              <a:t>2</a:t>
            </a:r>
            <a:r>
              <a:rPr lang="ja-JP" altLang="en-US" sz="4800" dirty="0"/>
              <a:t>年生確認事項</a:t>
            </a:r>
            <a:endParaRPr kumimoji="1" lang="de-DE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2021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r>
              <a:rPr kumimoji="1" lang="en-US" altLang="ja-JP" dirty="0">
                <a:solidFill>
                  <a:schemeClr val="tx1"/>
                </a:solidFill>
              </a:rPr>
              <a:t>4</a:t>
            </a:r>
            <a:r>
              <a:rPr kumimoji="1" lang="ja-JP" altLang="en-US" dirty="0">
                <a:solidFill>
                  <a:schemeClr val="tx1"/>
                </a:solidFill>
              </a:rPr>
              <a:t>月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ドイツ語教室</a:t>
            </a:r>
            <a:endParaRPr kumimoji="1"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>
            <a:normAutofit/>
          </a:bodyPr>
          <a:lstStyle/>
          <a:p>
            <a:r>
              <a:rPr lang="ja-JP" altLang="ja-JP" dirty="0"/>
              <a:t>地域基礎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32842" y="1412776"/>
            <a:ext cx="8183880" cy="5184576"/>
          </a:xfrm>
        </p:spPr>
        <p:txBody>
          <a:bodyPr>
            <a:normAutofit lnSpcReduction="10000"/>
          </a:bodyPr>
          <a:lstStyle/>
          <a:p>
            <a:r>
              <a:rPr lang="ja-JP" altLang="ja-JP" sz="2600" dirty="0"/>
              <a:t>地域基礎２Ａ（中央ヨーロッパ１）</a:t>
            </a:r>
            <a:r>
              <a:rPr lang="ja-JP" altLang="en-US" sz="2600" dirty="0"/>
              <a:t>春</a:t>
            </a:r>
            <a:r>
              <a:rPr lang="ja-JP" altLang="ja-JP" sz="2600" dirty="0"/>
              <a:t>水２</a:t>
            </a:r>
            <a:r>
              <a:rPr lang="ja-JP" altLang="en-US" sz="2600" dirty="0"/>
              <a:t> </a:t>
            </a:r>
            <a:r>
              <a:rPr lang="ja-JP" altLang="ja-JP" sz="2600" dirty="0"/>
              <a:t>千葉</a:t>
            </a:r>
          </a:p>
          <a:p>
            <a:pPr marL="0" indent="0">
              <a:buNone/>
            </a:pPr>
            <a:r>
              <a:rPr lang="en-US" altLang="ja-JP" sz="2600" dirty="0"/>
              <a:t>	</a:t>
            </a:r>
            <a:r>
              <a:rPr lang="ja-JP" altLang="ja-JP" sz="2600" dirty="0"/>
              <a:t>中世ドイツ・ヨーロッパ史</a:t>
            </a:r>
          </a:p>
          <a:p>
            <a:r>
              <a:rPr lang="ja-JP" altLang="ja-JP" sz="2600" dirty="0"/>
              <a:t>地域基礎２Ｂ（中央ヨーロッパ１）</a:t>
            </a:r>
            <a:r>
              <a:rPr lang="ja-JP" altLang="en-US" sz="2600" dirty="0"/>
              <a:t>時間外 小野寺</a:t>
            </a:r>
            <a:endParaRPr lang="ja-JP" altLang="ja-JP" sz="2600" dirty="0"/>
          </a:p>
          <a:p>
            <a:pPr marL="0" indent="0">
              <a:buNone/>
            </a:pPr>
            <a:r>
              <a:rPr lang="en-US" altLang="ja-JP" sz="2600" dirty="0"/>
              <a:t>	</a:t>
            </a:r>
            <a:r>
              <a:rPr lang="ja-JP" altLang="ja-JP" sz="2600" dirty="0"/>
              <a:t>ドイツ近現代史</a:t>
            </a:r>
            <a:r>
              <a:rPr lang="ja-JP" altLang="en-US" sz="2000" dirty="0"/>
              <a:t>（オンデマンド）</a:t>
            </a:r>
            <a:endParaRPr lang="ja-JP" altLang="ja-JP" sz="2600" dirty="0"/>
          </a:p>
          <a:p>
            <a:r>
              <a:rPr lang="ja-JP" altLang="ja-JP" sz="2600" dirty="0"/>
              <a:t>地域基礎２Ａ（中央ヨーロッパ２）</a:t>
            </a:r>
            <a:r>
              <a:rPr lang="ja-JP" altLang="en-US" sz="2600" dirty="0"/>
              <a:t>秋</a:t>
            </a:r>
            <a:r>
              <a:rPr lang="ja-JP" altLang="ja-JP" sz="2600" dirty="0"/>
              <a:t>水</a:t>
            </a:r>
            <a:r>
              <a:rPr lang="ja-JP" altLang="en-US" sz="2600" dirty="0"/>
              <a:t>１ 津山</a:t>
            </a:r>
            <a:endParaRPr lang="ja-JP" altLang="ja-JP" sz="2600" dirty="0"/>
          </a:p>
          <a:p>
            <a:pPr marL="0" indent="0">
              <a:buNone/>
            </a:pPr>
            <a:r>
              <a:rPr lang="en-US" altLang="ja-JP" sz="2600" dirty="0"/>
              <a:t>	</a:t>
            </a:r>
            <a:r>
              <a:rPr lang="ja-JP" altLang="ja-JP" sz="2600" dirty="0"/>
              <a:t>ドイツ語圏の文化</a:t>
            </a:r>
          </a:p>
          <a:p>
            <a:r>
              <a:rPr lang="ja-JP" altLang="ja-JP" sz="2600" dirty="0"/>
              <a:t>地域基礎２Ａ（中</a:t>
            </a:r>
            <a:r>
              <a:rPr lang="en-US" altLang="ja-JP" sz="2600" dirty="0"/>
              <a:t>	</a:t>
            </a:r>
            <a:r>
              <a:rPr lang="ja-JP" altLang="ja-JP" sz="2600" dirty="0"/>
              <a:t>央ヨーロッパ４）</a:t>
            </a:r>
            <a:r>
              <a:rPr lang="ja-JP" altLang="en-US" sz="2600" dirty="0"/>
              <a:t>秋</a:t>
            </a:r>
            <a:r>
              <a:rPr lang="ja-JP" altLang="ja-JP" sz="2600" dirty="0"/>
              <a:t>水２</a:t>
            </a:r>
            <a:r>
              <a:rPr lang="ja-JP" altLang="en-US" sz="2600" dirty="0"/>
              <a:t> 小野寺</a:t>
            </a:r>
            <a:endParaRPr lang="ja-JP" altLang="ja-JP" sz="2600" dirty="0"/>
          </a:p>
          <a:p>
            <a:pPr marL="0" indent="0">
              <a:buNone/>
            </a:pPr>
            <a:r>
              <a:rPr lang="en-US" altLang="ja-JP" sz="2600" dirty="0"/>
              <a:t>	</a:t>
            </a:r>
            <a:r>
              <a:rPr lang="ja-JP" altLang="en-US" sz="2600" dirty="0"/>
              <a:t>「考える世界史」</a:t>
            </a:r>
            <a:r>
              <a:rPr lang="ja-JP" altLang="en-US" sz="2000" dirty="0"/>
              <a:t>（２年生対象、ゼミ形式）</a:t>
            </a:r>
            <a:endParaRPr lang="en-US" altLang="ja-JP" sz="2600" dirty="0"/>
          </a:p>
          <a:p>
            <a:r>
              <a:rPr lang="ja-JP" altLang="ja-JP" sz="2600" dirty="0"/>
              <a:t>地域基礎２</a:t>
            </a:r>
            <a:r>
              <a:rPr lang="ja-JP" altLang="en-US" sz="2600" dirty="0"/>
              <a:t>Ｂ</a:t>
            </a:r>
            <a:r>
              <a:rPr lang="ja-JP" altLang="ja-JP" sz="2600" dirty="0"/>
              <a:t>（中央ヨーロッパ</a:t>
            </a:r>
            <a:r>
              <a:rPr lang="ja-JP" altLang="en-US" sz="2600" dirty="0"/>
              <a:t>１</a:t>
            </a:r>
            <a:r>
              <a:rPr lang="ja-JP" altLang="ja-JP" sz="2600" dirty="0"/>
              <a:t>）</a:t>
            </a:r>
            <a:r>
              <a:rPr lang="ja-JP" altLang="en-US" sz="2600" dirty="0"/>
              <a:t>秋</a:t>
            </a:r>
            <a:r>
              <a:rPr lang="ja-JP" altLang="ja-JP" sz="2600" dirty="0"/>
              <a:t>水２</a:t>
            </a:r>
            <a:r>
              <a:rPr lang="ja-JP" altLang="en-US" sz="2600" dirty="0"/>
              <a:t> 千葉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　 中世ヨーロッパ史演習</a:t>
            </a:r>
            <a:r>
              <a:rPr lang="ja-JP" altLang="en-US" sz="2000" dirty="0"/>
              <a:t>（２年生対象，プレ・ゼミ形式）</a:t>
            </a:r>
            <a:endParaRPr lang="en-US" altLang="ja-JP" sz="2600" dirty="0"/>
          </a:p>
          <a:p>
            <a:pPr lvl="0" indent="0">
              <a:spcBef>
                <a:spcPts val="1200"/>
              </a:spcBef>
              <a:buNone/>
            </a:pPr>
            <a:endParaRPr lang="en-US" altLang="ja-JP" dirty="0"/>
          </a:p>
          <a:p>
            <a:pPr lvl="0" indent="0">
              <a:buNone/>
            </a:pPr>
            <a:endParaRPr lang="en-US" altLang="ja-JP" dirty="0"/>
          </a:p>
          <a:p>
            <a:pPr lvl="0"/>
            <a:endParaRPr lang="en-US" altLang="ja-JP" sz="2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7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＋アルファ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412777"/>
            <a:ext cx="8183880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3000" dirty="0"/>
              <a:t>ドイツ語学概論について</a:t>
            </a:r>
            <a:endParaRPr lang="en-US" altLang="ja-JP" sz="3000" dirty="0"/>
          </a:p>
          <a:p>
            <a:r>
              <a:rPr lang="ja-JP" altLang="en-US" sz="2600" dirty="0"/>
              <a:t>ヨーロッパ・アメリカ言語研究概論</a:t>
            </a:r>
            <a:r>
              <a:rPr lang="en-US" altLang="ja-JP" sz="2600" dirty="0"/>
              <a:t>A</a:t>
            </a:r>
            <a:r>
              <a:rPr lang="ja-JP" altLang="en-US" sz="2600" dirty="0"/>
              <a:t>（ドイツ語学）　春学期・時間外（オンデマンド）・藤縄康弘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　「言語のバラエティとドイツ語」 </a:t>
            </a:r>
            <a:endParaRPr lang="en-US" altLang="ja-JP" sz="2600" dirty="0"/>
          </a:p>
          <a:p>
            <a:r>
              <a:rPr lang="ja-JP" altLang="en-US" sz="2600" dirty="0"/>
              <a:t>ヨーロッパ・アメリカ言語研究概論</a:t>
            </a:r>
            <a:r>
              <a:rPr lang="en-US" altLang="ja-JP" sz="2600" dirty="0"/>
              <a:t>B</a:t>
            </a:r>
            <a:r>
              <a:rPr lang="ja-JP" altLang="en-US" sz="2600" dirty="0"/>
              <a:t>（ドイツ語学）　秋学期・木曜</a:t>
            </a:r>
            <a:r>
              <a:rPr lang="en-US" altLang="ja-JP" sz="2600" dirty="0"/>
              <a:t>4</a:t>
            </a:r>
            <a:r>
              <a:rPr lang="ja-JP" altLang="en-US" sz="2600" dirty="0"/>
              <a:t>限・成田 節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　「ドイツ語のしくみを考える」</a:t>
            </a:r>
            <a:endParaRPr lang="en-US" altLang="ja-JP" sz="2600" dirty="0"/>
          </a:p>
          <a:p>
            <a:pPr marL="6480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ja-JP" altLang="en-US" sz="2600" dirty="0"/>
              <a:t>ドイツ語学の「地域基礎」に相当する内容</a:t>
            </a:r>
            <a:endParaRPr lang="en-US" altLang="ja-JP" sz="2600" dirty="0"/>
          </a:p>
          <a:p>
            <a:pPr marL="648000">
              <a:buFont typeface="Wingdings" panose="05000000000000000000" pitchFamily="2" charset="2"/>
              <a:buChar char="Ø"/>
            </a:pPr>
            <a:r>
              <a:rPr lang="ja-JP" altLang="en-US" sz="2600" dirty="0"/>
              <a:t>ドイツ語学習を理論面から補強する科目</a:t>
            </a:r>
            <a:endParaRPr lang="en-US" altLang="ja-JP" sz="2600" dirty="0"/>
          </a:p>
          <a:p>
            <a:pPr marL="648000">
              <a:buFont typeface="Wingdings" panose="05000000000000000000" pitchFamily="2" charset="2"/>
              <a:buChar char="Ø"/>
            </a:pPr>
            <a:r>
              <a:rPr lang="ja-JP" altLang="en-US" sz="2600" dirty="0"/>
              <a:t>学部・コースに関わらず，履修を推奨！</a:t>
            </a:r>
            <a:endParaRPr lang="en-US" altLang="ja-JP" sz="2600" dirty="0"/>
          </a:p>
          <a:p>
            <a:pPr lvl="0"/>
            <a:endParaRPr lang="en-US" altLang="ja-JP" sz="28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E7F0AE-494D-46A8-987D-F45891938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004690"/>
          </a:xfrm>
        </p:spPr>
        <p:txBody>
          <a:bodyPr/>
          <a:lstStyle/>
          <a:p>
            <a:r>
              <a:rPr kumimoji="1" lang="ja-JP" altLang="en-US" dirty="0"/>
              <a:t>教科書購入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7817FD-26CD-45E3-A685-A87E5C087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5736" y="2276872"/>
            <a:ext cx="6591985" cy="3777622"/>
          </a:xfrm>
        </p:spPr>
        <p:txBody>
          <a:bodyPr/>
          <a:lstStyle/>
          <a:p>
            <a:r>
              <a:rPr lang="ja-JP" altLang="en-US" sz="2400" dirty="0"/>
              <a:t>生協の特設販売所で</a:t>
            </a:r>
            <a:endParaRPr lang="en-US" altLang="ja-JP" sz="2400" dirty="0"/>
          </a:p>
          <a:p>
            <a:r>
              <a:rPr lang="ja-JP" altLang="en-US" sz="2400" dirty="0"/>
              <a:t>詳細は生協のサイトで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en-US" altLang="ja-JP" dirty="0">
                <a:hlinkClick r:id="rId2"/>
              </a:rPr>
              <a:t>https://www.univcoop.jp/tufs/order/order_99.html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7348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留学</a:t>
            </a:r>
            <a:r>
              <a:rPr lang="ja-JP" altLang="en-US" dirty="0"/>
              <a:t>・</a:t>
            </a:r>
            <a:r>
              <a:rPr lang="en-US" altLang="ja-JP" dirty="0"/>
              <a:t>SV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4392488"/>
          </a:xfrm>
        </p:spPr>
        <p:txBody>
          <a:bodyPr>
            <a:noAutofit/>
          </a:bodyPr>
          <a:lstStyle/>
          <a:p>
            <a:pPr lvl="0"/>
            <a:r>
              <a:rPr lang="ja-JP" altLang="en-US" sz="2800" dirty="0"/>
              <a:t>留学に関しては</a:t>
            </a:r>
            <a:r>
              <a:rPr lang="ja-JP" altLang="en-US" sz="2800" dirty="0">
                <a:hlinkClick r:id="rId2"/>
              </a:rPr>
              <a:t>大学</a:t>
            </a:r>
            <a:r>
              <a:rPr lang="en-US" altLang="ja-JP" sz="2800" dirty="0">
                <a:hlinkClick r:id="rId2"/>
              </a:rPr>
              <a:t>HP</a:t>
            </a:r>
            <a:r>
              <a:rPr lang="ja-JP" altLang="en-US" sz="2800" dirty="0"/>
              <a:t>をよく見ておくこと。</a:t>
            </a:r>
            <a:endParaRPr lang="en-US" altLang="ja-JP" sz="2800" dirty="0"/>
          </a:p>
          <a:p>
            <a:pPr lvl="0"/>
            <a:r>
              <a:rPr lang="ja-JP" altLang="en-US" sz="2800" dirty="0"/>
              <a:t>ドイツ語圏への交換</a:t>
            </a:r>
            <a:r>
              <a:rPr lang="ja-JP" altLang="ja-JP" sz="2800" dirty="0"/>
              <a:t>留学は</a:t>
            </a:r>
            <a:r>
              <a:rPr lang="ja-JP" altLang="en-US" sz="2800" dirty="0"/>
              <a:t>原則として</a:t>
            </a:r>
            <a:r>
              <a:rPr lang="de-DE" altLang="ja-JP" sz="2800" dirty="0"/>
              <a:t>3</a:t>
            </a:r>
            <a:r>
              <a:rPr lang="ja-JP" altLang="ja-JP" sz="2800" dirty="0"/>
              <a:t>年次以降。選考は</a:t>
            </a:r>
            <a:r>
              <a:rPr lang="de-DE" altLang="ja-JP" sz="2800" dirty="0"/>
              <a:t>2</a:t>
            </a:r>
            <a:r>
              <a:rPr lang="ja-JP" altLang="ja-JP" sz="2800" dirty="0"/>
              <a:t>年次の</a:t>
            </a:r>
            <a:r>
              <a:rPr lang="ja-JP" altLang="en-US" sz="2800" dirty="0"/>
              <a:t>初夏</a:t>
            </a:r>
            <a:r>
              <a:rPr lang="ja-JP" altLang="ja-JP" sz="2800" dirty="0"/>
              <a:t>（ウィーン，</a:t>
            </a:r>
            <a:r>
              <a:rPr lang="ja-JP" altLang="en-US" sz="2800" dirty="0"/>
              <a:t>チ</a:t>
            </a:r>
            <a:r>
              <a:rPr lang="ja-JP" altLang="ja-JP" sz="2800" dirty="0"/>
              <a:t>ューリッヒ）と秋（ドイツの</a:t>
            </a:r>
            <a:r>
              <a:rPr lang="ja-JP" altLang="en-US" sz="2800" dirty="0"/>
              <a:t>８</a:t>
            </a:r>
            <a:r>
              <a:rPr lang="ja-JP" altLang="ja-JP" sz="2800" dirty="0"/>
              <a:t>大学）に行われる。</a:t>
            </a:r>
            <a:endParaRPr lang="en-US" altLang="ja-JP" sz="2800" dirty="0"/>
          </a:p>
          <a:p>
            <a:pPr lvl="0"/>
            <a:r>
              <a:rPr lang="ja-JP" altLang="ja-JP" sz="2800" dirty="0"/>
              <a:t>その際，それまでに</a:t>
            </a:r>
            <a:r>
              <a:rPr lang="ja-JP" altLang="en-US" sz="2800" dirty="0"/>
              <a:t>取得</a:t>
            </a:r>
            <a:r>
              <a:rPr lang="ja-JP" altLang="ja-JP" sz="2800" dirty="0"/>
              <a:t>しているドイツ語の成績も考慮される。</a:t>
            </a:r>
            <a:endParaRPr lang="en-US" altLang="ja-JP" sz="2800" dirty="0"/>
          </a:p>
          <a:p>
            <a:pPr lvl="0"/>
            <a:r>
              <a:rPr lang="de-DE" altLang="ja-JP" sz="2800" dirty="0"/>
              <a:t>5</a:t>
            </a:r>
            <a:r>
              <a:rPr lang="ja-JP" altLang="ja-JP" sz="2800" dirty="0"/>
              <a:t>月</a:t>
            </a:r>
            <a:r>
              <a:rPr lang="en-US" altLang="ja-JP" sz="2800" dirty="0"/>
              <a:t>18</a:t>
            </a:r>
            <a:r>
              <a:rPr lang="ja-JP" altLang="en-US" sz="2800" dirty="0"/>
              <a:t>日（火）にドイツ語圏の</a:t>
            </a:r>
            <a:r>
              <a:rPr lang="ja-JP" altLang="ja-JP" sz="2800" dirty="0"/>
              <a:t>留学説明会を開く</a:t>
            </a:r>
            <a:r>
              <a:rPr lang="ja-JP" altLang="en-US" sz="2800" dirty="0"/>
              <a:t>予定</a:t>
            </a:r>
            <a:r>
              <a:rPr lang="ja-JP" altLang="ja-JP" sz="2800" dirty="0"/>
              <a:t>。詳細</a:t>
            </a:r>
            <a:r>
              <a:rPr lang="ja-JP" altLang="en-US" sz="2800" dirty="0"/>
              <a:t>は</a:t>
            </a:r>
            <a:r>
              <a:rPr lang="ja-JP" altLang="ja-JP" sz="2800" dirty="0"/>
              <a:t>ドイツ語教室</a:t>
            </a:r>
            <a:r>
              <a:rPr lang="ja-JP" altLang="en-US" sz="2800" dirty="0"/>
              <a:t>ＨＰなど</a:t>
            </a:r>
            <a:r>
              <a:rPr lang="ja-JP" altLang="ja-JP" sz="2800" dirty="0"/>
              <a:t>で知らせる。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4752528" cy="1051560"/>
          </a:xfrm>
        </p:spPr>
        <p:txBody>
          <a:bodyPr/>
          <a:lstStyle/>
          <a:p>
            <a:r>
              <a:rPr lang="ja-JP" altLang="ja-JP" dirty="0"/>
              <a:t>留学</a:t>
            </a:r>
            <a:r>
              <a:rPr lang="ja-JP" altLang="en-US" dirty="0"/>
              <a:t>・</a:t>
            </a:r>
            <a:r>
              <a:rPr lang="en-US" altLang="ja-JP" dirty="0"/>
              <a:t>SV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08600" y="1556792"/>
            <a:ext cx="8183880" cy="4554832"/>
          </a:xfrm>
        </p:spPr>
        <p:txBody>
          <a:bodyPr>
            <a:normAutofit lnSpcReduction="10000"/>
          </a:bodyPr>
          <a:lstStyle/>
          <a:p>
            <a:pPr lvl="0"/>
            <a:r>
              <a:rPr lang="ja-JP" altLang="ja-JP" sz="3000" dirty="0">
                <a:solidFill>
                  <a:srgbClr val="00B050"/>
                </a:solidFill>
              </a:rPr>
              <a:t>留学開始の時期</a:t>
            </a:r>
            <a:r>
              <a:rPr lang="ja-JP" altLang="en-US" sz="3000" dirty="0">
                <a:solidFill>
                  <a:srgbClr val="00B050"/>
                </a:solidFill>
              </a:rPr>
              <a:t>によらず，</a:t>
            </a:r>
            <a:r>
              <a:rPr lang="ja-JP" altLang="ja-JP" sz="3000" dirty="0">
                <a:solidFill>
                  <a:srgbClr val="00B050"/>
                </a:solidFill>
              </a:rPr>
              <a:t>応募は年</a:t>
            </a:r>
            <a:r>
              <a:rPr lang="de-DE" altLang="ja-JP" sz="3000" dirty="0">
                <a:solidFill>
                  <a:srgbClr val="00B050"/>
                </a:solidFill>
              </a:rPr>
              <a:t>1</a:t>
            </a:r>
            <a:r>
              <a:rPr lang="ja-JP" altLang="ja-JP" sz="3000" dirty="0">
                <a:solidFill>
                  <a:srgbClr val="00B050"/>
                </a:solidFill>
              </a:rPr>
              <a:t>回</a:t>
            </a:r>
            <a:r>
              <a:rPr lang="ja-JP" altLang="en-US" sz="3000" dirty="0">
                <a:solidFill>
                  <a:srgbClr val="00B050"/>
                </a:solidFill>
              </a:rPr>
              <a:t>だけ。大学のウェブサイトの情報に</a:t>
            </a:r>
            <a:r>
              <a:rPr lang="ja-JP" altLang="ja-JP" sz="3000" dirty="0">
                <a:solidFill>
                  <a:srgbClr val="00B050"/>
                </a:solidFill>
              </a:rPr>
              <a:t>注意</a:t>
            </a:r>
            <a:r>
              <a:rPr lang="ja-JP" altLang="en-US" sz="3000" dirty="0">
                <a:solidFill>
                  <a:srgbClr val="00B050"/>
                </a:solidFill>
              </a:rPr>
              <a:t>！</a:t>
            </a:r>
            <a:endParaRPr lang="en-US" altLang="ja-JP" sz="3000" dirty="0">
              <a:solidFill>
                <a:srgbClr val="00B050"/>
              </a:solidFill>
            </a:endParaRPr>
          </a:p>
          <a:p>
            <a:pPr lvl="0"/>
            <a:r>
              <a:rPr lang="ja-JP" altLang="en-US" sz="3000" dirty="0"/>
              <a:t>ショートビジット（</a:t>
            </a:r>
            <a:r>
              <a:rPr lang="en-US" altLang="ja-JP" sz="3000" dirty="0"/>
              <a:t>SV</a:t>
            </a:r>
            <a:r>
              <a:rPr lang="ja-JP" altLang="en-US" sz="3000" dirty="0"/>
              <a:t>）についてもウェブサイトで常に</a:t>
            </a:r>
            <a:r>
              <a:rPr lang="ja-JP" altLang="en-US" sz="3000" dirty="0">
                <a:hlinkClick r:id="rId2"/>
              </a:rPr>
              <a:t>新情報をチェック</a:t>
            </a:r>
            <a:r>
              <a:rPr lang="ja-JP" altLang="en-US" sz="3000" dirty="0"/>
              <a:t>すること。</a:t>
            </a:r>
            <a:endParaRPr lang="en-US" altLang="ja-JP" sz="3000" dirty="0"/>
          </a:p>
          <a:p>
            <a:pPr marL="0" lvl="0" indent="0">
              <a:buNone/>
            </a:pPr>
            <a:r>
              <a:rPr lang="en-US" altLang="ja-JP" sz="3000" dirty="0"/>
              <a:t>	2021</a:t>
            </a:r>
            <a:r>
              <a:rPr lang="ja-JP" altLang="en-US" sz="3000" dirty="0"/>
              <a:t>年夏はオンラインのみ</a:t>
            </a:r>
            <a:endParaRPr lang="en-US" altLang="ja-JP" sz="3000" dirty="0"/>
          </a:p>
          <a:p>
            <a:pPr lvl="0"/>
            <a:r>
              <a:rPr lang="ja-JP" altLang="en-US" sz="3000" dirty="0"/>
              <a:t>休学留学・自由留学の場合，</a:t>
            </a:r>
            <a:r>
              <a:rPr lang="ja-JP" altLang="en-US" sz="3000" dirty="0">
                <a:solidFill>
                  <a:srgbClr val="00B050"/>
                </a:solidFill>
              </a:rPr>
              <a:t>通常は留学先の大学</a:t>
            </a:r>
            <a:r>
              <a:rPr lang="ja-JP" altLang="en-US" sz="3000" dirty="0"/>
              <a:t>から語学能力証明書を</a:t>
            </a:r>
            <a:r>
              <a:rPr lang="ja-JP" altLang="en-US" sz="3000" dirty="0">
                <a:solidFill>
                  <a:srgbClr val="00B050"/>
                </a:solidFill>
              </a:rPr>
              <a:t>要求される</a:t>
            </a:r>
            <a:r>
              <a:rPr lang="ja-JP" altLang="en-US" sz="3000" dirty="0"/>
              <a:t>。</a:t>
            </a:r>
            <a:endParaRPr lang="en-US" altLang="ja-JP" sz="3000" dirty="0"/>
          </a:p>
          <a:p>
            <a:pPr lvl="0"/>
            <a:r>
              <a:rPr lang="ja-JP" altLang="en-US" sz="3000" dirty="0">
                <a:solidFill>
                  <a:srgbClr val="00B050"/>
                </a:solidFill>
              </a:rPr>
              <a:t>ゲーテ・インスティトゥートの検定試験でのドイツ語能力証明がベスト（</a:t>
            </a:r>
            <a:r>
              <a:rPr lang="en-US" altLang="ja-JP" sz="3000" dirty="0">
                <a:solidFill>
                  <a:srgbClr val="00B050"/>
                </a:solidFill>
              </a:rPr>
              <a:t>B2</a:t>
            </a:r>
            <a:r>
              <a:rPr lang="ja-JP" altLang="en-US" sz="3000" dirty="0">
                <a:solidFill>
                  <a:srgbClr val="00B050"/>
                </a:solidFill>
              </a:rPr>
              <a:t>または</a:t>
            </a:r>
            <a:r>
              <a:rPr lang="en-US" altLang="ja-JP" sz="3000" dirty="0">
                <a:solidFill>
                  <a:srgbClr val="00B050"/>
                </a:solidFill>
              </a:rPr>
              <a:t>B1</a:t>
            </a:r>
            <a:r>
              <a:rPr lang="ja-JP" altLang="en-US" sz="3000" dirty="0">
                <a:solidFill>
                  <a:srgbClr val="00B050"/>
                </a:solidFill>
              </a:rPr>
              <a:t>）</a:t>
            </a:r>
            <a:endParaRPr lang="en-US" altLang="ja-JP" sz="3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3648" y="699216"/>
            <a:ext cx="7632848" cy="58981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ゲーテ・インスティトゥートの検定試験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2192" y="1484784"/>
            <a:ext cx="8308280" cy="46920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ja-JP" altLang="en-US" sz="2800" dirty="0">
                <a:solidFill>
                  <a:srgbClr val="00B050"/>
                </a:solidFill>
              </a:rPr>
              <a:t>たとえば </a:t>
            </a:r>
            <a:r>
              <a:rPr kumimoji="1" lang="en-US" altLang="ja-JP" sz="2800" dirty="0">
                <a:solidFill>
                  <a:srgbClr val="00B050"/>
                </a:solidFill>
              </a:rPr>
              <a:t>Freiburg</a:t>
            </a:r>
            <a:r>
              <a:rPr kumimoji="1" lang="ja-JP" altLang="en-US" sz="2800" dirty="0">
                <a:solidFill>
                  <a:srgbClr val="00B050"/>
                </a:solidFill>
              </a:rPr>
              <a:t>大学に</a:t>
            </a:r>
            <a:r>
              <a:rPr kumimoji="1" lang="en-US" altLang="ja-JP" sz="2800" dirty="0" err="1">
                <a:solidFill>
                  <a:srgbClr val="00B050"/>
                </a:solidFill>
              </a:rPr>
              <a:t>Freemover</a:t>
            </a:r>
            <a:r>
              <a:rPr kumimoji="1" lang="ja-JP" altLang="en-US" sz="2800" dirty="0">
                <a:solidFill>
                  <a:srgbClr val="00B050"/>
                </a:solidFill>
              </a:rPr>
              <a:t>として留学をする場合：</a:t>
            </a:r>
            <a:endParaRPr kumimoji="1" lang="en-US" altLang="ja-JP" sz="2800" dirty="0">
              <a:solidFill>
                <a:srgbClr val="00B050"/>
              </a:solidFill>
            </a:endParaRPr>
          </a:p>
          <a:p>
            <a:pPr marL="144000" indent="0">
              <a:spcBef>
                <a:spcPts val="600"/>
              </a:spcBef>
              <a:buNone/>
            </a:pPr>
            <a:r>
              <a:rPr lang="de-DE" altLang="ja-JP" sz="2400" dirty="0">
                <a:solidFill>
                  <a:srgbClr val="00B050"/>
                </a:solidFill>
              </a:rPr>
              <a:t>Bitte weisen Sie Ihre bereits erworbenen Deutsch-kenntnisse durch Bescheinigungen nach. Ihre Kenntnisse der deutschen Sprache sollten auf dem Niveau B2 sein. </a:t>
            </a:r>
          </a:p>
          <a:p>
            <a:pPr marL="0" indent="0">
              <a:spcBef>
                <a:spcPts val="600"/>
              </a:spcBef>
              <a:buNone/>
            </a:pPr>
            <a:r>
              <a:rPr kumimoji="1" lang="de-CH" altLang="ja-JP" sz="1600" dirty="0">
                <a:solidFill>
                  <a:srgbClr val="00B050"/>
                </a:solidFill>
                <a:hlinkClick r:id="rId2"/>
              </a:rPr>
              <a:t>https://www.studium.uni-freiburg.de/de/bewerbung/international/kurzzeitstudium?set_language=de</a:t>
            </a:r>
            <a:endParaRPr kumimoji="1" lang="de-CH" altLang="ja-JP" sz="1600" dirty="0">
              <a:solidFill>
                <a:srgbClr val="00B050"/>
              </a:solidFill>
            </a:endParaRPr>
          </a:p>
          <a:p>
            <a:pPr marL="0" indent="-457200">
              <a:spcBef>
                <a:spcPts val="1800"/>
              </a:spcBef>
              <a:buNone/>
            </a:pPr>
            <a:r>
              <a:rPr kumimoji="1" lang="ja-JP" altLang="en-US" sz="2400" dirty="0">
                <a:solidFill>
                  <a:srgbClr val="00B050"/>
                </a:solidFill>
              </a:rPr>
              <a:t>⇒ </a:t>
            </a:r>
            <a:r>
              <a:rPr kumimoji="1" lang="en-US" altLang="ja-JP" sz="2400" dirty="0">
                <a:solidFill>
                  <a:srgbClr val="00B050"/>
                </a:solidFill>
              </a:rPr>
              <a:t>B2</a:t>
            </a:r>
            <a:r>
              <a:rPr kumimoji="1" lang="ja-JP" altLang="en-US" sz="2400" dirty="0">
                <a:solidFill>
                  <a:srgbClr val="00B050"/>
                </a:solidFill>
              </a:rPr>
              <a:t>合格なら条件クリア。</a:t>
            </a:r>
            <a:endParaRPr kumimoji="1" lang="en-US" altLang="ja-JP" sz="2400" dirty="0">
              <a:solidFill>
                <a:srgbClr val="00B050"/>
              </a:solidFill>
            </a:endParaRPr>
          </a:p>
          <a:p>
            <a:pPr marL="0" indent="-457200">
              <a:spcBef>
                <a:spcPts val="1200"/>
              </a:spcBef>
              <a:buNone/>
            </a:pPr>
            <a:r>
              <a:rPr kumimoji="1" lang="ja-JP" altLang="en-US" sz="2400" dirty="0">
                <a:solidFill>
                  <a:srgbClr val="00B050"/>
                </a:solidFill>
              </a:rPr>
              <a:t>⇒ </a:t>
            </a:r>
            <a:r>
              <a:rPr kumimoji="1" lang="en-US" altLang="ja-JP" sz="2400" dirty="0">
                <a:solidFill>
                  <a:srgbClr val="00B050"/>
                </a:solidFill>
              </a:rPr>
              <a:t>B1</a:t>
            </a:r>
            <a:r>
              <a:rPr kumimoji="1" lang="ja-JP" altLang="en-US" sz="2400" dirty="0">
                <a:solidFill>
                  <a:srgbClr val="00B050"/>
                </a:solidFill>
              </a:rPr>
              <a:t>でも良い成績で合格ならプラスになる。</a:t>
            </a:r>
            <a:endParaRPr kumimoji="1" lang="en-US" altLang="ja-JP" sz="2400" dirty="0">
              <a:solidFill>
                <a:srgbClr val="00B050"/>
              </a:solidFill>
            </a:endParaRPr>
          </a:p>
          <a:p>
            <a:pPr marL="0" indent="-457200">
              <a:spcBef>
                <a:spcPts val="1200"/>
              </a:spcBef>
              <a:buNone/>
            </a:pPr>
            <a:r>
              <a:rPr lang="ja-JP" altLang="en-US" sz="2400" dirty="0">
                <a:solidFill>
                  <a:srgbClr val="00B050"/>
                </a:solidFill>
              </a:rPr>
              <a:t>　　積極的にゲーテの試験にチャレンジしよう！</a:t>
            </a:r>
            <a:endParaRPr kumimoji="1" lang="de-CH" altLang="ja-JP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22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3648" y="681208"/>
            <a:ext cx="7560840" cy="58981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ゲーテ・インスティトゥートの検定試験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484784"/>
            <a:ext cx="8183880" cy="46920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800" dirty="0">
                <a:solidFill>
                  <a:srgbClr val="00B050"/>
                </a:solidFill>
              </a:rPr>
              <a:t>B1</a:t>
            </a:r>
            <a:r>
              <a:rPr kumimoji="1" lang="ja-JP" altLang="en-US" sz="2800" dirty="0">
                <a:solidFill>
                  <a:srgbClr val="00B050"/>
                </a:solidFill>
              </a:rPr>
              <a:t>受験の目安</a:t>
            </a:r>
            <a:endParaRPr kumimoji="1" lang="en-US" altLang="ja-JP" sz="2800" dirty="0">
              <a:solidFill>
                <a:srgbClr val="00B0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kumimoji="1" lang="en-US" altLang="ja-JP" sz="2800" dirty="0">
                <a:solidFill>
                  <a:srgbClr val="00B050"/>
                </a:solidFill>
              </a:rPr>
              <a:t>	350-650</a:t>
            </a:r>
            <a:r>
              <a:rPr kumimoji="1" lang="ja-JP" altLang="en-US" sz="2800" dirty="0">
                <a:solidFill>
                  <a:srgbClr val="00B050"/>
                </a:solidFill>
              </a:rPr>
              <a:t>時間（</a:t>
            </a:r>
            <a:r>
              <a:rPr kumimoji="1" lang="en-US" altLang="ja-JP" sz="2800" dirty="0">
                <a:solidFill>
                  <a:srgbClr val="00B050"/>
                </a:solidFill>
              </a:rPr>
              <a:t>@45</a:t>
            </a:r>
            <a:r>
              <a:rPr kumimoji="1" lang="ja-JP" altLang="en-US" sz="2800" dirty="0">
                <a:solidFill>
                  <a:srgbClr val="00B050"/>
                </a:solidFill>
              </a:rPr>
              <a:t>分）</a:t>
            </a:r>
            <a:endParaRPr kumimoji="1" lang="en-US" altLang="ja-JP" sz="2800" dirty="0">
              <a:solidFill>
                <a:srgbClr val="00B050"/>
              </a:solidFill>
            </a:endParaRPr>
          </a:p>
          <a:p>
            <a:pPr>
              <a:spcBef>
                <a:spcPts val="600"/>
              </a:spcBef>
            </a:pPr>
            <a:r>
              <a:rPr kumimoji="1" lang="en-US" altLang="ja-JP" sz="2800" dirty="0">
                <a:solidFill>
                  <a:srgbClr val="00B050"/>
                </a:solidFill>
              </a:rPr>
              <a:t>B2</a:t>
            </a:r>
            <a:r>
              <a:rPr kumimoji="1" lang="ja-JP" altLang="en-US" sz="2800" dirty="0">
                <a:solidFill>
                  <a:srgbClr val="00B050"/>
                </a:solidFill>
              </a:rPr>
              <a:t>受験の目安</a:t>
            </a:r>
            <a:endParaRPr kumimoji="1" lang="en-US" altLang="ja-JP" sz="2800" dirty="0">
              <a:solidFill>
                <a:srgbClr val="00B0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kumimoji="1" lang="en-US" altLang="ja-JP" sz="2800" dirty="0">
                <a:solidFill>
                  <a:srgbClr val="00B050"/>
                </a:solidFill>
              </a:rPr>
              <a:t>	600-800</a:t>
            </a:r>
            <a:r>
              <a:rPr kumimoji="1" lang="ja-JP" altLang="en-US" sz="2800" dirty="0">
                <a:solidFill>
                  <a:srgbClr val="00B050"/>
                </a:solidFill>
              </a:rPr>
              <a:t>時間（</a:t>
            </a:r>
            <a:r>
              <a:rPr kumimoji="1" lang="en-US" altLang="ja-JP" sz="2800" dirty="0">
                <a:solidFill>
                  <a:srgbClr val="00B050"/>
                </a:solidFill>
              </a:rPr>
              <a:t>@45</a:t>
            </a:r>
            <a:r>
              <a:rPr kumimoji="1" lang="ja-JP" altLang="en-US" sz="2800" dirty="0">
                <a:solidFill>
                  <a:srgbClr val="00B050"/>
                </a:solidFill>
              </a:rPr>
              <a:t>分）</a:t>
            </a:r>
            <a:endParaRPr kumimoji="1" lang="en-US" altLang="ja-JP" sz="2800" dirty="0">
              <a:solidFill>
                <a:srgbClr val="00B050"/>
              </a:solidFill>
            </a:endParaRPr>
          </a:p>
          <a:p>
            <a:pPr>
              <a:spcBef>
                <a:spcPts val="600"/>
              </a:spcBef>
            </a:pPr>
            <a:r>
              <a:rPr kumimoji="1" lang="ja-JP" altLang="en-US" sz="2800" dirty="0">
                <a:solidFill>
                  <a:srgbClr val="00B050"/>
                </a:solidFill>
              </a:rPr>
              <a:t>ドイツ語</a:t>
            </a:r>
            <a:r>
              <a:rPr kumimoji="1" lang="en-US" altLang="ja-JP" sz="2800" dirty="0">
                <a:solidFill>
                  <a:srgbClr val="00B050"/>
                </a:solidFill>
              </a:rPr>
              <a:t>Ⅰ</a:t>
            </a:r>
            <a:r>
              <a:rPr kumimoji="1" lang="ja-JP" altLang="en-US" sz="2800" dirty="0">
                <a:solidFill>
                  <a:srgbClr val="00B050"/>
                </a:solidFill>
              </a:rPr>
              <a:t>＋</a:t>
            </a:r>
            <a:r>
              <a:rPr kumimoji="1" lang="en-US" altLang="ja-JP" sz="2800" dirty="0">
                <a:solidFill>
                  <a:srgbClr val="00B050"/>
                </a:solidFill>
              </a:rPr>
              <a:t>Ⅱ</a:t>
            </a:r>
            <a:r>
              <a:rPr kumimoji="1" lang="ja-JP" altLang="en-US" sz="2800" dirty="0">
                <a:solidFill>
                  <a:srgbClr val="00B050"/>
                </a:solidFill>
              </a:rPr>
              <a:t>の時間数</a:t>
            </a:r>
            <a:endParaRPr kumimoji="1" lang="en-US" altLang="ja-JP" sz="2800" dirty="0">
              <a:solidFill>
                <a:srgbClr val="00B0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kumimoji="1" lang="en-US" altLang="ja-JP" sz="2800" dirty="0">
                <a:solidFill>
                  <a:srgbClr val="00B050"/>
                </a:solidFill>
              </a:rPr>
              <a:t>	2×13×5×2×2</a:t>
            </a:r>
            <a:r>
              <a:rPr kumimoji="1" lang="ja-JP" altLang="en-US" sz="2800" dirty="0">
                <a:solidFill>
                  <a:srgbClr val="00B050"/>
                </a:solidFill>
              </a:rPr>
              <a:t>＝</a:t>
            </a:r>
            <a:r>
              <a:rPr kumimoji="1" lang="en-US" altLang="ja-JP" sz="2800" dirty="0">
                <a:solidFill>
                  <a:srgbClr val="00B050"/>
                </a:solidFill>
              </a:rPr>
              <a:t>520</a:t>
            </a:r>
            <a:r>
              <a:rPr kumimoji="1" lang="ja-JP" altLang="en-US" sz="2800" dirty="0">
                <a:solidFill>
                  <a:srgbClr val="00B050"/>
                </a:solidFill>
              </a:rPr>
              <a:t>時間 または</a:t>
            </a:r>
            <a:endParaRPr kumimoji="1" lang="en-US" altLang="ja-JP" sz="2800" dirty="0">
              <a:solidFill>
                <a:srgbClr val="00B0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kumimoji="1" lang="en-US" altLang="ja-JP" sz="2800" dirty="0">
                <a:solidFill>
                  <a:srgbClr val="00B050"/>
                </a:solidFill>
              </a:rPr>
              <a:t>	2×15×5×2×2</a:t>
            </a:r>
            <a:r>
              <a:rPr kumimoji="1" lang="ja-JP" altLang="en-US" sz="2800" dirty="0">
                <a:solidFill>
                  <a:srgbClr val="00B050"/>
                </a:solidFill>
              </a:rPr>
              <a:t>＝</a:t>
            </a:r>
            <a:r>
              <a:rPr kumimoji="1" lang="en-US" altLang="ja-JP" sz="2800" dirty="0">
                <a:solidFill>
                  <a:srgbClr val="00B050"/>
                </a:solidFill>
              </a:rPr>
              <a:t>600</a:t>
            </a:r>
            <a:r>
              <a:rPr kumimoji="1" lang="ja-JP" altLang="en-US" sz="2800" dirty="0">
                <a:solidFill>
                  <a:srgbClr val="00B050"/>
                </a:solidFill>
              </a:rPr>
              <a:t>時間 </a:t>
            </a:r>
            <a:endParaRPr kumimoji="1" lang="en-US" altLang="ja-JP" sz="2800" dirty="0">
              <a:solidFill>
                <a:srgbClr val="00B05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kumimoji="1" lang="ja-JP" altLang="en-US" sz="2800" dirty="0">
                <a:solidFill>
                  <a:srgbClr val="00B050"/>
                </a:solidFill>
              </a:rPr>
              <a:t>⇒ドイツ語</a:t>
            </a:r>
            <a:r>
              <a:rPr kumimoji="1" lang="en-US" altLang="ja-JP" sz="2800" dirty="0">
                <a:solidFill>
                  <a:srgbClr val="00B050"/>
                </a:solidFill>
              </a:rPr>
              <a:t>Ⅰ</a:t>
            </a:r>
            <a:r>
              <a:rPr kumimoji="1" lang="ja-JP" altLang="en-US" sz="2800" dirty="0">
                <a:solidFill>
                  <a:srgbClr val="00B050"/>
                </a:solidFill>
              </a:rPr>
              <a:t>＋</a:t>
            </a:r>
            <a:r>
              <a:rPr kumimoji="1" lang="en-US" altLang="ja-JP" sz="2800" dirty="0">
                <a:solidFill>
                  <a:srgbClr val="00B050"/>
                </a:solidFill>
              </a:rPr>
              <a:t>Ⅱ</a:t>
            </a:r>
            <a:r>
              <a:rPr kumimoji="1" lang="ja-JP" altLang="en-US" sz="2800" dirty="0">
                <a:solidFill>
                  <a:srgbClr val="00B050"/>
                </a:solidFill>
              </a:rPr>
              <a:t>を普通に頑張れば</a:t>
            </a:r>
            <a:r>
              <a:rPr kumimoji="1" lang="en-US" altLang="ja-JP" sz="2800" dirty="0">
                <a:solidFill>
                  <a:srgbClr val="00B050"/>
                </a:solidFill>
              </a:rPr>
              <a:t>B1</a:t>
            </a:r>
            <a:r>
              <a:rPr kumimoji="1" lang="ja-JP" altLang="en-US" sz="2800" dirty="0">
                <a:solidFill>
                  <a:srgbClr val="00B050"/>
                </a:solidFill>
              </a:rPr>
              <a:t>は合格</a:t>
            </a:r>
            <a:endParaRPr kumimoji="1" lang="en-US" altLang="ja-JP" sz="2800" dirty="0">
              <a:solidFill>
                <a:srgbClr val="00B0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kumimoji="1" lang="ja-JP" altLang="en-US" sz="2800" dirty="0">
                <a:solidFill>
                  <a:srgbClr val="00B050"/>
                </a:solidFill>
              </a:rPr>
              <a:t>⇒ドイツ語</a:t>
            </a:r>
            <a:r>
              <a:rPr kumimoji="1" lang="en-US" altLang="ja-JP" sz="2800" dirty="0">
                <a:solidFill>
                  <a:srgbClr val="00B050"/>
                </a:solidFill>
              </a:rPr>
              <a:t>Ⅰ</a:t>
            </a:r>
            <a:r>
              <a:rPr kumimoji="1" lang="ja-JP" altLang="en-US" sz="2800" dirty="0">
                <a:solidFill>
                  <a:srgbClr val="00B050"/>
                </a:solidFill>
              </a:rPr>
              <a:t>＋</a:t>
            </a:r>
            <a:r>
              <a:rPr kumimoji="1" lang="en-US" altLang="ja-JP" sz="2800" dirty="0">
                <a:solidFill>
                  <a:srgbClr val="00B050"/>
                </a:solidFill>
              </a:rPr>
              <a:t>Ⅱ</a:t>
            </a:r>
            <a:r>
              <a:rPr kumimoji="1" lang="ja-JP" altLang="en-US" sz="2800" dirty="0">
                <a:solidFill>
                  <a:srgbClr val="00B050"/>
                </a:solidFill>
              </a:rPr>
              <a:t>を必死に頑張れば</a:t>
            </a:r>
            <a:r>
              <a:rPr kumimoji="1" lang="en-US" altLang="ja-JP" sz="2800" dirty="0">
                <a:solidFill>
                  <a:srgbClr val="00B050"/>
                </a:solidFill>
              </a:rPr>
              <a:t>B2</a:t>
            </a:r>
            <a:r>
              <a:rPr kumimoji="1" lang="ja-JP" altLang="en-US" sz="2800" dirty="0">
                <a:solidFill>
                  <a:srgbClr val="00B050"/>
                </a:solidFill>
              </a:rPr>
              <a:t>も可能　</a:t>
            </a:r>
            <a:endParaRPr kumimoji="1" lang="en-US" altLang="ja-JP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25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680" y="764704"/>
            <a:ext cx="7535808" cy="66182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ゲーテ・インスティトゥートの検定試験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1" y="2133600"/>
            <a:ext cx="7202760" cy="377762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kumimoji="1" lang="ja-JP" altLang="en-US" sz="2400" dirty="0">
                <a:solidFill>
                  <a:srgbClr val="00B050"/>
                </a:solidFill>
              </a:rPr>
              <a:t>ドイツ語教室を通した団体受験もある</a:t>
            </a:r>
            <a:endParaRPr kumimoji="1" lang="en-US" altLang="ja-JP" sz="2400" dirty="0">
              <a:solidFill>
                <a:srgbClr val="00B05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kumimoji="1" lang="ja-JP" altLang="en-US" sz="2400" dirty="0">
                <a:solidFill>
                  <a:srgbClr val="00B050"/>
                </a:solidFill>
              </a:rPr>
              <a:t>（年に数回）</a:t>
            </a:r>
            <a:endParaRPr kumimoji="1" lang="en-US" altLang="ja-JP" sz="2400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r>
              <a:rPr kumimoji="1" lang="ja-JP" altLang="en-US" sz="2400" dirty="0">
                <a:solidFill>
                  <a:srgbClr val="00B050"/>
                </a:solidFill>
              </a:rPr>
              <a:t>結果を大学に報告する条件で受験料を半額補助</a:t>
            </a:r>
            <a:endParaRPr kumimoji="1" lang="en-US" altLang="ja-JP" sz="2400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r>
              <a:rPr kumimoji="1" lang="ja-JP" altLang="en-US" sz="2400" dirty="0">
                <a:solidFill>
                  <a:srgbClr val="00B050"/>
                </a:solidFill>
                <a:hlinkClick r:id="rId2"/>
              </a:rPr>
              <a:t>ドイツ語専攻の</a:t>
            </a:r>
            <a:r>
              <a:rPr kumimoji="1" lang="en-US" altLang="ja-JP" sz="2400" dirty="0">
                <a:solidFill>
                  <a:srgbClr val="00B050"/>
                </a:solidFill>
                <a:hlinkClick r:id="rId2"/>
              </a:rPr>
              <a:t>HP</a:t>
            </a:r>
            <a:r>
              <a:rPr kumimoji="1" lang="ja-JP" altLang="en-US" sz="2400" dirty="0">
                <a:solidFill>
                  <a:srgbClr val="00B050"/>
                </a:solidFill>
              </a:rPr>
              <a:t>をチェック</a:t>
            </a:r>
            <a:endParaRPr kumimoji="1" lang="en-US" altLang="ja-JP" sz="2400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r>
              <a:rPr lang="ja-JP" altLang="en-US" sz="2400" dirty="0">
                <a:solidFill>
                  <a:srgbClr val="00B050"/>
                </a:solidFill>
              </a:rPr>
              <a:t>そのほかに，ドイツ語教室で「授業時間証明書」を発行可能</a:t>
            </a:r>
            <a:endParaRPr lang="en-US" altLang="ja-JP" sz="2400" dirty="0">
              <a:solidFill>
                <a:srgbClr val="00B05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2400" dirty="0">
                <a:solidFill>
                  <a:srgbClr val="00B050"/>
                </a:solidFill>
              </a:rPr>
              <a:t>　</a:t>
            </a:r>
            <a:r>
              <a:rPr lang="en-US" altLang="ja-JP" sz="2400" dirty="0">
                <a:solidFill>
                  <a:srgbClr val="00B050"/>
                </a:solidFill>
              </a:rPr>
              <a:t>※</a:t>
            </a:r>
            <a:r>
              <a:rPr lang="ja-JP" altLang="en-US" sz="2400" dirty="0">
                <a:solidFill>
                  <a:srgbClr val="00B050"/>
                </a:solidFill>
              </a:rPr>
              <a:t> ドイツ語能力証明書ではない</a:t>
            </a:r>
            <a:endParaRPr lang="en-US" altLang="ja-JP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02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その他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2920" y="1754488"/>
            <a:ext cx="8183880" cy="4770856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さまざまな教務連絡がネットを通じて行われるようになった。</a:t>
            </a:r>
            <a:endParaRPr lang="en-US" altLang="ja-JP" sz="3200" dirty="0"/>
          </a:p>
          <a:p>
            <a:pPr marL="288000" indent="0">
              <a:buNone/>
            </a:pPr>
            <a:r>
              <a:rPr lang="ja-JP" altLang="en-US" sz="3200" dirty="0"/>
              <a:t>⇒ 教務システムや</a:t>
            </a:r>
            <a:r>
              <a:rPr lang="en-US" altLang="ja-JP" sz="3200" dirty="0" err="1"/>
              <a:t>Moodle</a:t>
            </a:r>
            <a:r>
              <a:rPr lang="ja-JP" altLang="en-US" sz="3200" dirty="0"/>
              <a:t>から大学アドレス宛てに送られるメールを確実にチェックできるようにしておくこと。また、頻繁にログインしてチェックすることも大事。</a:t>
            </a:r>
            <a:endParaRPr lang="en-US" altLang="ja-JP" sz="3200" dirty="0"/>
          </a:p>
          <a:p>
            <a:r>
              <a:rPr lang="ja-JP" altLang="en-US" sz="3200" dirty="0">
                <a:hlinkClick r:id="rId2"/>
              </a:rPr>
              <a:t>ドイツ語教室のサイト</a:t>
            </a:r>
            <a:r>
              <a:rPr lang="ja-JP" altLang="en-US" sz="3200" dirty="0"/>
              <a:t>も要チェック</a:t>
            </a:r>
            <a:endParaRPr lang="en-US" altLang="ja-JP" sz="3200" dirty="0"/>
          </a:p>
          <a:p>
            <a:pPr>
              <a:buNone/>
            </a:pPr>
            <a:endParaRPr lang="en-US" altLang="ja-JP" sz="3200" dirty="0"/>
          </a:p>
          <a:p>
            <a:pPr>
              <a:buNone/>
            </a:pPr>
            <a:endParaRPr lang="en-US" altLang="ja-JP" sz="3200" dirty="0"/>
          </a:p>
          <a:p>
            <a:pPr>
              <a:buNone/>
            </a:pPr>
            <a:endParaRPr kumimoji="1" lang="de-DE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de-DE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4300" dirty="0"/>
              <a:t>では，今年度も</a:t>
            </a:r>
            <a:endParaRPr kumimoji="1" lang="en-US" altLang="ja-JP" sz="4300" dirty="0"/>
          </a:p>
          <a:p>
            <a:pPr algn="ctr">
              <a:buNone/>
            </a:pPr>
            <a:r>
              <a:rPr kumimoji="1" lang="en-US" altLang="ja-JP" sz="5400" b="1" dirty="0" err="1">
                <a:solidFill>
                  <a:srgbClr val="0033CC"/>
                </a:solidFill>
              </a:rPr>
              <a:t>Viel</a:t>
            </a:r>
            <a:r>
              <a:rPr kumimoji="1" lang="en-US" altLang="ja-JP" sz="5400" b="1" dirty="0">
                <a:solidFill>
                  <a:srgbClr val="0033CC"/>
                </a:solidFill>
              </a:rPr>
              <a:t> Spa</a:t>
            </a:r>
            <a:r>
              <a:rPr kumimoji="1" lang="de-DE" altLang="ja-JP" sz="5400" b="1" dirty="0">
                <a:solidFill>
                  <a:srgbClr val="0033CC"/>
                </a:solidFill>
              </a:rPr>
              <a:t>ß </a:t>
            </a:r>
          </a:p>
          <a:p>
            <a:pPr algn="ctr">
              <a:buNone/>
            </a:pPr>
            <a:r>
              <a:rPr kumimoji="1" lang="de-DE" altLang="ja-JP" sz="5400" b="1" dirty="0">
                <a:solidFill>
                  <a:srgbClr val="0033CC"/>
                </a:solidFill>
              </a:rPr>
              <a:t>und </a:t>
            </a:r>
          </a:p>
          <a:p>
            <a:pPr algn="ctr">
              <a:buNone/>
            </a:pPr>
            <a:r>
              <a:rPr kumimoji="1" lang="de-DE" altLang="ja-JP" sz="5400" b="1" dirty="0">
                <a:solidFill>
                  <a:srgbClr val="0033CC"/>
                </a:solidFill>
              </a:rPr>
              <a:t>v</a:t>
            </a:r>
            <a:r>
              <a:rPr kumimoji="1" lang="en-US" altLang="ja-JP" sz="5400" b="1" dirty="0" err="1">
                <a:solidFill>
                  <a:srgbClr val="0033CC"/>
                </a:solidFill>
              </a:rPr>
              <a:t>iel</a:t>
            </a:r>
            <a:r>
              <a:rPr kumimoji="1" lang="en-US" altLang="ja-JP" sz="5400" b="1" dirty="0">
                <a:solidFill>
                  <a:srgbClr val="0033CC"/>
                </a:solidFill>
              </a:rPr>
              <a:t> </a:t>
            </a:r>
            <a:r>
              <a:rPr kumimoji="1" lang="en-US" altLang="ja-JP" sz="5400" b="1" dirty="0" err="1">
                <a:solidFill>
                  <a:srgbClr val="0033CC"/>
                </a:solidFill>
              </a:rPr>
              <a:t>Erfolg</a:t>
            </a:r>
            <a:r>
              <a:rPr kumimoji="1" lang="en-US" altLang="ja-JP" sz="5400" b="1" dirty="0">
                <a:solidFill>
                  <a:srgbClr val="0033CC"/>
                </a:solidFill>
              </a:rPr>
              <a:t>!</a:t>
            </a:r>
            <a:endParaRPr kumimoji="1" lang="de-DE" sz="54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このファイルの内容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/>
              <a:t>ドイツ語</a:t>
            </a:r>
            <a:r>
              <a:rPr kumimoji="1" lang="en-US" altLang="ja-JP" sz="3200" dirty="0"/>
              <a:t>Ⅱ</a:t>
            </a:r>
            <a:r>
              <a:rPr kumimoji="1" lang="ja-JP" altLang="en-US" sz="3200" dirty="0"/>
              <a:t>の履修について</a:t>
            </a:r>
            <a:endParaRPr kumimoji="1" lang="en-US" altLang="ja-JP" sz="3200" dirty="0"/>
          </a:p>
          <a:p>
            <a:r>
              <a:rPr kumimoji="1" lang="ja-JP" altLang="en-US" sz="3200" dirty="0"/>
              <a:t>地域基礎について＋アルファ</a:t>
            </a:r>
            <a:endParaRPr kumimoji="1" lang="en-US" altLang="ja-JP" sz="3200" dirty="0"/>
          </a:p>
          <a:p>
            <a:r>
              <a:rPr kumimoji="1" lang="ja-JP" altLang="en-US" sz="3200" dirty="0"/>
              <a:t>留学・</a:t>
            </a:r>
            <a:r>
              <a:rPr kumimoji="1" lang="en-US" altLang="ja-JP" sz="3200" dirty="0"/>
              <a:t>SV </a:t>
            </a:r>
            <a:r>
              <a:rPr kumimoji="1" lang="ja-JP" altLang="en-US" sz="3200" dirty="0"/>
              <a:t>について</a:t>
            </a:r>
            <a:endParaRPr kumimoji="1" lang="en-US" altLang="ja-JP" sz="3200" dirty="0"/>
          </a:p>
          <a:p>
            <a:r>
              <a:rPr kumimoji="1" lang="ja-JP" altLang="en-US" sz="3200" dirty="0"/>
              <a:t>ゲーテ・インスティトゥートの検定試験</a:t>
            </a:r>
            <a:endParaRPr kumimoji="1" lang="en-US" altLang="ja-JP" sz="3200" dirty="0"/>
          </a:p>
          <a:p>
            <a:r>
              <a:rPr kumimoji="1" lang="ja-JP" altLang="en-US" sz="3200" dirty="0"/>
              <a:t>その他</a:t>
            </a:r>
            <a:endParaRPr kumimoji="1" lang="en-US" altLang="ja-JP" sz="32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地域言語</a:t>
            </a:r>
            <a:r>
              <a:rPr kumimoji="1" lang="en-US" altLang="ja-JP" dirty="0"/>
              <a:t>A</a:t>
            </a:r>
            <a:r>
              <a:rPr kumimoji="1" lang="ja-JP" altLang="en-US" dirty="0"/>
              <a:t>（ドイツ語</a:t>
            </a:r>
            <a:r>
              <a:rPr kumimoji="1" lang="en-US" altLang="ja-JP" dirty="0"/>
              <a:t>Ⅱ</a:t>
            </a:r>
            <a:r>
              <a:rPr kumimoji="1" lang="ja-JP" altLang="en-US" dirty="0"/>
              <a:t>）</a:t>
            </a:r>
            <a:br>
              <a:rPr kumimoji="1" lang="en-US" altLang="ja-JP" dirty="0"/>
            </a:br>
            <a:r>
              <a:rPr kumimoji="1" lang="ja-JP" altLang="en-US" sz="3100" dirty="0"/>
              <a:t>（言語文化学部・国際社会学部）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547665" y="2133600"/>
            <a:ext cx="6986736" cy="3777622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sz="3200" dirty="0"/>
              <a:t>ドイツ語</a:t>
            </a:r>
            <a:r>
              <a:rPr kumimoji="1" lang="en-US" altLang="ja-JP" sz="3200" dirty="0"/>
              <a:t>Ⅰ</a:t>
            </a:r>
            <a:r>
              <a:rPr kumimoji="1" lang="ja-JP" altLang="en-US" sz="3200" dirty="0"/>
              <a:t>と違い</a:t>
            </a:r>
            <a:r>
              <a:rPr kumimoji="1" lang="en-US" altLang="ja-JP" sz="3200" dirty="0"/>
              <a:t>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3200" dirty="0">
                <a:solidFill>
                  <a:srgbClr val="0033C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各学期・各授業ごとに単位が認定される</a:t>
            </a:r>
            <a:endParaRPr lang="en-US" altLang="ja-JP" sz="2800" dirty="0">
              <a:solidFill>
                <a:srgbClr val="0033C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600" dirty="0"/>
              <a:t>火</a:t>
            </a:r>
            <a:r>
              <a:rPr lang="ja-JP" altLang="en-US" sz="3200" dirty="0"/>
              <a:t>曜</a:t>
            </a:r>
            <a:r>
              <a:rPr lang="en-US" altLang="ja-JP" sz="3200" dirty="0"/>
              <a:t>2</a:t>
            </a:r>
            <a:r>
              <a:rPr lang="ja-JP" altLang="en-US" sz="3200" dirty="0"/>
              <a:t>限の講読は学部別クラス編成</a:t>
            </a:r>
            <a:endParaRPr lang="en-US" altLang="ja-JP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言語文化学部は西岡先生（春・秋学期）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国際社会学部は東風谷先生（春学期）と小野寺先生（秋学期）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クラス割は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年度の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年生と同じです。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lvl="1" indent="0">
              <a:buNone/>
            </a:pP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（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年度以前入学者には個別に連絡します）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地域言語</a:t>
            </a:r>
            <a:r>
              <a:rPr lang="en-US" altLang="ja-JP" dirty="0"/>
              <a:t>A</a:t>
            </a:r>
            <a:r>
              <a:rPr lang="ja-JP" altLang="en-US" dirty="0"/>
              <a:t>（ドイツ語</a:t>
            </a:r>
            <a:r>
              <a:rPr lang="en-US" altLang="ja-JP" dirty="0"/>
              <a:t>Ⅱ</a:t>
            </a:r>
            <a:r>
              <a:rPr lang="ja-JP" altLang="en-US" dirty="0"/>
              <a:t>）</a:t>
            </a:r>
            <a:br>
              <a:rPr lang="en-US" altLang="ja-JP" dirty="0"/>
            </a:br>
            <a:r>
              <a:rPr lang="ja-JP" altLang="en-US" sz="3100" dirty="0"/>
              <a:t>（言語文化学部・国際社会学部）</a:t>
            </a:r>
            <a:endParaRPr kumimoji="1" lang="de-DE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ja-JP" sz="3100" dirty="0"/>
              <a:t>2</a:t>
            </a:r>
            <a:r>
              <a:rPr lang="ja-JP" altLang="en-US" sz="3100" dirty="0"/>
              <a:t>年次終了までにドイツ語</a:t>
            </a:r>
            <a:r>
              <a:rPr lang="en-US" altLang="ja-JP" sz="3100" dirty="0"/>
              <a:t>Ⅰ</a:t>
            </a:r>
            <a:r>
              <a:rPr lang="ja-JP" altLang="en-US" sz="3100" dirty="0"/>
              <a:t>の</a:t>
            </a:r>
            <a:r>
              <a:rPr lang="en-US" altLang="ja-JP" sz="3100" dirty="0"/>
              <a:t>10</a:t>
            </a:r>
            <a:r>
              <a:rPr lang="ja-JP" altLang="en-US" sz="3100" dirty="0"/>
              <a:t>単位と合わせて</a:t>
            </a:r>
            <a:r>
              <a:rPr lang="en-US" altLang="ja-JP" sz="3100" dirty="0"/>
              <a:t>15</a:t>
            </a:r>
            <a:r>
              <a:rPr lang="ja-JP" altLang="en-US" sz="3100" dirty="0"/>
              <a:t>単位修得していれば，地域言語</a:t>
            </a:r>
            <a:r>
              <a:rPr lang="en-US" altLang="ja-JP" sz="3100" dirty="0"/>
              <a:t>A</a:t>
            </a:r>
            <a:r>
              <a:rPr lang="ja-JP" altLang="en-US" sz="3100" dirty="0"/>
              <a:t>に関しては</a:t>
            </a:r>
            <a:r>
              <a:rPr lang="en-US" altLang="ja-JP" sz="3100" dirty="0"/>
              <a:t>3</a:t>
            </a:r>
            <a:r>
              <a:rPr lang="ja-JP" altLang="en-US" sz="3100" dirty="0"/>
              <a:t>年次進級の条件は満たす。</a:t>
            </a:r>
            <a:endParaRPr lang="en-US" altLang="ja-JP" sz="3100" dirty="0"/>
          </a:p>
          <a:p>
            <a:pPr>
              <a:lnSpc>
                <a:spcPct val="120000"/>
              </a:lnSpc>
            </a:pPr>
            <a:r>
              <a:rPr lang="ja-JP" altLang="en-US" sz="3100" dirty="0"/>
              <a:t>しかし，単位取得できなかったドイツ語</a:t>
            </a:r>
            <a:r>
              <a:rPr lang="en-US" altLang="ja-JP" sz="3100" dirty="0"/>
              <a:t>Ⅱ</a:t>
            </a:r>
            <a:r>
              <a:rPr lang="ja-JP" altLang="en-US" sz="3100" dirty="0"/>
              <a:t>も，卒業までにはすべて取得しなければならない。</a:t>
            </a:r>
            <a:endParaRPr lang="en-US" altLang="ja-JP" sz="3100" dirty="0"/>
          </a:p>
          <a:p>
            <a:pPr>
              <a:lnSpc>
                <a:spcPct val="120000"/>
              </a:lnSpc>
            </a:pPr>
            <a:r>
              <a:rPr lang="ja-JP" altLang="en-US" sz="3100" dirty="0"/>
              <a:t>つまり，ドイツ語</a:t>
            </a:r>
            <a:r>
              <a:rPr lang="en-US" altLang="ja-JP" sz="3100" dirty="0"/>
              <a:t>Ⅱ</a:t>
            </a:r>
            <a:r>
              <a:rPr lang="ja-JP" altLang="en-US" sz="3100" dirty="0"/>
              <a:t>の一部を取りこぼしたまま進級した者は，</a:t>
            </a:r>
            <a:r>
              <a:rPr lang="en-US" altLang="ja-JP" sz="3100" dirty="0"/>
              <a:t>3</a:t>
            </a:r>
            <a:r>
              <a:rPr lang="ja-JP" altLang="en-US" sz="3100" dirty="0"/>
              <a:t>年次または</a:t>
            </a:r>
            <a:r>
              <a:rPr lang="en-US" altLang="ja-JP" sz="3100" dirty="0"/>
              <a:t>4</a:t>
            </a:r>
            <a:r>
              <a:rPr lang="ja-JP" altLang="en-US" sz="3100" dirty="0"/>
              <a:t>年次でこれを履修しなければならない。しかし，</a:t>
            </a:r>
            <a:r>
              <a:rPr lang="en-US" altLang="ja-JP" sz="3100" dirty="0"/>
              <a:t>…</a:t>
            </a:r>
          </a:p>
          <a:p>
            <a:endParaRPr kumimoji="1"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地域言語</a:t>
            </a:r>
            <a:r>
              <a:rPr lang="en-US" altLang="ja-JP" dirty="0"/>
              <a:t>A</a:t>
            </a:r>
            <a:r>
              <a:rPr lang="ja-JP" altLang="en-US" dirty="0"/>
              <a:t>（ドイツ語</a:t>
            </a:r>
            <a:r>
              <a:rPr lang="en-US" altLang="ja-JP" dirty="0"/>
              <a:t>Ⅱ</a:t>
            </a:r>
            <a:r>
              <a:rPr lang="ja-JP" altLang="en-US" dirty="0"/>
              <a:t>）</a:t>
            </a:r>
            <a:br>
              <a:rPr lang="en-US" altLang="ja-JP" dirty="0"/>
            </a:br>
            <a:r>
              <a:rPr lang="ja-JP" altLang="en-US" sz="3100" dirty="0"/>
              <a:t>（言語文化学部・国際社会学部）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000" dirty="0"/>
              <a:t>時間割の関係で</a:t>
            </a:r>
            <a:r>
              <a:rPr lang="en-US" altLang="ja-JP" sz="3000" dirty="0"/>
              <a:t>3</a:t>
            </a:r>
            <a:r>
              <a:rPr lang="ja-JP" altLang="en-US" sz="3000" dirty="0"/>
              <a:t>年次以降の履修に差し支えることがある。</a:t>
            </a:r>
            <a:r>
              <a:rPr lang="ja-JP" altLang="en-US" sz="3000" dirty="0" err="1"/>
              <a:t>なの</a:t>
            </a:r>
            <a:r>
              <a:rPr lang="ja-JP" altLang="en-US" sz="3000" dirty="0"/>
              <a:t>で</a:t>
            </a:r>
            <a:r>
              <a:rPr lang="en-US" altLang="ja-JP" sz="3000" dirty="0"/>
              <a:t>…</a:t>
            </a:r>
          </a:p>
          <a:p>
            <a:r>
              <a:rPr lang="ja-JP" altLang="en-US" sz="3000" dirty="0">
                <a:solidFill>
                  <a:srgbClr val="FF0000"/>
                </a:solidFill>
              </a:rPr>
              <a:t>ドイツ語</a:t>
            </a:r>
            <a:r>
              <a:rPr lang="en-US" altLang="ja-JP" sz="3000" dirty="0">
                <a:solidFill>
                  <a:srgbClr val="FF0000"/>
                </a:solidFill>
              </a:rPr>
              <a:t>Ⅱ</a:t>
            </a:r>
            <a:r>
              <a:rPr lang="ja-JP" altLang="en-US" sz="3000" dirty="0">
                <a:solidFill>
                  <a:srgbClr val="FF0000"/>
                </a:solidFill>
              </a:rPr>
              <a:t>は</a:t>
            </a:r>
            <a:r>
              <a:rPr lang="en-US" altLang="ja-JP" sz="3000" dirty="0">
                <a:solidFill>
                  <a:srgbClr val="FF0000"/>
                </a:solidFill>
              </a:rPr>
              <a:t>2</a:t>
            </a:r>
            <a:r>
              <a:rPr lang="ja-JP" altLang="en-US" sz="3000" dirty="0">
                <a:solidFill>
                  <a:srgbClr val="FF0000"/>
                </a:solidFill>
              </a:rPr>
              <a:t>年次に</a:t>
            </a:r>
            <a:r>
              <a:rPr lang="en-US" altLang="ja-JP" sz="3000" dirty="0">
                <a:solidFill>
                  <a:srgbClr val="FF0000"/>
                </a:solidFill>
              </a:rPr>
              <a:t>10</a:t>
            </a:r>
            <a:r>
              <a:rPr lang="ja-JP" altLang="en-US" sz="3000" dirty="0">
                <a:solidFill>
                  <a:srgbClr val="FF0000"/>
                </a:solidFill>
              </a:rPr>
              <a:t>単位修得しておくように強く勧める。</a:t>
            </a:r>
            <a:endParaRPr lang="en-US" altLang="ja-JP" sz="3000" dirty="0">
              <a:solidFill>
                <a:srgbClr val="FF0000"/>
              </a:solidFill>
            </a:endParaRPr>
          </a:p>
          <a:p>
            <a:r>
              <a:rPr lang="ja-JP" altLang="ja-JP" sz="3000" dirty="0">
                <a:solidFill>
                  <a:srgbClr val="FF0000"/>
                </a:solidFill>
              </a:rPr>
              <a:t>なお，不合格となった授業がある場合は翌年度</a:t>
            </a:r>
            <a:r>
              <a:rPr lang="ja-JP" altLang="en-US" sz="3000" dirty="0">
                <a:solidFill>
                  <a:srgbClr val="FF0000"/>
                </a:solidFill>
              </a:rPr>
              <a:t>（あるいは翌々年度</a:t>
            </a:r>
            <a:r>
              <a:rPr lang="en-US" altLang="ja-JP" sz="3000" dirty="0">
                <a:solidFill>
                  <a:srgbClr val="FF0000"/>
                </a:solidFill>
              </a:rPr>
              <a:t>…</a:t>
            </a:r>
            <a:r>
              <a:rPr lang="ja-JP" altLang="en-US" sz="3000" dirty="0">
                <a:solidFill>
                  <a:srgbClr val="FF0000"/>
                </a:solidFill>
              </a:rPr>
              <a:t>）</a:t>
            </a:r>
            <a:r>
              <a:rPr lang="ja-JP" altLang="ja-JP" sz="3000" dirty="0">
                <a:solidFill>
                  <a:srgbClr val="FF0000"/>
                </a:solidFill>
              </a:rPr>
              <a:t>に同じ内容の授業を履修する。</a:t>
            </a:r>
            <a:endParaRPr lang="de-DE" altLang="ja-JP" sz="3000" dirty="0">
              <a:solidFill>
                <a:srgbClr val="FF0000"/>
              </a:solidFill>
            </a:endParaRPr>
          </a:p>
          <a:p>
            <a:endParaRPr kumimoji="1"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dirty="0"/>
              <a:t>ドイツ語Ⅱ</a:t>
            </a:r>
            <a:r>
              <a:rPr lang="ja-JP" altLang="en-US" dirty="0"/>
              <a:t>の授業内容（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03648" y="2133600"/>
            <a:ext cx="7130753" cy="37776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ja-JP" altLang="en-US" sz="3200" dirty="0"/>
              <a:t>春学期：月曜</a:t>
            </a:r>
            <a:r>
              <a:rPr lang="en-US" altLang="ja-JP" sz="3200" dirty="0"/>
              <a:t>3</a:t>
            </a:r>
            <a:r>
              <a:rPr lang="ja-JP" altLang="en-US" sz="3200" dirty="0"/>
              <a:t>限＋木曜</a:t>
            </a:r>
            <a:r>
              <a:rPr lang="en-US" altLang="ja-JP" sz="3200" dirty="0"/>
              <a:t>3</a:t>
            </a:r>
            <a:r>
              <a:rPr lang="ja-JP" altLang="en-US" sz="3200" dirty="0"/>
              <a:t>限</a:t>
            </a:r>
            <a:endParaRPr lang="en-US" altLang="ja-JP" sz="3200" dirty="0"/>
          </a:p>
          <a:p>
            <a:r>
              <a:rPr lang="de-DE" altLang="ja-JP" sz="3000" dirty="0"/>
              <a:t>Mit Erfolg zum Zertifikat Deutsch B1</a:t>
            </a:r>
          </a:p>
          <a:p>
            <a:pPr marL="0" indent="0">
              <a:buNone/>
            </a:pPr>
            <a:r>
              <a:rPr lang="ja-JP" altLang="en-US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</a:t>
            </a:r>
            <a:r>
              <a:rPr lang="en-US" altLang="ja-JP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年目の続き。</a:t>
            </a:r>
            <a:r>
              <a:rPr lang="en-US" altLang="ja-JP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頁の</a:t>
            </a:r>
            <a:r>
              <a:rPr lang="en-US" altLang="ja-JP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課</a:t>
            </a:r>
            <a:r>
              <a:rPr lang="en-US" altLang="ja-JP" sz="26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Konjunktiv</a:t>
            </a:r>
            <a:r>
              <a:rPr lang="en-US" altLang="ja-JP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II</a:t>
            </a:r>
            <a:r>
              <a:rPr lang="ja-JP" altLang="en-US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から。）</a:t>
            </a:r>
            <a:endParaRPr lang="en-US" altLang="ja-JP" sz="2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3000" dirty="0"/>
              <a:t>文法項目の確認，読解，作文の練習</a:t>
            </a:r>
            <a:endParaRPr lang="en-US" altLang="ja-JP" sz="3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3000" dirty="0"/>
              <a:t>CD</a:t>
            </a:r>
            <a:r>
              <a:rPr lang="ja-JP" altLang="en-US" sz="3000" dirty="0"/>
              <a:t>などを利用して聴解も練習</a:t>
            </a: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（主に自主学習）</a:t>
            </a:r>
            <a:endParaRPr lang="en-US" altLang="ja-JP" sz="3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3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上記教科書は秋学期も使用する。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dirty="0"/>
              <a:t>ドイツ語Ⅱ</a:t>
            </a:r>
            <a:r>
              <a:rPr lang="ja-JP" altLang="en-US" dirty="0"/>
              <a:t>の授業内容（</a:t>
            </a:r>
            <a:r>
              <a:rPr lang="en-US" altLang="ja-JP" dirty="0"/>
              <a:t>2</a:t>
            </a:r>
            <a:r>
              <a:rPr lang="ja-JP" altLang="en-US" dirty="0"/>
              <a:t>）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2920" y="1754488"/>
            <a:ext cx="8183880" cy="4626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3200" dirty="0"/>
              <a:t>秋学期：月曜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限「</a:t>
            </a:r>
            <a:r>
              <a:rPr lang="ja-JP" altLang="en-US" sz="3200" dirty="0"/>
              <a:t>作文」</a:t>
            </a:r>
            <a:endParaRPr kumimoji="1" lang="en-US" altLang="ja-JP" sz="3200" dirty="0"/>
          </a:p>
          <a:p>
            <a:r>
              <a:rPr kumimoji="1" lang="ja-JP" altLang="en-US" sz="3000" dirty="0"/>
              <a:t>色々な文書，特にメールを書く練習</a:t>
            </a:r>
            <a:endParaRPr kumimoji="1" lang="en-US" altLang="ja-JP" sz="3000" dirty="0"/>
          </a:p>
          <a:p>
            <a:pPr>
              <a:spcBef>
                <a:spcPts val="1200"/>
              </a:spcBef>
              <a:buNone/>
            </a:pPr>
            <a:r>
              <a:rPr lang="ja-JP" altLang="en-US" sz="3200" dirty="0"/>
              <a:t>秋学期：木曜</a:t>
            </a:r>
            <a:r>
              <a:rPr lang="en-US" altLang="ja-JP" sz="3200" dirty="0"/>
              <a:t>3</a:t>
            </a:r>
            <a:r>
              <a:rPr lang="ja-JP" altLang="en-US" sz="3200" dirty="0"/>
              <a:t>限「</a:t>
            </a:r>
            <a:r>
              <a:rPr kumimoji="1" lang="ja-JP" altLang="en-US" sz="3200" dirty="0"/>
              <a:t>聞き取り」</a:t>
            </a:r>
            <a:endParaRPr kumimoji="1" lang="en-US" altLang="ja-JP" sz="3200" dirty="0"/>
          </a:p>
          <a:p>
            <a:r>
              <a:rPr lang="ja-JP" altLang="en-US" sz="3000" dirty="0"/>
              <a:t>さまざまな場面・状況のドイツ語を聞いて理解する練習</a:t>
            </a:r>
            <a:endParaRPr kumimoji="1" lang="en-US" altLang="ja-JP" sz="3000" dirty="0"/>
          </a:p>
          <a:p>
            <a:pPr>
              <a:spcBef>
                <a:spcPts val="1200"/>
              </a:spcBef>
            </a:pPr>
            <a:r>
              <a:rPr lang="ja-JP" altLang="en-US" sz="3000" dirty="0"/>
              <a:t>どちらも </a:t>
            </a:r>
            <a:r>
              <a:rPr lang="de-DE" altLang="ja-JP" sz="3000" dirty="0"/>
              <a:t>Mit Erfolg zum Zertifikat Deutsch B1</a:t>
            </a:r>
            <a:r>
              <a:rPr lang="ja-JP" altLang="en-US" sz="3000" b="1" dirty="0"/>
              <a:t>も</a:t>
            </a:r>
            <a:r>
              <a:rPr lang="ja-JP" altLang="en-US" sz="3000" dirty="0"/>
              <a:t>引き続き使用</a:t>
            </a:r>
            <a:endParaRPr lang="de-DE" altLang="ja-JP" sz="3000" dirty="0"/>
          </a:p>
          <a:p>
            <a:r>
              <a:rPr kumimoji="1" lang="ja-JP" altLang="en-US" sz="3000" dirty="0"/>
              <a:t>他にインターネットも大いに活用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dirty="0"/>
              <a:t>ドイツ語Ⅱ</a:t>
            </a:r>
            <a:r>
              <a:rPr lang="ja-JP" altLang="en-US" dirty="0"/>
              <a:t>の授業内容（</a:t>
            </a:r>
            <a:r>
              <a:rPr lang="en-US" altLang="ja-JP" dirty="0"/>
              <a:t>3</a:t>
            </a:r>
            <a:r>
              <a:rPr lang="ja-JP" altLang="en-US" dirty="0"/>
              <a:t>）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03649" y="1772816"/>
            <a:ext cx="7130752" cy="4138406"/>
          </a:xfrm>
        </p:spPr>
        <p:txBody>
          <a:bodyPr>
            <a:normAutofit fontScale="92500"/>
          </a:bodyPr>
          <a:lstStyle/>
          <a:p>
            <a:r>
              <a:rPr kumimoji="1" lang="ja-JP" altLang="en-US" sz="3200" dirty="0"/>
              <a:t>春学期：火曜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限（学部別クラス）</a:t>
            </a:r>
            <a:endParaRPr kumimoji="1" lang="en-US" altLang="ja-JP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3000" dirty="0"/>
              <a:t>読解：両学部共通の教材</a:t>
            </a:r>
            <a:endParaRPr lang="en-US" altLang="ja-JP" sz="3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3000" dirty="0"/>
              <a:t>色々なジャンルの文章を読む</a:t>
            </a:r>
            <a:endParaRPr kumimoji="1" lang="en-US" altLang="ja-JP" sz="3000" dirty="0"/>
          </a:p>
          <a:p>
            <a:pPr>
              <a:spcBef>
                <a:spcPts val="1200"/>
              </a:spcBef>
            </a:pPr>
            <a:r>
              <a:rPr kumimoji="1" lang="ja-JP" altLang="en-US" sz="3200" dirty="0"/>
              <a:t>秋学期：火曜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限（学部別クラス）</a:t>
            </a:r>
            <a:endParaRPr kumimoji="1" lang="en-US" altLang="ja-JP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3000" dirty="0"/>
              <a:t>読解：言語文化学部</a:t>
            </a:r>
            <a:endParaRPr lang="en-US" altLang="ja-JP" sz="3000" dirty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ja-JP" altLang="en-US" sz="3000" dirty="0"/>
              <a:t>読解：国際社会学部</a:t>
            </a:r>
            <a:endParaRPr kumimoji="1" lang="en-US" altLang="ja-JP" sz="3000" dirty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ja-JP" altLang="en-US" sz="3000" dirty="0"/>
              <a:t>かなり高度なものも読むかもしれない</a:t>
            </a:r>
            <a:endParaRPr kumimoji="1" lang="de-DE" sz="3000" dirty="0"/>
          </a:p>
        </p:txBody>
      </p:sp>
    </p:spTree>
    <p:extLst>
      <p:ext uri="{BB962C8B-B14F-4D97-AF65-F5344CB8AC3E}">
        <p14:creationId xmlns:p14="http://schemas.microsoft.com/office/powerpoint/2010/main" val="407844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dirty="0"/>
              <a:t>ドイツ語Ⅱ</a:t>
            </a:r>
            <a:r>
              <a:rPr lang="ja-JP" altLang="en-US" dirty="0"/>
              <a:t>の授業内容（</a:t>
            </a:r>
            <a:r>
              <a:rPr lang="en-US" altLang="ja-JP" dirty="0"/>
              <a:t>4</a:t>
            </a:r>
            <a:r>
              <a:rPr lang="ja-JP" altLang="en-US" dirty="0"/>
              <a:t>）</a:t>
            </a:r>
            <a:endParaRPr kumimoji="1" lang="de-DE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75657" y="2133600"/>
            <a:ext cx="7058744" cy="3777622"/>
          </a:xfrm>
        </p:spPr>
        <p:txBody>
          <a:bodyPr/>
          <a:lstStyle/>
          <a:p>
            <a:pPr>
              <a:buNone/>
            </a:pPr>
            <a:r>
              <a:rPr lang="ja-JP" altLang="en-US" sz="3200" dirty="0"/>
              <a:t>春学期・秋学期：火曜</a:t>
            </a:r>
            <a:r>
              <a:rPr lang="en-US" altLang="ja-JP" sz="3200" dirty="0"/>
              <a:t>3</a:t>
            </a:r>
            <a:r>
              <a:rPr lang="ja-JP" altLang="en-US" sz="3200" dirty="0"/>
              <a:t>限＋金曜</a:t>
            </a:r>
            <a:r>
              <a:rPr lang="en-US" altLang="ja-JP" sz="3200" dirty="0"/>
              <a:t>2</a:t>
            </a:r>
            <a:r>
              <a:rPr lang="ja-JP" altLang="en-US" sz="3200" dirty="0"/>
              <a:t>限</a:t>
            </a:r>
            <a:endParaRPr lang="en-US" altLang="ja-JP" sz="3200" dirty="0"/>
          </a:p>
          <a:p>
            <a:r>
              <a:rPr kumimoji="1" lang="en-US" altLang="ja-JP" sz="3200" dirty="0"/>
              <a:t>2019</a:t>
            </a:r>
            <a:r>
              <a:rPr kumimoji="1" lang="ja-JP" altLang="en-US" sz="3200" dirty="0"/>
              <a:t>年度から</a:t>
            </a:r>
            <a:r>
              <a:rPr kumimoji="1" lang="ja-JP" altLang="en-US" sz="3200" dirty="0">
                <a:solidFill>
                  <a:srgbClr val="FF0000"/>
                </a:solidFill>
              </a:rPr>
              <a:t>４クラス編成</a:t>
            </a:r>
            <a:r>
              <a:rPr kumimoji="1" lang="ja-JP" altLang="en-US" sz="3200" dirty="0"/>
              <a:t>でコミュニケーションの練習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en-US" altLang="ja-JP" sz="2800" dirty="0"/>
              <a:t>※</a:t>
            </a:r>
            <a:r>
              <a:rPr lang="ja-JP" altLang="en-US" sz="2800" dirty="0"/>
              <a:t> </a:t>
            </a:r>
            <a:r>
              <a:rPr lang="en-US" altLang="ja-JP" sz="2800" dirty="0"/>
              <a:t>2018</a:t>
            </a:r>
            <a:r>
              <a:rPr lang="ja-JP" altLang="en-US" sz="2800" dirty="0"/>
              <a:t>年度までは</a:t>
            </a:r>
            <a:r>
              <a:rPr lang="en-US" altLang="ja-JP" sz="2800" dirty="0"/>
              <a:t>3</a:t>
            </a:r>
            <a:r>
              <a:rPr lang="ja-JP" altLang="en-US" sz="2800" dirty="0"/>
              <a:t>クラス編成，もっと昔は</a:t>
            </a:r>
            <a:r>
              <a:rPr lang="en-US" altLang="ja-JP" sz="2800" dirty="0"/>
              <a:t>2</a:t>
            </a:r>
            <a:r>
              <a:rPr lang="ja-JP" altLang="en-US" sz="2800" dirty="0"/>
              <a:t>クラス編成だった。</a:t>
            </a:r>
            <a:endParaRPr kumimoji="1" lang="en-US" altLang="ja-JP" sz="2800" dirty="0"/>
          </a:p>
          <a:p>
            <a:pPr marL="0" indent="0">
              <a:buNone/>
            </a:pP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96015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3585</TotalTime>
  <Words>1255</Words>
  <Application>Microsoft Office PowerPoint</Application>
  <PresentationFormat>画面に合わせる (4:3)</PresentationFormat>
  <Paragraphs>122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6" baseType="lpstr">
      <vt:lpstr>ＭＳ Ｐゴシック</vt:lpstr>
      <vt:lpstr>Arial</vt:lpstr>
      <vt:lpstr>Calibri</vt:lpstr>
      <vt:lpstr>Century Gothic</vt:lpstr>
      <vt:lpstr>Wingdings</vt:lpstr>
      <vt:lpstr>Wingdings 3</vt:lpstr>
      <vt:lpstr>ウィスプ</vt:lpstr>
      <vt:lpstr>ドイツ語2年生確認事項</vt:lpstr>
      <vt:lpstr>このファイルの内容</vt:lpstr>
      <vt:lpstr>地域言語A（ドイツ語Ⅱ） （言語文化学部・国際社会学部）</vt:lpstr>
      <vt:lpstr>地域言語A（ドイツ語Ⅱ） （言語文化学部・国際社会学部）</vt:lpstr>
      <vt:lpstr>地域言語A（ドイツ語Ⅱ） （言語文化学部・国際社会学部）</vt:lpstr>
      <vt:lpstr>ドイツ語Ⅱの授業内容（1）</vt:lpstr>
      <vt:lpstr>ドイツ語Ⅱの授業内容（2）</vt:lpstr>
      <vt:lpstr>ドイツ語Ⅱの授業内容（3）</vt:lpstr>
      <vt:lpstr>ドイツ語Ⅱの授業内容（4）</vt:lpstr>
      <vt:lpstr>地域基礎</vt:lpstr>
      <vt:lpstr>＋アルファ</vt:lpstr>
      <vt:lpstr>教科書購入</vt:lpstr>
      <vt:lpstr>留学・SV</vt:lpstr>
      <vt:lpstr>留学・SV</vt:lpstr>
      <vt:lpstr>ゲーテ・インスティトゥートの検定試験</vt:lpstr>
      <vt:lpstr>ゲーテ・インスティトゥートの検定試験</vt:lpstr>
      <vt:lpstr>ゲーテ・インスティトゥートの検定試験</vt:lpstr>
      <vt:lpstr>その他</vt:lpstr>
      <vt:lpstr>PowerPoint プレゼンテーション</vt:lpstr>
    </vt:vector>
  </TitlesOfParts>
  <Company>tufs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ドイツ語2年生ガイダンス</dc:title>
  <dc:creator>narita takashi</dc:creator>
  <cp:lastModifiedBy>narita.takashi</cp:lastModifiedBy>
  <cp:revision>127</cp:revision>
  <dcterms:created xsi:type="dcterms:W3CDTF">2013-04-04T08:34:43Z</dcterms:created>
  <dcterms:modified xsi:type="dcterms:W3CDTF">2021-04-04T06:42:00Z</dcterms:modified>
</cp:coreProperties>
</file>