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  <p:sldMasterId id="2147483906" r:id="rId2"/>
  </p:sldMasterIdLst>
  <p:notesMasterIdLst>
    <p:notesMasterId r:id="rId32"/>
  </p:notesMasterIdLst>
  <p:sldIdLst>
    <p:sldId id="256" r:id="rId3"/>
    <p:sldId id="292" r:id="rId4"/>
    <p:sldId id="294" r:id="rId5"/>
    <p:sldId id="295" r:id="rId6"/>
    <p:sldId id="260" r:id="rId7"/>
    <p:sldId id="259" r:id="rId8"/>
    <p:sldId id="261" r:id="rId9"/>
    <p:sldId id="277" r:id="rId10"/>
    <p:sldId id="262" r:id="rId11"/>
    <p:sldId id="263" r:id="rId12"/>
    <p:sldId id="285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1" r:id="rId21"/>
    <p:sldId id="272" r:id="rId22"/>
    <p:sldId id="280" r:id="rId23"/>
    <p:sldId id="290" r:id="rId24"/>
    <p:sldId id="286" r:id="rId25"/>
    <p:sldId id="278" r:id="rId26"/>
    <p:sldId id="274" r:id="rId27"/>
    <p:sldId id="275" r:id="rId28"/>
    <p:sldId id="276" r:id="rId29"/>
    <p:sldId id="291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ita.takashi" initials="tn" lastIdx="3" clrIdx="0">
    <p:extLst>
      <p:ext uri="{19B8F6BF-5375-455C-9EA6-DF929625EA0E}">
        <p15:presenceInfo xmlns:p15="http://schemas.microsoft.com/office/powerpoint/2012/main" userId="narita.taka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834" autoAdjust="0"/>
  </p:normalViewPr>
  <p:slideViewPr>
    <p:cSldViewPr snapToGrid="0">
      <p:cViewPr varScale="1">
        <p:scale>
          <a:sx n="108" d="100"/>
          <a:sy n="108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1C0A6-3AA5-47E1-823F-B076E1C632A4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C1861-A758-4314-B562-697B291A6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541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C1861-A758-4314-B562-697B291A6C1C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C1861-A758-4314-B562-697B291A6C1C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44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42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6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4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18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907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8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4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173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27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354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424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946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51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997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94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9738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60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94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2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0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14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2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7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61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6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1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8C7A-BEB5-447F-8AA2-6152100FF31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4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education/lc/outline/example/" TargetMode="External"/><Relationship Id="rId2" Type="http://schemas.openxmlformats.org/officeDocument/2006/relationships/hyperlink" Target="http://www.tufs.ac.jp/student/lesson_course/onlineclasses.html#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tufs.ac.jp/education/ia/outline/exampl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documents/student/lesson_course/jikanwari202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p3xQHRIvf8&amp;feature=youtu.be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vv7FhgmlBW4&amp;feature=youtu.be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yabroad/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ent/NEWS/education/20040801.html" TargetMode="Externa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student/NEWS/education/20210402.html" TargetMode="External"/><Relationship Id="rId2" Type="http://schemas.openxmlformats.org/officeDocument/2006/relationships/hyperlink" Target="http://www.tufs.ac.jp/student/NEWS/education/210401_2.html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ts/personal/fujinawa/index.php" TargetMode="External"/><Relationship Id="rId2" Type="http://schemas.openxmlformats.org/officeDocument/2006/relationships/hyperlink" Target="http://www.tufs.ac.jp/research/researcher/people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FFDC6-00A3-4764-B5EB-F61581F2C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81100"/>
            <a:ext cx="7766936" cy="2869736"/>
          </a:xfrm>
        </p:spPr>
        <p:txBody>
          <a:bodyPr>
            <a:normAutofit fontScale="90000"/>
          </a:bodyPr>
          <a:lstStyle/>
          <a:p>
            <a:r>
              <a:rPr lang="ja-JP" altLang="ja-JP" sz="6000" b="1" dirty="0"/>
              <a:t>専攻言語ドイツ語</a:t>
            </a:r>
            <a:r>
              <a:rPr lang="ja-JP" altLang="ja-JP" sz="6000" dirty="0"/>
              <a:t/>
            </a:r>
            <a:br>
              <a:rPr lang="ja-JP" altLang="ja-JP" sz="6000" dirty="0"/>
            </a:br>
            <a:r>
              <a:rPr lang="ja-JP" altLang="ja-JP" sz="6000" b="1" dirty="0"/>
              <a:t>新入生履修ガイダンス</a:t>
            </a:r>
            <a:r>
              <a:rPr lang="en-US" altLang="ja-JP" sz="6000" b="1" dirty="0"/>
              <a:t/>
            </a:r>
            <a:br>
              <a:rPr lang="en-US" altLang="ja-JP" sz="6000" b="1" dirty="0"/>
            </a:br>
            <a:endParaRPr kumimoji="1" lang="ja-JP" altLang="en-US" sz="6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E74BDE-C868-411F-BC6E-FAE25F08F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0236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altLang="ja-JP" sz="2800" dirty="0"/>
              <a:t>2021</a:t>
            </a:r>
            <a:r>
              <a:rPr lang="ja-JP" altLang="ja-JP" sz="2800" dirty="0"/>
              <a:t>年</a:t>
            </a:r>
            <a:r>
              <a:rPr lang="en-US" altLang="ja-JP" sz="2800" dirty="0"/>
              <a:t>4</a:t>
            </a:r>
            <a:r>
              <a:rPr lang="ja-JP" altLang="ja-JP" sz="2800" dirty="0"/>
              <a:t>月</a:t>
            </a:r>
            <a:r>
              <a:rPr lang="en-US" altLang="ja-JP" sz="2800" dirty="0"/>
              <a:t>5</a:t>
            </a:r>
            <a:r>
              <a:rPr lang="ja-JP" altLang="ja-JP" sz="2800" dirty="0"/>
              <a:t>日（月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algn="ctr"/>
            <a:endParaRPr lang="en-US" altLang="ja-JP" sz="2600" dirty="0"/>
          </a:p>
          <a:p>
            <a:pPr algn="ctr"/>
            <a:r>
              <a:rPr lang="ja-JP" altLang="ja-JP" sz="2600" dirty="0"/>
              <a:t>ドイツ語教室</a:t>
            </a:r>
          </a:p>
          <a:p>
            <a:pPr algn="ctr"/>
            <a:r>
              <a:rPr lang="en-US" altLang="ja-JP" sz="2600" dirty="0">
                <a:hlinkClick r:id="rId2"/>
              </a:rPr>
              <a:t>http://www.tufs.ac.jp/common/fs/ea1/ger/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522970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A29D7-5EE4-496E-813C-7B05F7D8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ドイツ語教室からのお知らせは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59BB77-8E80-4F94-91B6-149E85DE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4161"/>
            <a:ext cx="9208346" cy="4507202"/>
          </a:xfrm>
        </p:spPr>
        <p:txBody>
          <a:bodyPr>
            <a:normAutofit/>
          </a:bodyPr>
          <a:lstStyle/>
          <a:p>
            <a:r>
              <a:rPr lang="ja-JP" altLang="ja-JP" sz="3200" dirty="0"/>
              <a:t>掲示板</a:t>
            </a:r>
            <a:r>
              <a:rPr lang="en-US" altLang="ja-JP" sz="3200" dirty="0"/>
              <a:t>	</a:t>
            </a:r>
            <a:endParaRPr lang="ja-JP" altLang="ja-JP" sz="2400" dirty="0"/>
          </a:p>
          <a:p>
            <a:pPr marL="457200" lvl="1" indent="0">
              <a:buNone/>
            </a:pPr>
            <a:r>
              <a:rPr lang="ja-JP" altLang="ja-JP" sz="2800" dirty="0"/>
              <a:t>研究講義棟</a:t>
            </a:r>
            <a:r>
              <a:rPr lang="en-US" altLang="ja-JP" sz="2800" dirty="0"/>
              <a:t>6</a:t>
            </a:r>
            <a:r>
              <a:rPr lang="ja-JP" altLang="ja-JP" sz="2800" dirty="0"/>
              <a:t>階</a:t>
            </a:r>
            <a:r>
              <a:rPr lang="en-US" altLang="ja-JP" sz="2800" dirty="0"/>
              <a:t> 	644</a:t>
            </a:r>
            <a:r>
              <a:rPr lang="ja-JP" altLang="ja-JP" sz="2800" dirty="0"/>
              <a:t>号室（ドイツ語共同演習室）前</a:t>
            </a:r>
            <a:endParaRPr lang="ja-JP" altLang="ja-JP" sz="2000" dirty="0"/>
          </a:p>
          <a:p>
            <a:pPr marL="457200" lvl="1" indent="0">
              <a:buNone/>
            </a:pPr>
            <a:r>
              <a:rPr lang="ja-JP" altLang="ja-JP" sz="2800" dirty="0"/>
              <a:t>　　　同</a:t>
            </a:r>
            <a:r>
              <a:rPr lang="en-US" altLang="ja-JP" sz="2800" dirty="0"/>
              <a:t>			624</a:t>
            </a:r>
            <a:r>
              <a:rPr lang="ja-JP" altLang="ja-JP" sz="2800" dirty="0"/>
              <a:t>号室（ドイツ語教育準備室）前</a:t>
            </a:r>
            <a:endParaRPr lang="ja-JP" altLang="ja-JP" sz="20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ただし今年は</a:t>
            </a:r>
            <a:r>
              <a:rPr lang="ja-JP" altLang="ja-JP" sz="3200" dirty="0">
                <a:solidFill>
                  <a:srgbClr val="FF0000"/>
                </a:solidFill>
              </a:rPr>
              <a:t>ドイツ語教室</a:t>
            </a:r>
            <a:r>
              <a:rPr lang="en-US" altLang="ja-JP" sz="3200" dirty="0">
                <a:solidFill>
                  <a:srgbClr val="FF0000"/>
                </a:solidFill>
              </a:rPr>
              <a:t>HP</a:t>
            </a:r>
            <a:r>
              <a:rPr lang="ja-JP" altLang="en-US" sz="3200" dirty="0">
                <a:solidFill>
                  <a:srgbClr val="FF0000"/>
                </a:solidFill>
              </a:rPr>
              <a:t>を多用するので，定期的に見に行くこと。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sz="3200" dirty="0">
                <a:hlinkClick r:id="rId2"/>
              </a:rPr>
              <a:t>http://www.tufs.ac.jp/common/fs/ea1/ger/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87472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0D3A0-9D93-4BD7-A2CE-084B417F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履修全般について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428F1F-7436-4561-9BA8-D677DE8E0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4801"/>
            <a:ext cx="9655386" cy="4765039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大学ウェブサイトの動画オリエンテーション</a:t>
            </a:r>
            <a:r>
              <a:rPr kumimoji="1" lang="ja-JP" altLang="en-US" sz="3200" dirty="0" smtClean="0"/>
              <a:t>を見て</a:t>
            </a:r>
            <a:r>
              <a:rPr kumimoji="1" lang="ja-JP" altLang="en-US" sz="3200" dirty="0"/>
              <a:t>正しく理解しましょう。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http://www.tufs.ac.jp/student/lesson_course/onlineclasses.html#e</a:t>
            </a:r>
            <a:endParaRPr lang="en-US" altLang="ja-JP" sz="24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不確かな点は繰り返し履修案内で確認しましょう。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言語文化学部　</a:t>
            </a:r>
            <a:r>
              <a:rPr lang="en-US" altLang="ja-JP" sz="2400" dirty="0">
                <a:hlinkClick r:id="rId3"/>
              </a:rPr>
              <a:t>http://www.tufs.ac.jp/education/lc/outline/example/</a:t>
            </a:r>
            <a:endParaRPr lang="en-US" altLang="ja-JP" sz="32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3200" dirty="0"/>
              <a:t>国際社会学部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2400" dirty="0">
                <a:hlinkClick r:id="rId4"/>
              </a:rPr>
              <a:t>http://www.tufs.ac.jp/education/ia/outline/example/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108294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F62D9-0DCA-4C93-AD4D-B64C409D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57694"/>
          </a:xfrm>
        </p:spPr>
        <p:txBody>
          <a:bodyPr>
            <a:normAutofit/>
          </a:bodyPr>
          <a:lstStyle/>
          <a:p>
            <a:r>
              <a:rPr lang="ja-JP" altLang="ja-JP" dirty="0"/>
              <a:t>２．言語科目の履修</a:t>
            </a:r>
            <a:r>
              <a:rPr lang="ja-JP" altLang="en-US" dirty="0"/>
              <a:t>：言語文化学部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B6067B1-ED16-4E7B-ACA5-041C9880D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303623"/>
              </p:ext>
            </p:extLst>
          </p:nvPr>
        </p:nvGraphicFramePr>
        <p:xfrm>
          <a:off x="677863" y="1392865"/>
          <a:ext cx="9093457" cy="4874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4193">
                  <a:extLst>
                    <a:ext uri="{9D8B030D-6E8A-4147-A177-3AD203B41FA5}">
                      <a16:colId xmlns:a16="http://schemas.microsoft.com/office/drawing/2014/main" val="3835259432"/>
                    </a:ext>
                  </a:extLst>
                </a:gridCol>
                <a:gridCol w="1924493">
                  <a:extLst>
                    <a:ext uri="{9D8B030D-6E8A-4147-A177-3AD203B41FA5}">
                      <a16:colId xmlns:a16="http://schemas.microsoft.com/office/drawing/2014/main" val="1759954241"/>
                    </a:ext>
                  </a:extLst>
                </a:gridCol>
                <a:gridCol w="1726595">
                  <a:extLst>
                    <a:ext uri="{9D8B030D-6E8A-4147-A177-3AD203B41FA5}">
                      <a16:colId xmlns:a16="http://schemas.microsoft.com/office/drawing/2014/main" val="2323847525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3531770946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1923504249"/>
                    </a:ext>
                  </a:extLst>
                </a:gridCol>
              </a:tblGrid>
              <a:tr h="6592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授業科目名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履修年次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選択必修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18115"/>
                  </a:ext>
                </a:extLst>
              </a:tr>
              <a:tr h="4691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専攻言語科目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21436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424678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ドイツ語Ⅲ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8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0663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諸地域言語科目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ja-JP" alt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ー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46422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GLIP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英語科目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6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8585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教養外国語科目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18395"/>
                  </a:ext>
                </a:extLst>
              </a:tr>
              <a:tr h="70186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卒業所要単位数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56971"/>
                  </a:ext>
                </a:extLst>
              </a:tr>
            </a:tbl>
          </a:graphicData>
        </a:graphic>
      </p:graphicFrame>
      <p:sp>
        <p:nvSpPr>
          <p:cNvPr id="3" name="楕円 2">
            <a:extLst>
              <a:ext uri="{FF2B5EF4-FFF2-40B4-BE49-F238E27FC236}">
                <a16:creationId xmlns:a16="http://schemas.microsoft.com/office/drawing/2014/main" id="{9B26F1F7-02A0-46BF-A533-887286947C36}"/>
              </a:ext>
            </a:extLst>
          </p:cNvPr>
          <p:cNvSpPr/>
          <p:nvPr/>
        </p:nvSpPr>
        <p:spPr>
          <a:xfrm>
            <a:off x="6786880" y="2966720"/>
            <a:ext cx="1270000" cy="5689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1E4B97D9-90F7-405B-912B-518A3098D633}"/>
              </a:ext>
            </a:extLst>
          </p:cNvPr>
          <p:cNvSpPr/>
          <p:nvPr/>
        </p:nvSpPr>
        <p:spPr>
          <a:xfrm>
            <a:off x="8219440" y="2052320"/>
            <a:ext cx="2946400" cy="1113824"/>
          </a:xfrm>
          <a:prstGeom prst="wedgeEllipseCallout">
            <a:avLst>
              <a:gd name="adj1" fmla="val -57482"/>
              <a:gd name="adj2" fmla="val 4148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言語文化学部は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ドイツ語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Ⅲ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も必修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534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F62D9-0DCA-4C93-AD4D-B64C409D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57694"/>
          </a:xfrm>
        </p:spPr>
        <p:txBody>
          <a:bodyPr>
            <a:normAutofit/>
          </a:bodyPr>
          <a:lstStyle/>
          <a:p>
            <a:r>
              <a:rPr lang="ja-JP" altLang="ja-JP" dirty="0"/>
              <a:t>２．言語科目の履修</a:t>
            </a:r>
            <a:r>
              <a:rPr lang="ja-JP" altLang="en-US" dirty="0"/>
              <a:t>：国際社会学部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B6067B1-ED16-4E7B-ACA5-041C9880D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049106"/>
              </p:ext>
            </p:extLst>
          </p:nvPr>
        </p:nvGraphicFramePr>
        <p:xfrm>
          <a:off x="677863" y="1392865"/>
          <a:ext cx="9093457" cy="4874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4193">
                  <a:extLst>
                    <a:ext uri="{9D8B030D-6E8A-4147-A177-3AD203B41FA5}">
                      <a16:colId xmlns:a16="http://schemas.microsoft.com/office/drawing/2014/main" val="3835259432"/>
                    </a:ext>
                  </a:extLst>
                </a:gridCol>
                <a:gridCol w="1924493">
                  <a:extLst>
                    <a:ext uri="{9D8B030D-6E8A-4147-A177-3AD203B41FA5}">
                      <a16:colId xmlns:a16="http://schemas.microsoft.com/office/drawing/2014/main" val="1759954241"/>
                    </a:ext>
                  </a:extLst>
                </a:gridCol>
                <a:gridCol w="1726595">
                  <a:extLst>
                    <a:ext uri="{9D8B030D-6E8A-4147-A177-3AD203B41FA5}">
                      <a16:colId xmlns:a16="http://schemas.microsoft.com/office/drawing/2014/main" val="2323847525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3531770946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1923504249"/>
                    </a:ext>
                  </a:extLst>
                </a:gridCol>
              </a:tblGrid>
              <a:tr h="6592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授業科目名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履修年次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選択必修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18115"/>
                  </a:ext>
                </a:extLst>
              </a:tr>
              <a:tr h="4691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専攻言語科目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21436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424678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ドイツ語Ⅲ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0663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諸地域言語科目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46422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GLIP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英語科目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 6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8585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教養外国語科目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18395"/>
                  </a:ext>
                </a:extLst>
              </a:tr>
              <a:tr h="70186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卒業所要単位数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56971"/>
                  </a:ext>
                </a:extLst>
              </a:tr>
            </a:tbl>
          </a:graphicData>
        </a:graphic>
      </p:graphicFrame>
      <p:sp>
        <p:nvSpPr>
          <p:cNvPr id="4" name="楕円 3">
            <a:extLst>
              <a:ext uri="{FF2B5EF4-FFF2-40B4-BE49-F238E27FC236}">
                <a16:creationId xmlns:a16="http://schemas.microsoft.com/office/drawing/2014/main" id="{E92862C6-84E5-4EAF-B1F7-691F6034B6EC}"/>
              </a:ext>
            </a:extLst>
          </p:cNvPr>
          <p:cNvSpPr/>
          <p:nvPr/>
        </p:nvSpPr>
        <p:spPr>
          <a:xfrm>
            <a:off x="6746240" y="2946400"/>
            <a:ext cx="1270000" cy="5689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D2518720-5F3B-4727-82C7-71AE7A532BB2}"/>
              </a:ext>
            </a:extLst>
          </p:cNvPr>
          <p:cNvSpPr/>
          <p:nvPr/>
        </p:nvSpPr>
        <p:spPr>
          <a:xfrm>
            <a:off x="8219440" y="2052320"/>
            <a:ext cx="3373120" cy="1645920"/>
          </a:xfrm>
          <a:prstGeom prst="wedgeEllipseCallout">
            <a:avLst>
              <a:gd name="adj1" fmla="val -55675"/>
              <a:gd name="adj2" fmla="val 2358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国際社会学部は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ドイツ語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Ⅲ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は必修ではないが，選択必修として履修可能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691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101E9-8BE0-4746-BAFC-C63B6796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r>
              <a:rPr kumimoji="1" lang="ja-JP" altLang="en-US" dirty="0"/>
              <a:t>要点は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E8F3CD-6A89-465F-B172-AD30186A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475"/>
            <a:ext cx="9689410" cy="4318888"/>
          </a:xfrm>
        </p:spPr>
        <p:txBody>
          <a:bodyPr>
            <a:noAutofit/>
          </a:bodyPr>
          <a:lstStyle/>
          <a:p>
            <a:pPr lvl="0"/>
            <a:r>
              <a:rPr lang="ja-JP" altLang="en-US" sz="2400" dirty="0"/>
              <a:t>両</a:t>
            </a:r>
            <a:r>
              <a:rPr lang="ja-JP" altLang="ja-JP" sz="2400" dirty="0"/>
              <a:t>学部</a:t>
            </a:r>
            <a:r>
              <a:rPr lang="ja-JP" altLang="en-US" sz="2400" dirty="0"/>
              <a:t>とも</a:t>
            </a:r>
            <a:endParaRPr lang="ja-JP" altLang="ja-JP" sz="2400" dirty="0"/>
          </a:p>
          <a:p>
            <a:pPr lvl="1"/>
            <a:r>
              <a:rPr lang="ja-JP" altLang="ja-JP" sz="2400" dirty="0"/>
              <a:t>ドイツ語</a:t>
            </a:r>
            <a:r>
              <a:rPr lang="en-US" altLang="ja-JP" sz="2400" dirty="0"/>
              <a:t>I</a:t>
            </a:r>
            <a:r>
              <a:rPr lang="ja-JP" altLang="ja-JP" sz="2400" dirty="0"/>
              <a:t>・</a:t>
            </a:r>
            <a:r>
              <a:rPr lang="en-US" altLang="ja-JP" sz="2400" dirty="0"/>
              <a:t>II</a:t>
            </a:r>
            <a:r>
              <a:rPr lang="ja-JP" altLang="ja-JP" sz="2400" dirty="0"/>
              <a:t>はまったく同じ。</a:t>
            </a:r>
            <a:r>
              <a:rPr lang="en-US" altLang="ja-JP" sz="2400" dirty="0"/>
              <a:t>20</a:t>
            </a:r>
            <a:r>
              <a:rPr lang="ja-JP" altLang="ja-JP" sz="2400" dirty="0"/>
              <a:t>単位必修</a:t>
            </a:r>
          </a:p>
          <a:p>
            <a:pPr lvl="1"/>
            <a:r>
              <a:rPr lang="en-US" altLang="ja-JP" sz="2400" dirty="0"/>
              <a:t>GLIP</a:t>
            </a:r>
            <a:r>
              <a:rPr lang="ja-JP" altLang="ja-JP" sz="2400" dirty="0"/>
              <a:t>英語科目または教養外国語（ひとつの言語で）</a:t>
            </a:r>
            <a:r>
              <a:rPr lang="en-US" altLang="ja-JP" sz="2400" dirty="0"/>
              <a:t>6</a:t>
            </a:r>
            <a:r>
              <a:rPr lang="ja-JP" altLang="ja-JP" sz="2400" dirty="0"/>
              <a:t>単位必修</a:t>
            </a:r>
          </a:p>
          <a:p>
            <a:pPr lvl="1"/>
            <a:r>
              <a:rPr lang="ja-JP" altLang="ja-JP" sz="2400" dirty="0"/>
              <a:t>ドイツ語を卒業までに</a:t>
            </a:r>
            <a:r>
              <a:rPr lang="en-US" altLang="ja-JP" sz="2400" dirty="0"/>
              <a:t>28</a:t>
            </a:r>
            <a:r>
              <a:rPr lang="ja-JP" altLang="ja-JP" sz="2400" dirty="0"/>
              <a:t>単位以上，修得することもできる</a:t>
            </a:r>
          </a:p>
          <a:p>
            <a:pPr lvl="1"/>
            <a:r>
              <a:rPr lang="ja-JP" altLang="ja-JP" sz="2400" dirty="0"/>
              <a:t>卒業所要単位数を超えて単位を修得した場合，超過分は</a:t>
            </a:r>
            <a:r>
              <a:rPr lang="ja-JP" altLang="en-US" sz="2400" dirty="0"/>
              <a:t>「</a:t>
            </a:r>
            <a:r>
              <a:rPr lang="ja-JP" altLang="ja-JP" sz="2400" dirty="0"/>
              <a:t>関連科目</a:t>
            </a:r>
            <a:r>
              <a:rPr lang="ja-JP" altLang="en-US" sz="2400" dirty="0"/>
              <a:t>」</a:t>
            </a:r>
            <a:r>
              <a:rPr lang="ja-JP" altLang="ja-JP" sz="2400" dirty="0"/>
              <a:t>にできる</a:t>
            </a:r>
          </a:p>
          <a:p>
            <a:pPr lvl="0"/>
            <a:r>
              <a:rPr lang="ja-JP" altLang="ja-JP" sz="2400" dirty="0"/>
              <a:t>両学部で必要総単位数や言語選択の自由度が多少異なる</a:t>
            </a:r>
          </a:p>
        </p:txBody>
      </p:sp>
    </p:spTree>
    <p:extLst>
      <p:ext uri="{BB962C8B-B14F-4D97-AF65-F5344CB8AC3E}">
        <p14:creationId xmlns:p14="http://schemas.microsoft.com/office/powerpoint/2010/main" val="2539448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101E9-8BE0-4746-BAFC-C63B6796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r>
              <a:rPr kumimoji="1" lang="ja-JP" altLang="en-US" dirty="0"/>
              <a:t>要点は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E8F3CD-6A89-465F-B172-AD30186A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475"/>
            <a:ext cx="9689410" cy="4318888"/>
          </a:xfrm>
        </p:spPr>
        <p:txBody>
          <a:bodyPr>
            <a:noAutofit/>
          </a:bodyPr>
          <a:lstStyle/>
          <a:p>
            <a:pPr lvl="0"/>
            <a:r>
              <a:rPr lang="ja-JP" altLang="ja-JP" sz="2800" dirty="0"/>
              <a:t>教養外国語は仏，伊，西，葡，露，中，朝，アラビア語から選べる。</a:t>
            </a:r>
            <a:endParaRPr lang="en-US" altLang="ja-JP" sz="2800" dirty="0"/>
          </a:p>
          <a:p>
            <a:pPr lvl="0"/>
            <a:r>
              <a:rPr lang="ja-JP" altLang="ja-JP" sz="2800" dirty="0"/>
              <a:t>各言語につき○○語</a:t>
            </a:r>
            <a:r>
              <a:rPr lang="en-US" altLang="ja-JP" sz="2800" dirty="0"/>
              <a:t>A</a:t>
            </a:r>
            <a:r>
              <a:rPr lang="ja-JP" altLang="ja-JP" sz="2800" dirty="0"/>
              <a:t>と○○語</a:t>
            </a:r>
            <a:r>
              <a:rPr lang="en-US" altLang="ja-JP" sz="2800" dirty="0"/>
              <a:t>B</a:t>
            </a:r>
            <a:r>
              <a:rPr lang="ja-JP" altLang="ja-JP" sz="2800" dirty="0"/>
              <a:t>の</a:t>
            </a:r>
            <a:r>
              <a:rPr lang="en-US" altLang="ja-JP" sz="2800" dirty="0"/>
              <a:t>2</a:t>
            </a:r>
            <a:r>
              <a:rPr lang="ja-JP" altLang="ja-JP" sz="2800" dirty="0"/>
              <a:t>種類ある。</a:t>
            </a:r>
            <a:endParaRPr lang="en-US" altLang="ja-JP" sz="2800" dirty="0"/>
          </a:p>
          <a:p>
            <a:pPr lvl="0"/>
            <a:r>
              <a:rPr lang="ja-JP" altLang="ja-JP" sz="2800" dirty="0"/>
              <a:t>履修する場合は</a:t>
            </a:r>
            <a:r>
              <a:rPr lang="en-US" altLang="ja-JP" sz="2800" dirty="0"/>
              <a:t>A</a:t>
            </a:r>
            <a:r>
              <a:rPr lang="ja-JP" altLang="ja-JP" sz="2800" dirty="0"/>
              <a:t>を</a:t>
            </a:r>
            <a:r>
              <a:rPr lang="en-US" altLang="ja-JP" sz="2800" dirty="0"/>
              <a:t>4</a:t>
            </a:r>
            <a:r>
              <a:rPr lang="ja-JP" altLang="ja-JP" sz="2800" dirty="0"/>
              <a:t>単位修得後，</a:t>
            </a:r>
            <a:r>
              <a:rPr lang="en-US" altLang="ja-JP" sz="2800" dirty="0"/>
              <a:t>B</a:t>
            </a:r>
            <a:r>
              <a:rPr lang="ja-JP" altLang="ja-JP" sz="2800" dirty="0"/>
              <a:t>を</a:t>
            </a:r>
            <a:r>
              <a:rPr lang="en-US" altLang="ja-JP" sz="2800" dirty="0"/>
              <a:t>2</a:t>
            </a:r>
            <a:r>
              <a:rPr lang="ja-JP" altLang="ja-JP" sz="2800" dirty="0"/>
              <a:t>単位修得するのが原則。その他，各言語</a:t>
            </a:r>
            <a:r>
              <a:rPr lang="ja-JP" altLang="en-US" sz="2800" dirty="0"/>
              <a:t>担当教員</a:t>
            </a:r>
            <a:r>
              <a:rPr lang="ja-JP" altLang="ja-JP" sz="2800" dirty="0"/>
              <a:t>の指示に従うこと。</a:t>
            </a:r>
          </a:p>
          <a:p>
            <a:r>
              <a:rPr lang="ja-JP" altLang="ja-JP" sz="2800" dirty="0"/>
              <a:t>ポーランド語やチェコ語は諸地域言語科目で開講されている（ただし，第</a:t>
            </a:r>
            <a:r>
              <a:rPr lang="en-US" altLang="ja-JP" sz="2800" dirty="0"/>
              <a:t>1</a:t>
            </a:r>
            <a:r>
              <a:rPr lang="ja-JP" altLang="ja-JP" sz="2800" dirty="0"/>
              <a:t>年次での履修はお勧めしない）</a:t>
            </a:r>
          </a:p>
        </p:txBody>
      </p:sp>
    </p:spTree>
    <p:extLst>
      <p:ext uri="{BB962C8B-B14F-4D97-AF65-F5344CB8AC3E}">
        <p14:creationId xmlns:p14="http://schemas.microsoft.com/office/powerpoint/2010/main" val="387900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14902-BC54-4896-902E-CDA36C26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82545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702BE778-EBF2-463C-B68D-080C21B75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8054"/>
              </p:ext>
            </p:extLst>
          </p:nvPr>
        </p:nvGraphicFramePr>
        <p:xfrm>
          <a:off x="677333" y="1701209"/>
          <a:ext cx="10080000" cy="47519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36258">
                  <a:extLst>
                    <a:ext uri="{9D8B030D-6E8A-4147-A177-3AD203B41FA5}">
                      <a16:colId xmlns:a16="http://schemas.microsoft.com/office/drawing/2014/main" val="2567061133"/>
                    </a:ext>
                  </a:extLst>
                </a:gridCol>
                <a:gridCol w="1246333">
                  <a:extLst>
                    <a:ext uri="{9D8B030D-6E8A-4147-A177-3AD203B41FA5}">
                      <a16:colId xmlns:a16="http://schemas.microsoft.com/office/drawing/2014/main" val="3693633097"/>
                    </a:ext>
                  </a:extLst>
                </a:gridCol>
                <a:gridCol w="1209788">
                  <a:extLst>
                    <a:ext uri="{9D8B030D-6E8A-4147-A177-3AD203B41FA5}">
                      <a16:colId xmlns:a16="http://schemas.microsoft.com/office/drawing/2014/main" val="1619935868"/>
                    </a:ext>
                  </a:extLst>
                </a:gridCol>
                <a:gridCol w="1329021">
                  <a:extLst>
                    <a:ext uri="{9D8B030D-6E8A-4147-A177-3AD203B41FA5}">
                      <a16:colId xmlns:a16="http://schemas.microsoft.com/office/drawing/2014/main" val="1139322538"/>
                    </a:ext>
                  </a:extLst>
                </a:gridCol>
                <a:gridCol w="1718428">
                  <a:extLst>
                    <a:ext uri="{9D8B030D-6E8A-4147-A177-3AD203B41FA5}">
                      <a16:colId xmlns:a16="http://schemas.microsoft.com/office/drawing/2014/main" val="2407618319"/>
                    </a:ext>
                  </a:extLst>
                </a:gridCol>
                <a:gridCol w="1420086">
                  <a:extLst>
                    <a:ext uri="{9D8B030D-6E8A-4147-A177-3AD203B41FA5}">
                      <a16:colId xmlns:a16="http://schemas.microsoft.com/office/drawing/2014/main" val="1538809900"/>
                    </a:ext>
                  </a:extLst>
                </a:gridCol>
                <a:gridCol w="1420086">
                  <a:extLst>
                    <a:ext uri="{9D8B030D-6E8A-4147-A177-3AD203B41FA5}">
                      <a16:colId xmlns:a16="http://schemas.microsoft.com/office/drawing/2014/main" val="1515691589"/>
                    </a:ext>
                  </a:extLst>
                </a:gridCol>
              </a:tblGrid>
              <a:tr h="1357714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日本人教員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クラス編成）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ネイティヴ教員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4</a:t>
                      </a:r>
                      <a:r>
                        <a:rPr lang="ja-JP" sz="2400" kern="100" dirty="0">
                          <a:effectLst/>
                        </a:rPr>
                        <a:t>クラス編成）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53236"/>
                  </a:ext>
                </a:extLst>
              </a:tr>
              <a:tr h="67885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1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2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3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4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55814"/>
                  </a:ext>
                </a:extLst>
              </a:tr>
              <a:tr h="67885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春学期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読解・聴解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897391"/>
                  </a:ext>
                </a:extLst>
              </a:tr>
              <a:tr h="6788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秋学期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01384"/>
                  </a:ext>
                </a:extLst>
              </a:tr>
              <a:tr h="67885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春学期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講読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707096"/>
                  </a:ext>
                </a:extLst>
              </a:tr>
              <a:tr h="6788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秋学期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作文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聴解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講読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55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217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A1D6E-EF54-4AE8-9E9D-CCABCFBF1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97598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46DFFD-DE0D-41B6-B619-6FBA51907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160589"/>
            <a:ext cx="10372469" cy="3880773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ja-JP" sz="2800" dirty="0"/>
              <a:t>第</a:t>
            </a:r>
            <a:r>
              <a:rPr lang="en-US" altLang="ja-JP" sz="2800" dirty="0"/>
              <a:t>1</a:t>
            </a:r>
            <a:r>
              <a:rPr lang="ja-JP" altLang="ja-JP" sz="2800" dirty="0"/>
              <a:t>～</a:t>
            </a:r>
            <a:r>
              <a:rPr lang="en-US" altLang="ja-JP" sz="2800" dirty="0"/>
              <a:t>2</a:t>
            </a:r>
            <a:r>
              <a:rPr lang="ja-JP" altLang="ja-JP" sz="2800" dirty="0"/>
              <a:t>年次のドイツ語は週</a:t>
            </a:r>
            <a:r>
              <a:rPr lang="en-US" altLang="ja-JP" sz="2800" dirty="0"/>
              <a:t>5</a:t>
            </a:r>
            <a:r>
              <a:rPr lang="ja-JP" altLang="ja-JP" sz="2800" dirty="0"/>
              <a:t>コマの授業（</a:t>
            </a:r>
            <a:r>
              <a:rPr lang="ja-JP" altLang="ja-JP" sz="2800" dirty="0">
                <a:hlinkClick r:id="rId2" action="ppaction://hlinksldjump"/>
              </a:rPr>
              <a:t>☞資料①</a:t>
            </a:r>
            <a:r>
              <a:rPr lang="ja-JP" altLang="ja-JP" sz="2800" dirty="0"/>
              <a:t>）</a:t>
            </a:r>
          </a:p>
          <a:p>
            <a:pPr lvl="0"/>
            <a:r>
              <a:rPr lang="ja-JP" altLang="en-US" sz="2800" dirty="0"/>
              <a:t>２</a:t>
            </a:r>
            <a:r>
              <a:rPr lang="ja-JP" altLang="ja-JP" sz="2800" dirty="0"/>
              <a:t>クラス（</a:t>
            </a:r>
            <a:r>
              <a:rPr lang="en-US" altLang="ja-JP" sz="2800" dirty="0"/>
              <a:t>A, B</a:t>
            </a:r>
            <a:r>
              <a:rPr lang="ja-JP" altLang="ja-JP" sz="2800" dirty="0"/>
              <a:t>）に分かれて行う授業と</a:t>
            </a:r>
            <a:r>
              <a:rPr lang="ja-JP" altLang="en-US" sz="2800" dirty="0"/>
              <a:t>４</a:t>
            </a:r>
            <a:r>
              <a:rPr lang="ja-JP" altLang="ja-JP" sz="2800" dirty="0"/>
              <a:t>クラス（</a:t>
            </a:r>
            <a:r>
              <a:rPr lang="en-US" altLang="ja-JP" sz="2800" dirty="0"/>
              <a:t>C, D, E, F</a:t>
            </a:r>
            <a:r>
              <a:rPr lang="ja-JP" altLang="ja-JP" sz="2800" dirty="0"/>
              <a:t>）に分かれて行う授業がある（☞資料②）</a:t>
            </a:r>
          </a:p>
          <a:p>
            <a:pPr lvl="0"/>
            <a:r>
              <a:rPr lang="ja-JP" altLang="ja-JP" sz="2800" dirty="0"/>
              <a:t>レベルは，英語にたとえて</a:t>
            </a:r>
            <a:r>
              <a:rPr lang="ja-JP" altLang="en-US" sz="2800" dirty="0"/>
              <a:t>大雑把に</a:t>
            </a:r>
            <a:r>
              <a:rPr lang="ja-JP" altLang="ja-JP" sz="2800" dirty="0"/>
              <a:t>言うなら，ドイツ語Ⅰが中学校，Ⅱが高校のレベル</a:t>
            </a:r>
          </a:p>
          <a:p>
            <a:pPr lvl="0"/>
            <a:r>
              <a:rPr lang="ja-JP" altLang="ja-JP" sz="2800" dirty="0"/>
              <a:t>ドイツ語Ⅰは週</a:t>
            </a:r>
            <a:r>
              <a:rPr lang="ja-JP" altLang="en-US" sz="2800" dirty="0"/>
              <a:t>５</a:t>
            </a:r>
            <a:r>
              <a:rPr lang="ja-JP" altLang="ja-JP" sz="2800" dirty="0"/>
              <a:t>コマ×</a:t>
            </a:r>
            <a:r>
              <a:rPr lang="ja-JP" altLang="en-US" sz="2800" dirty="0"/>
              <a:t>２</a:t>
            </a:r>
            <a:r>
              <a:rPr lang="ja-JP" altLang="ja-JP" sz="2800" dirty="0"/>
              <a:t>学期が学年末に一括して</a:t>
            </a:r>
            <a:r>
              <a:rPr lang="en-US" altLang="ja-JP" sz="2800" dirty="0"/>
              <a:t>10</a:t>
            </a:r>
            <a:r>
              <a:rPr lang="ja-JP" altLang="ja-JP" sz="2800" dirty="0"/>
              <a:t>単位認定される</a:t>
            </a:r>
          </a:p>
          <a:p>
            <a:pPr lvl="0"/>
            <a:r>
              <a:rPr lang="ja-JP" altLang="ja-JP" sz="2800" dirty="0"/>
              <a:t>ドイツ語Ⅱは各学期末，コマごとに</a:t>
            </a:r>
            <a:r>
              <a:rPr lang="ja-JP" altLang="en-US" sz="2800" dirty="0"/>
              <a:t>１</a:t>
            </a:r>
            <a:r>
              <a:rPr lang="ja-JP" altLang="ja-JP" sz="2800" dirty="0"/>
              <a:t>単位ずつ認定される</a:t>
            </a:r>
          </a:p>
        </p:txBody>
      </p:sp>
    </p:spTree>
    <p:extLst>
      <p:ext uri="{BB962C8B-B14F-4D97-AF65-F5344CB8AC3E}">
        <p14:creationId xmlns:p14="http://schemas.microsoft.com/office/powerpoint/2010/main" val="831409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80604E-6530-436F-B568-01E254B4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80133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FE49F7-BB0C-4E32-A0C6-806FF28E1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166" y="2310874"/>
            <a:ext cx="9453034" cy="3880773"/>
          </a:xfrm>
        </p:spPr>
        <p:txBody>
          <a:bodyPr>
            <a:normAutofit/>
          </a:bodyPr>
          <a:lstStyle/>
          <a:p>
            <a:pPr lvl="0"/>
            <a:r>
              <a:rPr lang="ja-JP" altLang="ja-JP" sz="3200" dirty="0"/>
              <a:t>ドイツ語Ⅰ・Ⅱについては</a:t>
            </a:r>
            <a:r>
              <a:rPr lang="en-US" altLang="ja-JP" sz="3200" dirty="0"/>
              <a:t>15</a:t>
            </a:r>
            <a:r>
              <a:rPr lang="ja-JP" altLang="ja-JP" sz="3200" dirty="0"/>
              <a:t>単位で（</a:t>
            </a:r>
            <a:r>
              <a:rPr lang="en-US" altLang="ja-JP" sz="3200" dirty="0"/>
              <a:t>= </a:t>
            </a:r>
            <a:r>
              <a:rPr lang="ja-JP" altLang="ja-JP" sz="3200" dirty="0"/>
              <a:t>必修</a:t>
            </a:r>
            <a:r>
              <a:rPr lang="en-US" altLang="ja-JP" sz="3200" dirty="0"/>
              <a:t>20</a:t>
            </a:r>
            <a:r>
              <a:rPr lang="ja-JP" altLang="ja-JP" sz="3200" dirty="0"/>
              <a:t>単位すべてが揃っていなくても）進級は可能</a:t>
            </a:r>
            <a:r>
              <a:rPr lang="ja-JP" altLang="en-US" sz="3200" dirty="0"/>
              <a:t>．．</a:t>
            </a:r>
            <a:endParaRPr lang="en-US" altLang="ja-JP" sz="3200" dirty="0"/>
          </a:p>
          <a:p>
            <a:pPr marL="360000" lvl="0" indent="0">
              <a:buNone/>
            </a:pPr>
            <a:r>
              <a:rPr lang="ja-JP" altLang="en-US" sz="3200" dirty="0"/>
              <a:t>．．ではある</a:t>
            </a:r>
            <a:r>
              <a:rPr lang="ja-JP" altLang="ja-JP" sz="3200" dirty="0"/>
              <a:t>が，</a:t>
            </a:r>
            <a:r>
              <a:rPr lang="ja-JP" altLang="ja-JP" sz="3200" dirty="0">
                <a:solidFill>
                  <a:srgbClr val="FF0000"/>
                </a:solidFill>
              </a:rPr>
              <a:t>第</a:t>
            </a:r>
            <a:r>
              <a:rPr lang="ja-JP" altLang="en-US" sz="3200" dirty="0">
                <a:solidFill>
                  <a:srgbClr val="FF0000"/>
                </a:solidFill>
              </a:rPr>
              <a:t>２</a:t>
            </a:r>
            <a:r>
              <a:rPr lang="ja-JP" altLang="ja-JP" sz="3200" dirty="0">
                <a:solidFill>
                  <a:srgbClr val="FF0000"/>
                </a:solidFill>
              </a:rPr>
              <a:t>年次のうちに</a:t>
            </a:r>
            <a:r>
              <a:rPr lang="en-US" altLang="ja-JP" sz="3200" dirty="0">
                <a:solidFill>
                  <a:srgbClr val="FF0000"/>
                </a:solidFill>
              </a:rPr>
              <a:t>20</a:t>
            </a:r>
            <a:r>
              <a:rPr lang="ja-JP" altLang="ja-JP" sz="3200" dirty="0">
                <a:solidFill>
                  <a:srgbClr val="FF0000"/>
                </a:solidFill>
              </a:rPr>
              <a:t>単位を修得しておくこと</a:t>
            </a:r>
            <a:r>
              <a:rPr lang="ja-JP" altLang="en-US" sz="3200" dirty="0">
                <a:solidFill>
                  <a:srgbClr val="FF0000"/>
                </a:solidFill>
              </a:rPr>
              <a:t>を強く勧める。</a:t>
            </a:r>
            <a:endParaRPr lang="ja-JP" altLang="ja-JP" sz="3200" dirty="0">
              <a:solidFill>
                <a:srgbClr val="FF0000"/>
              </a:solidFill>
            </a:endParaRPr>
          </a:p>
          <a:p>
            <a:pPr lvl="0"/>
            <a:r>
              <a:rPr lang="ja-JP" altLang="en-US" sz="3200" dirty="0"/>
              <a:t>なお，</a:t>
            </a:r>
            <a:r>
              <a:rPr lang="ja-JP" altLang="ja-JP" sz="3200" dirty="0"/>
              <a:t>ドイツ語Ⅰを取り損ねた場合，事実上，</a:t>
            </a:r>
            <a:r>
              <a:rPr lang="ja-JP" altLang="en-US" sz="3200" dirty="0"/>
              <a:t>２</a:t>
            </a:r>
            <a:r>
              <a:rPr lang="ja-JP" altLang="ja-JP" sz="3200" dirty="0"/>
              <a:t>年間で</a:t>
            </a:r>
            <a:r>
              <a:rPr lang="ja-JP" altLang="en-US" sz="3200" dirty="0"/>
              <a:t>３</a:t>
            </a:r>
            <a:r>
              <a:rPr lang="ja-JP" altLang="ja-JP" sz="3200" dirty="0"/>
              <a:t>年生に進級することができなくなる</a:t>
            </a:r>
            <a:r>
              <a:rPr lang="ja-JP" altLang="en-US" sz="3200" dirty="0"/>
              <a:t>。</a:t>
            </a:r>
            <a:endParaRPr lang="ja-JP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240031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A21BE-441C-4158-BE55-98F7969C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3</a:t>
            </a:r>
            <a:r>
              <a:rPr lang="ja-JP" altLang="ja-JP" dirty="0"/>
              <a:t>年次への進級要件</a:t>
            </a:r>
            <a:r>
              <a:rPr lang="ja-JP" altLang="en-US" dirty="0"/>
              <a:t>：言語文化学部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1AD21AF-86C2-45DA-BFE8-554224CDB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056167"/>
              </p:ext>
            </p:extLst>
          </p:nvPr>
        </p:nvGraphicFramePr>
        <p:xfrm>
          <a:off x="648104" y="1472664"/>
          <a:ext cx="10068024" cy="4543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54285">
                  <a:extLst>
                    <a:ext uri="{9D8B030D-6E8A-4147-A177-3AD203B41FA5}">
                      <a16:colId xmlns:a16="http://schemas.microsoft.com/office/drawing/2014/main" val="2159699784"/>
                    </a:ext>
                  </a:extLst>
                </a:gridCol>
                <a:gridCol w="1790705">
                  <a:extLst>
                    <a:ext uri="{9D8B030D-6E8A-4147-A177-3AD203B41FA5}">
                      <a16:colId xmlns:a16="http://schemas.microsoft.com/office/drawing/2014/main" val="3992924023"/>
                    </a:ext>
                  </a:extLst>
                </a:gridCol>
                <a:gridCol w="636976">
                  <a:extLst>
                    <a:ext uri="{9D8B030D-6E8A-4147-A177-3AD203B41FA5}">
                      <a16:colId xmlns:a16="http://schemas.microsoft.com/office/drawing/2014/main" val="3420629310"/>
                    </a:ext>
                  </a:extLst>
                </a:gridCol>
                <a:gridCol w="2686058">
                  <a:extLst>
                    <a:ext uri="{9D8B030D-6E8A-4147-A177-3AD203B41FA5}">
                      <a16:colId xmlns:a16="http://schemas.microsoft.com/office/drawing/2014/main" val="2146041425"/>
                    </a:ext>
                  </a:extLst>
                </a:gridCol>
              </a:tblGrid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専攻言語（ドイツ語Ⅰ・Ⅱ）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08125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地域基礎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44860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基礎リテラシー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8501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基礎演習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89857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教養科目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6643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導入科目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86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EDBB9-7805-47A5-8D35-B5101539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2021</a:t>
            </a:r>
            <a:r>
              <a:rPr lang="ja-JP" altLang="en-US" dirty="0" smtClean="0"/>
              <a:t>年度は対面授業・オンライン授業の両方が行われます（およそ６：４の割合）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EC317B-EBB5-4177-96F0-835E45DA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48986" cy="457549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毎週水曜日</a:t>
            </a:r>
            <a:r>
              <a:rPr lang="ja-JP" altLang="en-US" sz="3200" dirty="0" smtClean="0"/>
              <a:t>は、オンライン授業日</a:t>
            </a:r>
            <a:r>
              <a:rPr kumimoji="1" lang="ja-JP" altLang="en-US" sz="2800" dirty="0" smtClean="0"/>
              <a:t>。</a:t>
            </a:r>
            <a:endParaRPr kumimoji="1" lang="en-US" altLang="ja-JP" sz="2800" dirty="0" smtClean="0"/>
          </a:p>
          <a:p>
            <a:r>
              <a:rPr lang="ja-JP" altLang="en-US" sz="2800" dirty="0"/>
              <a:t>オンライン授業に</a:t>
            </a:r>
            <a:r>
              <a:rPr lang="ja-JP" altLang="en-US" sz="2800" dirty="0" smtClean="0"/>
              <a:t>は、①同期型（ズームによる中継）、➁非同期型（オンデマンド式）の二種類があります。</a:t>
            </a:r>
            <a:endParaRPr kumimoji="1" lang="en-US" altLang="ja-JP" sz="2800" dirty="0" smtClean="0"/>
          </a:p>
          <a:p>
            <a:r>
              <a:rPr lang="ja-JP" altLang="en-US" sz="2800" dirty="0"/>
              <a:t>水曜</a:t>
            </a:r>
            <a:r>
              <a:rPr lang="ja-JP" altLang="en-US" sz="2800" dirty="0" smtClean="0"/>
              <a:t>以外の曜日については、①３～５限は基本的に対面授業、➁１、６～７限はオンライン、③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限については授業によって異なる。</a:t>
            </a:r>
            <a:endParaRPr lang="en-US" altLang="ja-JP" sz="2800" dirty="0" smtClean="0"/>
          </a:p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それぞれの授業の「授業開講形態」について、シラバスでかならず確認しておきましょう</a:t>
            </a:r>
            <a:r>
              <a:rPr kumimoji="1" lang="ja-JP" altLang="en-US" sz="2800" dirty="0" smtClean="0"/>
              <a:t>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758748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A21BE-441C-4158-BE55-98F7969C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3</a:t>
            </a:r>
            <a:r>
              <a:rPr lang="ja-JP" altLang="ja-JP" dirty="0"/>
              <a:t>年次への進級要件</a:t>
            </a:r>
            <a:r>
              <a:rPr lang="ja-JP" altLang="en-US" dirty="0"/>
              <a:t>：国際社会学部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1AD21AF-86C2-45DA-BFE8-554224CDB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321615"/>
              </p:ext>
            </p:extLst>
          </p:nvPr>
        </p:nvGraphicFramePr>
        <p:xfrm>
          <a:off x="561471" y="1501539"/>
          <a:ext cx="10068024" cy="4543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54285">
                  <a:extLst>
                    <a:ext uri="{9D8B030D-6E8A-4147-A177-3AD203B41FA5}">
                      <a16:colId xmlns:a16="http://schemas.microsoft.com/office/drawing/2014/main" val="2159699784"/>
                    </a:ext>
                  </a:extLst>
                </a:gridCol>
                <a:gridCol w="1790705">
                  <a:extLst>
                    <a:ext uri="{9D8B030D-6E8A-4147-A177-3AD203B41FA5}">
                      <a16:colId xmlns:a16="http://schemas.microsoft.com/office/drawing/2014/main" val="3992924023"/>
                    </a:ext>
                  </a:extLst>
                </a:gridCol>
                <a:gridCol w="636976">
                  <a:extLst>
                    <a:ext uri="{9D8B030D-6E8A-4147-A177-3AD203B41FA5}">
                      <a16:colId xmlns:a16="http://schemas.microsoft.com/office/drawing/2014/main" val="3420629310"/>
                    </a:ext>
                  </a:extLst>
                </a:gridCol>
                <a:gridCol w="2686058">
                  <a:extLst>
                    <a:ext uri="{9D8B030D-6E8A-4147-A177-3AD203B41FA5}">
                      <a16:colId xmlns:a16="http://schemas.microsoft.com/office/drawing/2014/main" val="2146041425"/>
                    </a:ext>
                  </a:extLst>
                </a:gridCol>
              </a:tblGrid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専攻言語（ドイツ語Ⅰ・Ⅱ）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08125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地域基礎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44860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基礎リテラシー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8501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基礎演習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89857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教養科目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6643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導入科目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31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F68B1-302D-4821-AA8E-503C66613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014" y="609600"/>
            <a:ext cx="9269306" cy="10972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地域基礎，導入科目，基礎リテラシー，基礎演習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8F2B1-C3C1-4214-87C2-BBC48FA1F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6881"/>
            <a:ext cx="8596668" cy="4328159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sz="3200" dirty="0" smtClean="0"/>
              <a:t>今年度の授業時間割はオンライン上で公開されています。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>
                <a:hlinkClick r:id="rId3"/>
              </a:rPr>
              <a:t>http://</a:t>
            </a:r>
            <a:r>
              <a:rPr lang="en-US" altLang="ja-JP" sz="3200" dirty="0" smtClean="0">
                <a:hlinkClick r:id="rId3"/>
              </a:rPr>
              <a:t>www.tufs.ac.jp/documents/student/lesson_course/jikanwari2021.pdf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地域</a:t>
            </a:r>
            <a:r>
              <a:rPr kumimoji="1" lang="ja-JP" altLang="en-US" sz="3200" dirty="0"/>
              <a:t>基礎 ⇒ 授業時間割 </a:t>
            </a:r>
            <a:r>
              <a:rPr kumimoji="1" lang="en-US" altLang="ja-JP" sz="3200" dirty="0" smtClean="0"/>
              <a:t>74</a:t>
            </a:r>
            <a:r>
              <a:rPr kumimoji="1" lang="ja-JP" altLang="en-US" sz="3200" dirty="0" smtClean="0"/>
              <a:t>頁</a:t>
            </a:r>
            <a:r>
              <a:rPr kumimoji="1" lang="ja-JP" altLang="en-US" sz="3200" dirty="0"/>
              <a:t>～</a:t>
            </a:r>
            <a:endParaRPr kumimoji="1" lang="en-US" altLang="ja-JP" sz="3200" dirty="0"/>
          </a:p>
          <a:p>
            <a:pPr>
              <a:spcBef>
                <a:spcPts val="1800"/>
              </a:spcBef>
            </a:pPr>
            <a:r>
              <a:rPr kumimoji="1" lang="ja-JP" altLang="en-US" sz="3200" dirty="0"/>
              <a:t>導入科目</a:t>
            </a:r>
            <a:endParaRPr kumimoji="1" lang="en-US" altLang="ja-JP" sz="3200" dirty="0"/>
          </a:p>
          <a:p>
            <a:pPr lvl="1">
              <a:spcBef>
                <a:spcPts val="1800"/>
              </a:spcBef>
            </a:pPr>
            <a:r>
              <a:rPr kumimoji="1" lang="ja-JP" altLang="en-US" sz="3000" dirty="0"/>
              <a:t>言語文化学部 ⇒ 授業時間割 </a:t>
            </a:r>
            <a:r>
              <a:rPr kumimoji="1" lang="en-US" altLang="ja-JP" sz="3000" dirty="0" smtClean="0"/>
              <a:t>77</a:t>
            </a:r>
            <a:r>
              <a:rPr kumimoji="1" lang="ja-JP" altLang="en-US" sz="3000" dirty="0" smtClean="0"/>
              <a:t>頁</a:t>
            </a:r>
            <a:endParaRPr kumimoji="1" lang="en-US" altLang="ja-JP" sz="3000" dirty="0"/>
          </a:p>
          <a:p>
            <a:pPr lvl="1"/>
            <a:r>
              <a:rPr lang="ja-JP" altLang="en-US" sz="3000" dirty="0"/>
              <a:t>国際社会学部 ⇒ 授業時間割 </a:t>
            </a:r>
            <a:r>
              <a:rPr lang="en-US" altLang="ja-JP" sz="3000" dirty="0" smtClean="0"/>
              <a:t>78</a:t>
            </a:r>
            <a:r>
              <a:rPr lang="ja-JP" altLang="en-US" sz="3000" dirty="0" smtClean="0"/>
              <a:t>頁</a:t>
            </a:r>
            <a:endParaRPr lang="en-US" altLang="ja-JP" sz="30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基礎リテラシー ⇒ 授業時間割 </a:t>
            </a:r>
            <a:r>
              <a:rPr lang="en-US" altLang="ja-JP" sz="3200" dirty="0"/>
              <a:t>9</a:t>
            </a:r>
            <a:r>
              <a:rPr lang="ja-JP" altLang="en-US" sz="3200" dirty="0"/>
              <a:t>頁</a:t>
            </a:r>
            <a:endParaRPr lang="en-US" altLang="ja-JP" sz="32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基礎演習 ⇒ 授業時間割 </a:t>
            </a:r>
            <a:r>
              <a:rPr lang="en-US" altLang="ja-JP" sz="3200" dirty="0"/>
              <a:t>10</a:t>
            </a:r>
            <a:r>
              <a:rPr lang="ja-JP" altLang="en-US" sz="3200" dirty="0" smtClean="0"/>
              <a:t>頁～</a:t>
            </a:r>
            <a:endParaRPr lang="en-US" altLang="ja-JP" sz="3200" dirty="0"/>
          </a:p>
          <a:p>
            <a:pPr lvl="1"/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668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50731-7C9A-4E49-BD25-C3C6E4A9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62346" cy="13208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重要！</a:t>
            </a:r>
            <a:r>
              <a:rPr kumimoji="1" lang="ja-JP" altLang="en-US" dirty="0"/>
              <a:t>学務情報システム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D9EA3-4B81-4A94-813F-D212F2E1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84266" cy="45246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履修登録，教員とのメッセージやりとり，成績の確認など</a:t>
            </a:r>
            <a:endParaRPr lang="en-US" altLang="ja-JP" sz="3600" dirty="0"/>
          </a:p>
          <a:p>
            <a:r>
              <a:rPr lang="ja-JP" altLang="en-US" sz="3600" dirty="0"/>
              <a:t>後で導入動画を見てください。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200" dirty="0">
                <a:hlinkClick r:id="rId2"/>
              </a:rPr>
              <a:t>https://www.youtube.com/watch?v=Qp3xQHRIvf8&amp;feature=youtu.be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 大学の利用者アカウント（ユーザー名）とパスワードが必要</a:t>
            </a:r>
          </a:p>
        </p:txBody>
      </p:sp>
    </p:spTree>
    <p:extLst>
      <p:ext uri="{BB962C8B-B14F-4D97-AF65-F5344CB8AC3E}">
        <p14:creationId xmlns:p14="http://schemas.microsoft.com/office/powerpoint/2010/main" val="2942534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50731-7C9A-4E49-BD25-C3C6E4A9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62346" cy="13208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重要！</a:t>
            </a:r>
            <a:r>
              <a:rPr kumimoji="1" lang="en-US" altLang="ja-JP" dirty="0"/>
              <a:t>TUFS</a:t>
            </a:r>
            <a:r>
              <a:rPr kumimoji="1" lang="ja-JP" altLang="en-US" dirty="0"/>
              <a:t> </a:t>
            </a:r>
            <a:r>
              <a:rPr kumimoji="1" lang="en-US" altLang="ja-JP" dirty="0"/>
              <a:t>Moodle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D9EA3-4B81-4A94-813F-D212F2E1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84266" cy="45246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授業の資料配布，レポート提出などに</a:t>
            </a:r>
            <a:r>
              <a:rPr lang="ja-JP" altLang="en-US" sz="3600" dirty="0" smtClean="0"/>
              <a:t>利用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後</a:t>
            </a:r>
            <a:r>
              <a:rPr lang="ja-JP" altLang="en-US" sz="3600" dirty="0"/>
              <a:t>で導入動画を見てください。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200" dirty="0">
                <a:hlinkClick r:id="rId2"/>
              </a:rPr>
              <a:t>https://www.youtube.com/watch?v=vv7FhgmlBW4&amp;feature=youtu.be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 大学の利用者アカウント（ユーザー名）とパスワードが必要</a:t>
            </a:r>
            <a:endParaRPr kumimoji="1" lang="ja-JP" altLang="en-US" sz="3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446B2EE-E189-4347-99E5-6059BC068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02285"/>
            <a:ext cx="3718560" cy="112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35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5AD91-CC49-45AB-9EEC-824020A5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４．教科書について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99BB81A-1BD5-4DEF-AAF7-12E8790A4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480"/>
            <a:ext cx="10600266" cy="4541519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教科書は、指定</a:t>
            </a:r>
            <a:r>
              <a:rPr lang="ja-JP" altLang="en-US" sz="3200" dirty="0"/>
              <a:t>したものを生協が</a:t>
            </a:r>
            <a:r>
              <a:rPr lang="ja-JP" altLang="en-US" sz="3200" dirty="0" smtClean="0"/>
              <a:t>販売します。</a:t>
            </a:r>
            <a:endParaRPr lang="en-US" altLang="ja-JP" sz="3200" dirty="0" smtClean="0"/>
          </a:p>
          <a:p>
            <a:r>
              <a:rPr lang="ja-JP" altLang="en-US" sz="3200" dirty="0"/>
              <a:t>販売</a:t>
            </a:r>
            <a:r>
              <a:rPr lang="ja-JP" altLang="en-US" sz="3200" dirty="0" smtClean="0"/>
              <a:t>箇所：大学会館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階　大会議室</a:t>
            </a:r>
            <a:endParaRPr lang="en-US" altLang="ja-JP" sz="3200" dirty="0" smtClean="0"/>
          </a:p>
          <a:p>
            <a:r>
              <a:rPr lang="ja-JP" altLang="en-US" sz="3200" dirty="0"/>
              <a:t>生協法の規定により，加入しないと書籍の割引が受けられません</a:t>
            </a:r>
            <a:r>
              <a:rPr lang="ja-JP" altLang="en-US" sz="3200" dirty="0" smtClean="0"/>
              <a:t>。</a:t>
            </a:r>
            <a:endParaRPr lang="en-US" altLang="ja-JP" sz="3200" dirty="0" smtClean="0"/>
          </a:p>
          <a:p>
            <a:r>
              <a:rPr lang="en-US" altLang="ja-JP" sz="3200" dirty="0" smtClean="0"/>
              <a:t>〔</a:t>
            </a:r>
            <a:r>
              <a:rPr lang="ja-JP" altLang="en-US" sz="3200" dirty="0" smtClean="0"/>
              <a:t>加入手続きなどについては、生協</a:t>
            </a:r>
            <a:r>
              <a:rPr lang="en-US" altLang="ja-JP" sz="3200" dirty="0" smtClean="0"/>
              <a:t>HP</a:t>
            </a:r>
            <a:r>
              <a:rPr lang="ja-JP" altLang="en-US" sz="3200" dirty="0" smtClean="0"/>
              <a:t>を参照</a:t>
            </a:r>
            <a:r>
              <a:rPr lang="en-US" altLang="ja-JP" sz="3200" dirty="0"/>
              <a:t>〕</a:t>
            </a:r>
            <a:br>
              <a:rPr lang="en-US" altLang="ja-JP" sz="3200" dirty="0"/>
            </a:br>
            <a:r>
              <a:rPr lang="en-US" altLang="ja-JP" sz="3200" dirty="0"/>
              <a:t>https://www.univcoop.jp/tufs/index.html</a:t>
            </a:r>
            <a:endParaRPr lang="en-US" altLang="ja-JP" sz="3200" dirty="0" smtClean="0"/>
          </a:p>
          <a:p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9320779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DD615-B123-4626-A83D-7491B2D0A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ドイツ語圏への留学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CBB9B-65A0-495D-BB3D-B9573945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60" y="1452880"/>
            <a:ext cx="10371400" cy="5040869"/>
          </a:xfrm>
        </p:spPr>
        <p:txBody>
          <a:bodyPr>
            <a:normAutofit/>
          </a:bodyPr>
          <a:lstStyle/>
          <a:p>
            <a:pPr lvl="0"/>
            <a:r>
              <a:rPr lang="ja-JP" altLang="ja-JP" sz="2800" dirty="0"/>
              <a:t>本学の留学制度</a:t>
            </a:r>
            <a:r>
              <a:rPr lang="ja-JP" altLang="en-US" sz="2800" dirty="0"/>
              <a:t>には</a:t>
            </a:r>
            <a:r>
              <a:rPr lang="ja-JP" altLang="ja-JP" sz="2800" dirty="0"/>
              <a:t>，選抜を伴う「派遣留学」と選抜のない「休学留学」，および「ショートビジット」がある</a:t>
            </a:r>
            <a:r>
              <a:rPr lang="ja-JP" altLang="en-US" sz="2800" dirty="0"/>
              <a:t>。</a:t>
            </a:r>
            <a:endParaRPr lang="ja-JP" altLang="ja-JP" sz="2800" dirty="0"/>
          </a:p>
          <a:p>
            <a:r>
              <a:rPr lang="ja-JP" altLang="en-US" sz="2800" dirty="0"/>
              <a:t>派遣留学は登録手続きなどを大学がサポートするが，休学留学はすべて自分で手配する。</a:t>
            </a:r>
            <a:endParaRPr lang="ja-JP" altLang="ja-JP" sz="2800" dirty="0"/>
          </a:p>
          <a:p>
            <a:pPr lvl="0"/>
            <a:r>
              <a:rPr lang="ja-JP" altLang="ja-JP" sz="2800" dirty="0"/>
              <a:t>派遣留学と休学留学は原則として</a:t>
            </a:r>
            <a:r>
              <a:rPr lang="en-US" altLang="ja-JP" sz="2800" dirty="0"/>
              <a:t>3</a:t>
            </a:r>
            <a:r>
              <a:rPr lang="ja-JP" altLang="ja-JP" sz="2800" dirty="0"/>
              <a:t>年次以降</a:t>
            </a:r>
            <a:r>
              <a:rPr lang="ja-JP" altLang="en-US" sz="2800" dirty="0"/>
              <a:t>。</a:t>
            </a:r>
            <a:endParaRPr lang="en-US" altLang="ja-JP" sz="2800" dirty="0"/>
          </a:p>
          <a:p>
            <a:pPr lvl="0"/>
            <a:r>
              <a:rPr lang="ja-JP" altLang="en-US" sz="2800" dirty="0">
                <a:solidFill>
                  <a:srgbClr val="FF0000"/>
                </a:solidFill>
              </a:rPr>
              <a:t>今年夏学期の</a:t>
            </a:r>
            <a:r>
              <a:rPr lang="ja-JP" altLang="ja-JP" sz="2800" dirty="0">
                <a:solidFill>
                  <a:srgbClr val="FF0000"/>
                </a:solidFill>
              </a:rPr>
              <a:t>ショートビジット</a:t>
            </a:r>
            <a:r>
              <a:rPr lang="ja-JP" altLang="ja-JP" sz="2800">
                <a:solidFill>
                  <a:srgbClr val="FF0000"/>
                </a:solidFill>
              </a:rPr>
              <a:t>は</a:t>
            </a:r>
            <a:r>
              <a:rPr lang="ja-JP" altLang="en-US" sz="2800" smtClean="0">
                <a:solidFill>
                  <a:srgbClr val="FF0000"/>
                </a:solidFill>
              </a:rPr>
              <a:t>全てオンライン。</a:t>
            </a:r>
            <a:endParaRPr lang="ja-JP" altLang="ja-JP" sz="2800" dirty="0">
              <a:solidFill>
                <a:srgbClr val="FF0000"/>
              </a:solidFill>
            </a:endParaRPr>
          </a:p>
          <a:p>
            <a:pPr lvl="0"/>
            <a:r>
              <a:rPr lang="ja-JP" altLang="ja-JP" sz="2800" dirty="0"/>
              <a:t>制度の詳細は大学ホームページ「留学」を参照　</a:t>
            </a:r>
            <a:endParaRPr lang="en-US" altLang="ja-JP" sz="2800" dirty="0"/>
          </a:p>
          <a:p>
            <a:pPr marL="0" lvl="0" indent="0">
              <a:buNone/>
            </a:pPr>
            <a:r>
              <a:rPr lang="en-US" altLang="ja-JP" sz="2800" dirty="0"/>
              <a:t>	URL: </a:t>
            </a:r>
            <a:r>
              <a:rPr lang="en-US" altLang="ja-JP" sz="2800" dirty="0">
                <a:hlinkClick r:id="rId2"/>
              </a:rPr>
              <a:t>http://www.tufs.ac.jp/studyabroad/</a:t>
            </a:r>
            <a:endParaRPr lang="ja-JP" altLang="ja-JP" sz="2800" dirty="0"/>
          </a:p>
          <a:p>
            <a:pPr lvl="0"/>
            <a:r>
              <a:rPr lang="ja-JP" altLang="ja-JP" sz="2800" dirty="0"/>
              <a:t>ドイツ語圏への留学説明会</a:t>
            </a:r>
            <a:r>
              <a:rPr lang="ja-JP" altLang="en-US" sz="2800" dirty="0"/>
              <a:t>（案内はドイツ語教室</a:t>
            </a:r>
            <a:r>
              <a:rPr lang="en-US" altLang="ja-JP" sz="2800" dirty="0"/>
              <a:t>HP</a:t>
            </a:r>
            <a:r>
              <a:rPr lang="ja-JP" altLang="en-US" sz="2800" dirty="0"/>
              <a:t>に出る）</a:t>
            </a: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55519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CB8C5-7C13-48B3-B3A4-D16229AD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■ドイツ語教員免許■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20AB56-B24D-45F8-87FB-D94D9BC9A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36294"/>
            <a:ext cx="9111559" cy="4453193"/>
          </a:xfrm>
        </p:spPr>
        <p:txBody>
          <a:bodyPr>
            <a:normAutofit/>
          </a:bodyPr>
          <a:lstStyle/>
          <a:p>
            <a:pPr lvl="0"/>
            <a:r>
              <a:rPr lang="ja-JP" altLang="ja-JP" sz="2800" dirty="0"/>
              <a:t>専攻言語ドイツ語の学生は（言語文化学部・国際社会学部の別に関わらず），中学校・高等学校でドイツ語を教えるための免許を取得することが可能。</a:t>
            </a:r>
          </a:p>
          <a:p>
            <a:pPr lvl="0"/>
            <a:r>
              <a:rPr lang="ja-JP" altLang="ja-JP" sz="2800" dirty="0"/>
              <a:t>他教科も含めた教職課程ガイダンスの日程については</a:t>
            </a:r>
            <a:r>
              <a:rPr lang="en-US" altLang="ja-JP" sz="2800" dirty="0"/>
              <a:t>HP</a:t>
            </a:r>
            <a:r>
              <a:rPr lang="ja-JP" altLang="ja-JP" sz="2800" dirty="0"/>
              <a:t>などで確認。</a:t>
            </a:r>
            <a:endParaRPr lang="ja-JP" altLang="en-US" sz="2800" dirty="0"/>
          </a:p>
          <a:p>
            <a:pPr lvl="0"/>
            <a:r>
              <a:rPr lang="ja-JP" altLang="ja-JP" sz="2800" dirty="0"/>
              <a:t>ドイツ語に関することについて質問があれば、</a:t>
            </a:r>
            <a:r>
              <a:rPr lang="ja-JP" altLang="en-US" sz="2800" dirty="0"/>
              <a:t>藤縄</a:t>
            </a:r>
            <a:r>
              <a:rPr lang="ja-JP" altLang="ja-JP" sz="2800" dirty="0"/>
              <a:t>または</a:t>
            </a:r>
            <a:r>
              <a:rPr lang="ja-JP" altLang="en-US" sz="2800" dirty="0"/>
              <a:t>成田</a:t>
            </a:r>
            <a:r>
              <a:rPr lang="ja-JP" altLang="ja-JP" sz="2800" dirty="0"/>
              <a:t>まで。</a:t>
            </a:r>
          </a:p>
        </p:txBody>
      </p:sp>
    </p:spTree>
    <p:extLst>
      <p:ext uri="{BB962C8B-B14F-4D97-AF65-F5344CB8AC3E}">
        <p14:creationId xmlns:p14="http://schemas.microsoft.com/office/powerpoint/2010/main" val="3882409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A96A2-BCDC-49CA-9DA1-387C2199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■履修登録手続き等■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820BFA-51FC-480C-8AC8-5A19DC2FD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20106" cy="388077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ja-JP" altLang="ja-JP" sz="2800" dirty="0"/>
              <a:t>『履修案内』は卒業まで有効。大切に保管し，必要に応じて記載内容を確認すること</a:t>
            </a:r>
            <a:endParaRPr lang="en-US" altLang="ja-JP" sz="2800" dirty="0"/>
          </a:p>
          <a:p>
            <a:pPr lvl="0"/>
            <a:r>
              <a:rPr lang="ja-JP" altLang="ja-JP" sz="2800" dirty="0" smtClean="0"/>
              <a:t>履修</a:t>
            </a:r>
            <a:r>
              <a:rPr lang="ja-JP" altLang="ja-JP" sz="2800" dirty="0"/>
              <a:t>登録期間</a:t>
            </a:r>
            <a:r>
              <a:rPr lang="en-US" altLang="ja-JP" sz="2800" dirty="0"/>
              <a:t>	</a:t>
            </a:r>
            <a:r>
              <a:rPr lang="ja-JP" altLang="en-US" sz="2800" dirty="0" smtClean="0"/>
              <a:t>①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ar-SA" altLang="ja-JP" sz="2800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dirty="0" smtClean="0">
                <a:solidFill>
                  <a:srgbClr val="FF0000"/>
                </a:solidFill>
              </a:rPr>
              <a:t>8</a:t>
            </a:r>
            <a:r>
              <a:rPr lang="ja-JP" altLang="en-US" sz="2800" dirty="0" smtClean="0">
                <a:solidFill>
                  <a:srgbClr val="FF0000"/>
                </a:solidFill>
              </a:rPr>
              <a:t>（木）</a:t>
            </a:r>
            <a:r>
              <a:rPr lang="en-US" altLang="ja-JP" sz="2800" dirty="0" smtClean="0">
                <a:solidFill>
                  <a:srgbClr val="FF0000"/>
                </a:solidFill>
              </a:rPr>
              <a:t>10</a:t>
            </a:r>
            <a:r>
              <a:rPr lang="ja-JP" altLang="en-US" sz="2800" dirty="0" smtClean="0">
                <a:solidFill>
                  <a:srgbClr val="FF0000"/>
                </a:solidFill>
              </a:rPr>
              <a:t>時～</a:t>
            </a:r>
            <a:r>
              <a:rPr lang="en-US" altLang="ja-JP" sz="2800" dirty="0" smtClean="0">
                <a:solidFill>
                  <a:srgbClr val="FF0000"/>
                </a:solidFill>
              </a:rPr>
              <a:t>9</a:t>
            </a:r>
            <a:r>
              <a:rPr lang="ja-JP" altLang="en-US" sz="2800" dirty="0" smtClean="0">
                <a:solidFill>
                  <a:srgbClr val="FF0000"/>
                </a:solidFill>
              </a:rPr>
              <a:t>日（金）</a:t>
            </a:r>
            <a:r>
              <a:rPr lang="en-US" altLang="ja-JP" sz="2800" dirty="0" smtClean="0">
                <a:solidFill>
                  <a:srgbClr val="FF0000"/>
                </a:solidFill>
              </a:rPr>
              <a:t>14</a:t>
            </a:r>
            <a:r>
              <a:rPr lang="ja-JP" altLang="en-US" sz="2800" dirty="0" smtClean="0">
                <a:solidFill>
                  <a:srgbClr val="FF0000"/>
                </a:solidFill>
              </a:rPr>
              <a:t>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0"/>
            <a:r>
              <a:rPr lang="ja-JP" altLang="en-US" sz="2800" dirty="0" smtClean="0"/>
              <a:t>　　　　　　   ➁</a:t>
            </a:r>
            <a:r>
              <a:rPr lang="en-US" altLang="ja-JP" sz="2800" dirty="0"/>
              <a:t>4</a:t>
            </a:r>
            <a:r>
              <a:rPr lang="ja-JP" altLang="en-US" sz="2800" dirty="0"/>
              <a:t>月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（</a:t>
            </a:r>
            <a:r>
              <a:rPr lang="ja-JP" altLang="en-US" sz="2800" dirty="0"/>
              <a:t>土）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時～ </a:t>
            </a:r>
            <a:r>
              <a:rPr lang="en-US" altLang="ja-JP" sz="2800" dirty="0" smtClean="0"/>
              <a:t>16</a:t>
            </a:r>
            <a:r>
              <a:rPr lang="ja-JP" altLang="en-US" sz="2800" dirty="0" smtClean="0"/>
              <a:t>日（</a:t>
            </a:r>
            <a:r>
              <a:rPr lang="ja-JP" altLang="en-US" sz="2800" dirty="0"/>
              <a:t>金）</a:t>
            </a:r>
            <a:r>
              <a:rPr lang="en-US" altLang="ja-JP" sz="2800" dirty="0" smtClean="0"/>
              <a:t>17</a:t>
            </a:r>
            <a:r>
              <a:rPr lang="ja-JP" altLang="en-US" sz="2800" dirty="0" smtClean="0"/>
              <a:t>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>
                <a:solidFill>
                  <a:srgbClr val="FF0000"/>
                </a:solidFill>
              </a:rPr>
              <a:t>対面授業</a:t>
            </a:r>
            <a:r>
              <a:rPr lang="ja-JP" altLang="en-US" sz="2800" dirty="0">
                <a:solidFill>
                  <a:srgbClr val="FF0000"/>
                </a:solidFill>
              </a:rPr>
              <a:t>（</a:t>
            </a:r>
            <a:r>
              <a:rPr lang="en-US" altLang="ja-JP" sz="2800" dirty="0">
                <a:solidFill>
                  <a:srgbClr val="FF0000"/>
                </a:solidFill>
              </a:rPr>
              <a:t>GLIP</a:t>
            </a:r>
            <a:r>
              <a:rPr lang="ja-JP" altLang="en-US" sz="2800" dirty="0">
                <a:solidFill>
                  <a:srgbClr val="FF0000"/>
                </a:solidFill>
              </a:rPr>
              <a:t>英語科目を除く）、教養外国語科目（対面及びオンラインで開講される授業</a:t>
            </a:r>
            <a:r>
              <a:rPr lang="ja-JP" altLang="en-US" sz="2800" dirty="0" smtClean="0">
                <a:solidFill>
                  <a:srgbClr val="FF0000"/>
                </a:solidFill>
              </a:rPr>
              <a:t>）は必ず①の期間に履修登録すること</a:t>
            </a:r>
            <a:r>
              <a:rPr lang="ja-JP" altLang="en-US" sz="2800" dirty="0"/>
              <a:t>。</a:t>
            </a:r>
            <a:r>
              <a:rPr lang="ja-JP" altLang="en-US" sz="2800" dirty="0">
                <a:solidFill>
                  <a:srgbClr val="FF0000"/>
                </a:solidFill>
              </a:rPr>
              <a:t>履修登録者数によって、上記授業の登録は、①の時点で締め切られる場合があります</a:t>
            </a:r>
            <a:r>
              <a:rPr lang="ja-JP" altLang="en-US" sz="2800" dirty="0"/>
              <a:t>（①の登録者のうちから抽選が行われる場合もあります。以後、②の状況によっても抽選が行われる場合があります）。</a:t>
            </a:r>
            <a:endParaRPr lang="ja-JP" altLang="ja-JP" sz="2800" dirty="0"/>
          </a:p>
          <a:p>
            <a:pPr lvl="0"/>
            <a:r>
              <a:rPr lang="ja-JP" altLang="ja-JP" sz="2800" dirty="0" smtClean="0"/>
              <a:t>履修登録</a:t>
            </a:r>
            <a:r>
              <a:rPr lang="ja-JP" altLang="en-US" sz="2800" dirty="0" smtClean="0"/>
              <a:t>修正</a:t>
            </a:r>
            <a:r>
              <a:rPr lang="ja-JP" altLang="ja-JP" sz="2800" dirty="0" smtClean="0"/>
              <a:t>期間</a:t>
            </a:r>
            <a:r>
              <a:rPr lang="en-US" altLang="ja-JP" sz="2800" dirty="0"/>
              <a:t>	</a:t>
            </a:r>
            <a:r>
              <a:rPr lang="en-US" altLang="ja-JP" sz="2800" dirty="0" smtClean="0"/>
              <a:t>  4</a:t>
            </a:r>
            <a:r>
              <a:rPr lang="ja-JP" altLang="en-US" sz="2800" dirty="0"/>
              <a:t>月</a:t>
            </a:r>
            <a:r>
              <a:rPr lang="en-US" altLang="ja-JP" sz="2800" dirty="0"/>
              <a:t>19</a:t>
            </a:r>
            <a:r>
              <a:rPr lang="ja-JP" altLang="en-US" sz="2800" dirty="0"/>
              <a:t>日（月）～ </a:t>
            </a:r>
            <a:r>
              <a:rPr lang="en-US" altLang="ja-JP" sz="2800" dirty="0"/>
              <a:t>23</a:t>
            </a:r>
            <a:r>
              <a:rPr lang="ja-JP" altLang="en-US" sz="2800" dirty="0"/>
              <a:t>日（金）</a:t>
            </a:r>
            <a:endParaRPr lang="ja-JP" altLang="ja-JP" sz="2800" dirty="0"/>
          </a:p>
          <a:p>
            <a:pPr lvl="0"/>
            <a:r>
              <a:rPr lang="ja-JP" altLang="ja-JP" sz="2800" dirty="0" smtClean="0"/>
              <a:t>履修</a:t>
            </a:r>
            <a:r>
              <a:rPr lang="ja-JP" altLang="en-US" sz="2800" dirty="0"/>
              <a:t>中止</a:t>
            </a:r>
            <a:r>
              <a:rPr lang="ja-JP" altLang="ja-JP" sz="2800" dirty="0" smtClean="0"/>
              <a:t>期間</a:t>
            </a:r>
            <a:r>
              <a:rPr lang="ja-JP" altLang="en-US" sz="2800" dirty="0" smtClean="0"/>
              <a:t>　    </a:t>
            </a:r>
            <a:r>
              <a:rPr lang="ja-JP" altLang="ja-JP" sz="2800" dirty="0"/>
              <a:t>　</a:t>
            </a:r>
            <a:r>
              <a:rPr lang="en-US" altLang="ja-JP" sz="2800" dirty="0"/>
              <a:t>5</a:t>
            </a:r>
            <a:r>
              <a:rPr lang="ja-JP" altLang="en-US" sz="2800" dirty="0"/>
              <a:t>月</a:t>
            </a:r>
            <a:r>
              <a:rPr lang="en-US" altLang="ja-JP" sz="2800" dirty="0"/>
              <a:t>6</a:t>
            </a:r>
            <a:r>
              <a:rPr lang="ja-JP" altLang="en-US" sz="2800" dirty="0"/>
              <a:t>日（木）～ </a:t>
            </a:r>
            <a:r>
              <a:rPr lang="en-US" altLang="ja-JP" sz="2800" dirty="0"/>
              <a:t>7</a:t>
            </a:r>
            <a:r>
              <a:rPr lang="ja-JP" altLang="en-US" sz="2800" dirty="0"/>
              <a:t>日（金）</a:t>
            </a: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964679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CD19F1-DCB5-4267-9B18-25C3F7F8E10C}"/>
              </a:ext>
            </a:extLst>
          </p:cNvPr>
          <p:cNvSpPr txBox="1"/>
          <p:nvPr/>
        </p:nvSpPr>
        <p:spPr>
          <a:xfrm>
            <a:off x="212034" y="318053"/>
            <a:ext cx="1176793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ドイツ語既修者の振替履修について</a:t>
            </a:r>
            <a:endParaRPr kumimoji="1" lang="en-US" altLang="ja-JP" sz="4400" dirty="0"/>
          </a:p>
          <a:p>
            <a:pPr>
              <a:lnSpc>
                <a:spcPct val="150000"/>
              </a:lnSpc>
            </a:pP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すでにドイツ語を学んだことのある学生は、ドイツ語</a:t>
            </a:r>
            <a:r>
              <a:rPr kumimoji="1" lang="en-US" altLang="ja-JP" sz="2000" dirty="0"/>
              <a:t>I</a:t>
            </a:r>
            <a:r>
              <a:rPr kumimoji="1" lang="ja-JP" altLang="en-US" sz="2000" dirty="0"/>
              <a:t>の授業をドイツ語</a:t>
            </a:r>
            <a:r>
              <a:rPr kumimoji="1" lang="en-US" altLang="ja-JP" sz="2000" dirty="0"/>
              <a:t>II</a:t>
            </a:r>
            <a:r>
              <a:rPr kumimoji="1" lang="ja-JP" altLang="en-US" sz="2000" dirty="0"/>
              <a:t>の授業に振り替えて履修することができます。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振替履修を行う際には、</a:t>
            </a:r>
            <a:r>
              <a:rPr kumimoji="1" lang="ja-JP" altLang="en-US" sz="2000" b="1" u="sng" dirty="0"/>
              <a:t>振替を行う授業の登録をオンライン上では行わず、教務課に「地域言語・専攻言語科目振替履修願」を提出します（今年度はメールで対応）</a:t>
            </a:r>
            <a:r>
              <a:rPr kumimoji="1" lang="ja-JP" altLang="en-US" sz="2000" dirty="0"/>
              <a:t>。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書式のダウンロード、教務課のメールアドレスその他、詳しい手続きについては、教務課からの案内を見てください。</a:t>
            </a:r>
            <a:endParaRPr kumimoji="1" lang="en-US" altLang="ja-JP" dirty="0"/>
          </a:p>
          <a:p>
            <a:r>
              <a:rPr lang="en-US" altLang="ja-JP" sz="2400" dirty="0">
                <a:hlinkClick r:id="rId2"/>
              </a:rPr>
              <a:t>http://www.tufs.ac.jp/student/NEWS/education/20040801.html</a:t>
            </a:r>
            <a:endParaRPr lang="en-US" altLang="ja-JP" sz="2400" dirty="0"/>
          </a:p>
          <a:p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u="sng" dirty="0" smtClean="0"/>
              <a:t>授業</a:t>
            </a:r>
            <a:r>
              <a:rPr kumimoji="1" lang="ja-JP" altLang="en-US" sz="2000" u="sng" dirty="0"/>
              <a:t>のレベルや選択の仕方などは西岡が相談窓口になります</a:t>
            </a:r>
            <a:r>
              <a:rPr kumimoji="1" lang="ja-JP" altLang="en-US" sz="2000" u="sng" dirty="0" smtClean="0"/>
              <a:t>。</a:t>
            </a:r>
            <a:r>
              <a:rPr kumimoji="1" lang="en-US" altLang="ja-JP" sz="2000" dirty="0" smtClean="0"/>
              <a:t>a-</a:t>
            </a:r>
            <a:r>
              <a:rPr kumimoji="1" lang="en-US" altLang="ja-JP" sz="2000" dirty="0" err="1" smtClean="0"/>
              <a:t>nishioka</a:t>
            </a:r>
            <a:r>
              <a:rPr kumimoji="1" lang="en-US" altLang="ja-JP" sz="2000" dirty="0"/>
              <a:t>[</a:t>
            </a:r>
            <a:r>
              <a:rPr kumimoji="1" lang="ja-JP" altLang="en-US" sz="2000" dirty="0"/>
              <a:t>アットマーク</a:t>
            </a:r>
            <a:r>
              <a:rPr kumimoji="1" lang="en-US" altLang="ja-JP" sz="2000" dirty="0"/>
              <a:t>]tufs.ac.jp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80484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CCF773B9-A1CA-445C-889E-0F7D3980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70169"/>
              </p:ext>
            </p:extLst>
          </p:nvPr>
        </p:nvGraphicFramePr>
        <p:xfrm>
          <a:off x="704193" y="819797"/>
          <a:ext cx="10846677" cy="6210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837">
                  <a:extLst>
                    <a:ext uri="{9D8B030D-6E8A-4147-A177-3AD203B41FA5}">
                      <a16:colId xmlns:a16="http://schemas.microsoft.com/office/drawing/2014/main" val="94046574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1373957232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3484545447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1900660236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3268798542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601501632"/>
                    </a:ext>
                  </a:extLst>
                </a:gridCol>
              </a:tblGrid>
              <a:tr h="280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火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extLst>
                  <a:ext uri="{0D108BD9-81ED-4DB2-BD59-A6C34878D82A}">
                    <a16:rowId xmlns:a16="http://schemas.microsoft.com/office/drawing/2014/main" val="1062456401"/>
                  </a:ext>
                </a:extLst>
              </a:tr>
              <a:tr h="2004854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地域基礎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</a:t>
                      </a: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学期 津山</a:t>
                      </a:r>
                      <a:r>
                        <a:rPr lang="ja-JP" alt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（文化）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marL="58420" indent="-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3907621453"/>
                  </a:ext>
                </a:extLst>
              </a:tr>
              <a:tr h="1501188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ｺﾏ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800" kern="100" spc="5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会話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C: Hendricks</a:t>
                      </a: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D: </a:t>
                      </a:r>
                      <a:r>
                        <a:rPr lang="en-US" sz="1800" kern="100" spc="1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Bilik</a:t>
                      </a:r>
                      <a:endParaRPr lang="en-US" sz="1800" kern="100" spc="1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E: Kasai</a:t>
                      </a: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F: </a:t>
                      </a:r>
                      <a:r>
                        <a:rPr lang="en-US" sz="1800" kern="100" spc="1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Eins</a:t>
                      </a:r>
                      <a:endParaRPr lang="en-US" sz="1800" kern="100" spc="1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地域基礎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春学期 千葉</a:t>
                      </a: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（中世）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春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学期</a:t>
                      </a: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小野寺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（近現代）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298305078"/>
                  </a:ext>
                </a:extLst>
              </a:tr>
              <a:tr h="2004854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 (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文法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 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藤縄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</a:t>
                      </a:r>
                      <a:r>
                        <a:rPr lang="ja-JP" alt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井坂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櫻井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ｺﾏ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1800" kern="100" spc="5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読解・聴解</a:t>
                      </a:r>
                      <a:r>
                        <a:rPr 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800" kern="100" spc="1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baseline="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pt-BR" altLang="ja-JP" sz="18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</a:t>
                      </a:r>
                      <a:r>
                        <a:rPr lang="ja-JP" altLang="pt-BR" sz="18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津山</a:t>
                      </a:r>
                      <a:endParaRPr lang="pt-BR" altLang="ja-JP" sz="18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baseline="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pt-BR" altLang="ja-JP" sz="18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</a:t>
                      </a:r>
                      <a:r>
                        <a:rPr lang="ja-JP" altLang="pt-BR" sz="18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成田</a:t>
                      </a:r>
                      <a:endParaRPr lang="pt-BR" altLang="ja-JP" sz="18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 (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文法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田中雅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村瀬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alt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ｺﾏ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5】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altLang="ja-JP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alt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（会話）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C: Kasai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D: </a:t>
                      </a:r>
                      <a:r>
                        <a:rPr lang="en-US" sz="1800" kern="100" spc="1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Mertens</a:t>
                      </a:r>
                      <a:endParaRPr lang="en-US" sz="1800" kern="100" spc="1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E: Hendricks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F: </a:t>
                      </a:r>
                      <a:r>
                        <a:rPr lang="en-US" sz="1800" kern="100" spc="10" dirty="0" err="1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Bilik</a:t>
                      </a:r>
                      <a:endParaRPr lang="en-US" sz="1800" kern="100" spc="1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6143904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A8A782-633C-465B-A078-149911AE2C37}"/>
              </a:ext>
            </a:extLst>
          </p:cNvPr>
          <p:cNvSpPr txBox="1"/>
          <p:nvPr/>
        </p:nvSpPr>
        <p:spPr>
          <a:xfrm>
            <a:off x="851338" y="283773"/>
            <a:ext cx="669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/>
              <a:t>資料</a:t>
            </a:r>
            <a:r>
              <a:rPr lang="en-US" altLang="ja-JP" sz="2400" dirty="0"/>
              <a:t>①</a:t>
            </a:r>
            <a:r>
              <a:rPr lang="ja-JP" altLang="ja-JP" sz="2400" dirty="0"/>
              <a:t>　時間割（ドイツ語Ⅰ，地域基礎）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938DC997-2867-411B-8320-1751A17D6721}"/>
              </a:ext>
            </a:extLst>
          </p:cNvPr>
          <p:cNvSpPr/>
          <p:nvPr/>
        </p:nvSpPr>
        <p:spPr>
          <a:xfrm>
            <a:off x="7264400" y="2458720"/>
            <a:ext cx="1310640" cy="706120"/>
          </a:xfrm>
          <a:prstGeom prst="wedgeRoundRectCallout">
            <a:avLst>
              <a:gd name="adj1" fmla="val -51841"/>
              <a:gd name="adj2" fmla="val 9127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１年春はこちらを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3E508E7F-963C-4160-845E-C5C4CE439B29}"/>
              </a:ext>
            </a:extLst>
          </p:cNvPr>
          <p:cNvSpPr/>
          <p:nvPr/>
        </p:nvSpPr>
        <p:spPr>
          <a:xfrm>
            <a:off x="7416800" y="3637280"/>
            <a:ext cx="1310640" cy="706120"/>
          </a:xfrm>
          <a:prstGeom prst="wedgeRoundRectCallout">
            <a:avLst>
              <a:gd name="adj1" fmla="val -90601"/>
              <a:gd name="adj2" fmla="val -151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２年春はこちらを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FF7D437E-8DC2-4279-B590-B58F74EED940}"/>
              </a:ext>
            </a:extLst>
          </p:cNvPr>
          <p:cNvSpPr/>
          <p:nvPr/>
        </p:nvSpPr>
        <p:spPr>
          <a:xfrm>
            <a:off x="7731760" y="1362361"/>
            <a:ext cx="1310640" cy="706120"/>
          </a:xfrm>
          <a:prstGeom prst="wedgeRoundRectCallout">
            <a:avLst>
              <a:gd name="adj1" fmla="val -71221"/>
              <a:gd name="adj2" fmla="val -2527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１年秋はこちらを</a:t>
            </a:r>
          </a:p>
        </p:txBody>
      </p:sp>
    </p:spTree>
    <p:extLst>
      <p:ext uri="{BB962C8B-B14F-4D97-AF65-F5344CB8AC3E}">
        <p14:creationId xmlns:p14="http://schemas.microsoft.com/office/powerpoint/2010/main" val="413217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EDBB9-7805-47A5-8D35-B5101539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シラバスの「授業開講形態」欄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3715" y="2707616"/>
            <a:ext cx="8657070" cy="3481118"/>
          </a:xfrm>
          <a:prstGeom prst="rect">
            <a:avLst/>
          </a:prstGeom>
        </p:spPr>
      </p:pic>
      <p:sp>
        <p:nvSpPr>
          <p:cNvPr id="5" name="楕円 4"/>
          <p:cNvSpPr/>
          <p:nvPr/>
        </p:nvSpPr>
        <p:spPr>
          <a:xfrm>
            <a:off x="1038687" y="4882719"/>
            <a:ext cx="1775534" cy="130601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98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EDBB9-7805-47A5-8D35-B5101539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かならず参照しておくべき</a:t>
            </a:r>
            <a:r>
              <a:rPr kumimoji="1" lang="en-US" altLang="ja-JP" dirty="0" smtClean="0"/>
              <a:t>HP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EC317B-EBB5-4177-96F0-835E45DA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48986" cy="4575491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【</a:t>
            </a:r>
            <a:r>
              <a:rPr lang="ja-JP" altLang="en-US" sz="2800" dirty="0"/>
              <a:t>重要</a:t>
            </a:r>
            <a:r>
              <a:rPr lang="en-US" altLang="ja-JP" sz="2800" dirty="0"/>
              <a:t>】2021</a:t>
            </a:r>
            <a:r>
              <a:rPr lang="ja-JP" altLang="en-US" sz="2800" dirty="0"/>
              <a:t>年度春学期オンライン授業について</a:t>
            </a:r>
            <a:r>
              <a:rPr lang="en-US" altLang="ja-JP" sz="2800" dirty="0" smtClean="0">
                <a:hlinkClick r:id="rId2"/>
              </a:rPr>
              <a:t>http</a:t>
            </a:r>
            <a:r>
              <a:rPr lang="en-US" altLang="ja-JP" sz="2800" dirty="0">
                <a:hlinkClick r:id="rId2"/>
              </a:rPr>
              <a:t>://</a:t>
            </a:r>
            <a:r>
              <a:rPr lang="en-US" altLang="ja-JP" sz="2800" dirty="0" smtClean="0">
                <a:hlinkClick r:id="rId2"/>
              </a:rPr>
              <a:t>www.tufs.ac.jp/student/NEWS/education/210401_2.html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（オンライン授業全般についてのサポート動画、ズームの</a:t>
            </a:r>
            <a:r>
              <a:rPr lang="en-US" altLang="ja-JP" sz="2800" dirty="0" smtClean="0"/>
              <a:t>ID</a:t>
            </a:r>
            <a:r>
              <a:rPr lang="ja-JP" altLang="en-US" sz="2800" dirty="0" smtClean="0"/>
              <a:t>・パスワードの取得方法など）</a:t>
            </a:r>
            <a:endParaRPr lang="en-US" altLang="ja-JP" sz="2800" dirty="0" smtClean="0"/>
          </a:p>
          <a:p>
            <a:r>
              <a:rPr lang="en-US" altLang="ja-JP" sz="2800" dirty="0"/>
              <a:t>2021</a:t>
            </a:r>
            <a:r>
              <a:rPr lang="ja-JP" altLang="en-US" sz="2800" dirty="0"/>
              <a:t>年度［春学期］履修登録に</a:t>
            </a:r>
            <a:r>
              <a:rPr lang="ja-JP" altLang="en-US" sz="2800" dirty="0" smtClean="0"/>
              <a:t>ついて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>
                <a:hlinkClick r:id="rId3"/>
              </a:rPr>
              <a:t>http://</a:t>
            </a:r>
            <a:r>
              <a:rPr lang="en-US" altLang="ja-JP" sz="2800" dirty="0" smtClean="0">
                <a:hlinkClick r:id="rId3"/>
              </a:rPr>
              <a:t>www.tufs.ac.jp/student/NEWS/education/20210402.html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45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4ECB2-6C1F-41A4-A213-C1134503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１．「ドイツ語教室」とスタッフ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A72B-1FB3-4123-9189-83A8395CE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3821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言語文化学部　地域コース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成田 節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（ドイツ語学）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　藤縄 康弘</a:t>
            </a:r>
            <a:r>
              <a:rPr kumimoji="1" lang="en-US" altLang="ja-JP" sz="2800" dirty="0">
                <a:latin typeface="+mn-ea"/>
              </a:rPr>
              <a:t>	</a:t>
            </a:r>
            <a:r>
              <a:rPr kumimoji="1" lang="ja-JP" altLang="en-US" sz="2800" dirty="0">
                <a:latin typeface="+mn-ea"/>
              </a:rPr>
              <a:t>（ドイツ語学）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山口 裕之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（ドイツ文学・文化・思想，表象文化論）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西岡 あかね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（</a:t>
            </a:r>
            <a:r>
              <a:rPr lang="ja-JP" altLang="ja-JP" sz="2800" dirty="0">
                <a:latin typeface="+mn-ea"/>
              </a:rPr>
              <a:t>ドイツ文学</a:t>
            </a:r>
            <a:r>
              <a:rPr lang="ja-JP" altLang="en-US" sz="2800" dirty="0">
                <a:latin typeface="+mn-ea"/>
              </a:rPr>
              <a:t>，</a:t>
            </a:r>
            <a:r>
              <a:rPr lang="ja-JP" altLang="ja-JP" sz="2800" dirty="0">
                <a:latin typeface="+mn-ea"/>
              </a:rPr>
              <a:t>比較文学</a:t>
            </a:r>
            <a:r>
              <a:rPr lang="ja-JP" altLang="en-US" sz="2800" dirty="0">
                <a:latin typeface="+mn-ea"/>
              </a:rPr>
              <a:t>）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393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4ECB2-6C1F-41A4-A213-C1134503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１．「ドイツ語教室」とスタッフ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A72B-1FB3-4123-9189-83A8395CE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1"/>
            <a:ext cx="9009591" cy="4364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国際社会学部　地域社会研究コース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千葉 敏之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ドイツ・ヨーロッパ中世史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国際社会学部　現代世界論コース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小野寺 拓也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ドイツ現代社会論，ナチズム論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*岩崎 稔</a:t>
            </a:r>
            <a:r>
              <a:rPr lang="en-US" altLang="ja-JP" sz="2800" dirty="0">
                <a:latin typeface="+mn-ea"/>
              </a:rPr>
              <a:t>			</a:t>
            </a:r>
            <a:r>
              <a:rPr lang="ja-JP" altLang="en-US" sz="2800" dirty="0">
                <a:latin typeface="+mn-ea"/>
              </a:rPr>
              <a:t>哲学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政治思想，文化学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世界言語社会教育センター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クリストフ・ヘンドリックス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 外国語教育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ドイツ語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エーファ・ビリック　</a:t>
            </a:r>
            <a:r>
              <a:rPr kumimoji="1" lang="en-US" altLang="ja-JP" sz="2800" dirty="0">
                <a:latin typeface="+mn-ea"/>
              </a:rPr>
              <a:t>			</a:t>
            </a:r>
            <a:r>
              <a:rPr kumimoji="1" lang="ja-JP" altLang="en-US" sz="2800" dirty="0">
                <a:latin typeface="+mn-ea"/>
              </a:rPr>
              <a:t> 外国語教育</a:t>
            </a:r>
            <a:r>
              <a:rPr kumimoji="1" lang="en-US" altLang="ja-JP" sz="2800" dirty="0">
                <a:latin typeface="+mn-ea"/>
              </a:rPr>
              <a:t>/</a:t>
            </a:r>
            <a:r>
              <a:rPr kumimoji="1" lang="ja-JP" altLang="en-US" sz="2800" dirty="0">
                <a:latin typeface="+mn-ea"/>
              </a:rPr>
              <a:t>ドイツ語</a:t>
            </a:r>
            <a:endParaRPr kumimoji="1"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651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EEB22D-C6DC-40C1-8F99-188BBF29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非常勤講師（ドイツ語</a:t>
            </a:r>
            <a:r>
              <a:rPr kumimoji="1" lang="en-US" altLang="ja-JP" dirty="0"/>
              <a:t>Ⅰ</a:t>
            </a:r>
            <a:r>
              <a:rPr kumimoji="1" lang="ja-JP" altLang="en-US" dirty="0"/>
              <a:t>担当）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ED1BB-F191-4F05-9E33-8F48C2A64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8775"/>
            <a:ext cx="9790642" cy="4412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3000" dirty="0"/>
              <a:t>櫻井 麻美</a:t>
            </a:r>
            <a:r>
              <a:rPr lang="ja-JP" altLang="en-US" sz="3000" dirty="0"/>
              <a:t>（月３）</a:t>
            </a:r>
            <a:r>
              <a:rPr lang="en-US" altLang="ja-JP" sz="3000" dirty="0"/>
              <a:t>		</a:t>
            </a:r>
            <a:r>
              <a:rPr lang="ja-JP" altLang="ja-JP" sz="3000" dirty="0"/>
              <a:t>津山 拓也</a:t>
            </a:r>
            <a:r>
              <a:rPr lang="ja-JP" altLang="en-US" sz="3000" dirty="0"/>
              <a:t>（</a:t>
            </a:r>
            <a:r>
              <a:rPr lang="ja-JP" altLang="en-US" sz="3000" dirty="0" smtClean="0"/>
              <a:t>火３）</a:t>
            </a:r>
            <a:r>
              <a:rPr lang="ja-JP" altLang="ja-JP" sz="3000" dirty="0"/>
              <a:t>　 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ja-JP" sz="3000" dirty="0"/>
              <a:t>田中雅敏</a:t>
            </a:r>
            <a:r>
              <a:rPr lang="ja-JP" altLang="en-US" sz="3000" dirty="0"/>
              <a:t>（木３）</a:t>
            </a:r>
            <a:r>
              <a:rPr lang="en-US" altLang="ja-JP" sz="3000" dirty="0"/>
              <a:t>		</a:t>
            </a:r>
            <a:r>
              <a:rPr lang="ja-JP" altLang="ja-JP" sz="3000" dirty="0"/>
              <a:t>村瀬 民子</a:t>
            </a:r>
            <a:r>
              <a:rPr lang="ja-JP" altLang="en-US" sz="3000" dirty="0"/>
              <a:t>（</a:t>
            </a:r>
            <a:r>
              <a:rPr lang="ja-JP" altLang="en-US" sz="3000" dirty="0" smtClean="0"/>
              <a:t>木３）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ja-JP" altLang="en-US" sz="3000" dirty="0" smtClean="0"/>
              <a:t>井坂ゆかり（月３）</a:t>
            </a:r>
            <a:endParaRPr lang="ja-JP" altLang="ja-JP" sz="3000" dirty="0"/>
          </a:p>
          <a:p>
            <a:pPr marL="0" indent="0">
              <a:buNone/>
            </a:pPr>
            <a:r>
              <a:rPr lang="ja-JP" altLang="ja-JP" sz="3000" dirty="0" smtClean="0"/>
              <a:t>ジャネット</a:t>
            </a:r>
            <a:r>
              <a:rPr lang="ja-JP" altLang="ja-JP" sz="3000" dirty="0"/>
              <a:t>・葛西（</a:t>
            </a:r>
            <a:r>
              <a:rPr lang="en-US" altLang="ja-JP" sz="3000" dirty="0"/>
              <a:t>Jeannette KASAI</a:t>
            </a:r>
            <a:r>
              <a:rPr lang="ja-JP" altLang="ja-JP" sz="3000" dirty="0"/>
              <a:t>）　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ja-JP" sz="3000" dirty="0"/>
              <a:t>ヴィーラント・アインス（</a:t>
            </a:r>
            <a:r>
              <a:rPr lang="en-US" altLang="ja-JP" sz="3000" dirty="0"/>
              <a:t>Wieland EINS</a:t>
            </a:r>
            <a:r>
              <a:rPr lang="ja-JP" altLang="ja-JP" sz="3000" dirty="0"/>
              <a:t>）</a:t>
            </a:r>
          </a:p>
          <a:p>
            <a:pPr marL="0" indent="0">
              <a:buNone/>
            </a:pPr>
            <a:r>
              <a:rPr lang="ja-JP" altLang="ja-JP" sz="3000" dirty="0"/>
              <a:t>シュテファン・メルテンス（</a:t>
            </a:r>
            <a:r>
              <a:rPr lang="en-US" altLang="ja-JP" sz="3000" dirty="0"/>
              <a:t>Stefan </a:t>
            </a:r>
            <a:r>
              <a:rPr lang="en-US" altLang="ja-JP" sz="3000" cap="small" dirty="0"/>
              <a:t>MERTENS</a:t>
            </a:r>
            <a:r>
              <a:rPr lang="ja-JP" altLang="ja-JP" sz="3000" dirty="0"/>
              <a:t>）</a:t>
            </a:r>
            <a:endParaRPr lang="en-US" altLang="ja-JP" sz="3000" dirty="0"/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2800" dirty="0"/>
              <a:t>教務補佐：佐藤 宙洋</a:t>
            </a:r>
            <a:r>
              <a:rPr lang="en-US" altLang="ja-JP" sz="2800" dirty="0"/>
              <a:t>	</a:t>
            </a:r>
            <a:r>
              <a:rPr lang="ja-JP" altLang="en-US" sz="2800" dirty="0"/>
              <a:t>木曜日 </a:t>
            </a:r>
            <a:r>
              <a:rPr lang="en-US" altLang="ja-JP" sz="2800" dirty="0"/>
              <a:t>10:00</a:t>
            </a:r>
            <a:r>
              <a:rPr lang="ja-JP" altLang="en-US" sz="2800" dirty="0"/>
              <a:t>～</a:t>
            </a:r>
            <a:r>
              <a:rPr lang="en-US" altLang="ja-JP" sz="2800" dirty="0"/>
              <a:t>12:30 14:30</a:t>
            </a:r>
            <a:r>
              <a:rPr lang="ja-JP" altLang="en-US" sz="2800" dirty="0"/>
              <a:t>～</a:t>
            </a:r>
            <a:r>
              <a:rPr lang="en-US" altLang="ja-JP" sz="2800" dirty="0"/>
              <a:t>17:00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635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6922E-1C94-4DC9-B362-B69D81E0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オフィスアワー（教員個別相談）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6F21CD-7D3C-4E7A-A0A8-0B47F5808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333566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2800" dirty="0"/>
              <a:t>成田，山口，西岡，千葉，小野寺，ヘンドリクス，ビリック</a:t>
            </a:r>
            <a:endParaRPr kumimoji="1" lang="en-US" altLang="ja-JP" sz="2800" dirty="0"/>
          </a:p>
          <a:p>
            <a:r>
              <a:rPr kumimoji="1" lang="ja-JP" altLang="en-US" sz="2800" dirty="0"/>
              <a:t>事前にメールで連絡し，面談時間を設定する。</a:t>
            </a:r>
            <a:endParaRPr kumimoji="1" lang="en-US" altLang="ja-JP" sz="2800" dirty="0"/>
          </a:p>
          <a:p>
            <a:pPr lvl="1"/>
            <a:r>
              <a:rPr lang="ja-JP" altLang="en-US" sz="2600" dirty="0"/>
              <a:t>当面はオンラインで実施</a:t>
            </a:r>
            <a:endParaRPr lang="en-US" altLang="ja-JP" sz="2600" dirty="0"/>
          </a:p>
          <a:p>
            <a:pPr lvl="1"/>
            <a:r>
              <a:rPr kumimoji="1" lang="ja-JP" altLang="en-US" sz="2600" dirty="0"/>
              <a:t>メールアドレスは大学ウェブサイトの</a:t>
            </a:r>
            <a:r>
              <a:rPr kumimoji="1" lang="ja-JP" altLang="en-US" sz="2600" dirty="0">
                <a:hlinkClick r:id="rId2"/>
              </a:rPr>
              <a:t>研究者一覧</a:t>
            </a:r>
            <a:r>
              <a:rPr kumimoji="1" lang="ja-JP" altLang="en-US" sz="2600" dirty="0"/>
              <a:t>で検索</a:t>
            </a:r>
            <a:endParaRPr kumimoji="1" lang="en-US" altLang="ja-JP" sz="2600" dirty="0"/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2800" dirty="0"/>
              <a:t>藤縄</a:t>
            </a:r>
            <a:endParaRPr lang="en-US" altLang="ja-JP" sz="2800" dirty="0"/>
          </a:p>
          <a:p>
            <a:r>
              <a:rPr lang="ja-JP" altLang="ja-JP" sz="2800" dirty="0"/>
              <a:t>当面オンラインで実施。予約方法の詳細は</a:t>
            </a:r>
            <a:r>
              <a:rPr lang="ja-JP" altLang="ja-JP" sz="2800" dirty="0">
                <a:hlinkClick r:id="rId3"/>
              </a:rPr>
              <a:t>藤縄</a:t>
            </a:r>
            <a:r>
              <a:rPr lang="ja-JP" altLang="en-US" sz="2800" dirty="0">
                <a:hlinkClick r:id="rId3"/>
              </a:rPr>
              <a:t>先生</a:t>
            </a:r>
            <a:r>
              <a:rPr lang="ja-JP" altLang="ja-JP" sz="2800" dirty="0">
                <a:hlinkClick r:id="rId3"/>
              </a:rPr>
              <a:t>の</a:t>
            </a:r>
            <a:r>
              <a:rPr lang="en-US" altLang="ja-JP" sz="2800" dirty="0">
                <a:hlinkClick r:id="rId3"/>
              </a:rPr>
              <a:t> HP</a:t>
            </a:r>
            <a:r>
              <a:rPr lang="en-US" altLang="ja-JP" sz="2800" dirty="0"/>
              <a:t> </a:t>
            </a:r>
            <a:r>
              <a:rPr lang="ja-JP" altLang="ja-JP" sz="2800" dirty="0"/>
              <a:t>を参照</a:t>
            </a:r>
            <a:endParaRPr lang="en-US" altLang="ja-JP" sz="2800" dirty="0"/>
          </a:p>
          <a:p>
            <a:pPr marL="0" indent="0">
              <a:spcBef>
                <a:spcPts val="1800"/>
              </a:spcBef>
              <a:buNone/>
            </a:pPr>
            <a:r>
              <a:rPr lang="en-US" altLang="ja-JP" sz="2800" dirty="0"/>
              <a:t>※</a:t>
            </a:r>
            <a:r>
              <a:rPr lang="ja-JP" altLang="en-US" sz="2800" dirty="0"/>
              <a:t> オフィスは全員研究講義棟の６階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5159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A29D7-5EE4-496E-813C-7B05F7D8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各種届出に</a:t>
            </a:r>
            <a:r>
              <a:rPr lang="ja-JP" altLang="en-US" dirty="0"/>
              <a:t>教員の印鑑が</a:t>
            </a:r>
            <a:r>
              <a:rPr lang="ja-JP" altLang="ja-JP" dirty="0"/>
              <a:t>必要な</a:t>
            </a:r>
            <a:r>
              <a:rPr lang="ja-JP" altLang="en-US" dirty="0"/>
              <a:t>ときは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59BB77-8E80-4F94-91B6-149E85DE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04951"/>
            <a:ext cx="9914467" cy="45364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ja-JP" sz="3200" dirty="0"/>
              <a:t>第</a:t>
            </a:r>
            <a:r>
              <a:rPr lang="en-US" altLang="ja-JP" sz="3200" dirty="0"/>
              <a:t>1</a:t>
            </a:r>
            <a:r>
              <a:rPr lang="ja-JP" altLang="ja-JP" sz="3200" dirty="0"/>
              <a:t>～</a:t>
            </a:r>
            <a:r>
              <a:rPr lang="en-US" altLang="ja-JP" sz="3200" dirty="0"/>
              <a:t>2</a:t>
            </a:r>
            <a:r>
              <a:rPr lang="ja-JP" altLang="ja-JP" sz="3200" dirty="0"/>
              <a:t>年次のあいだは以下の教員</a:t>
            </a:r>
            <a:r>
              <a:rPr lang="ja-JP" altLang="en-US" sz="3200" dirty="0"/>
              <a:t>へ</a:t>
            </a:r>
            <a:endParaRPr lang="ja-JP" altLang="ja-JP" sz="2400" dirty="0"/>
          </a:p>
          <a:p>
            <a:pPr marL="457200" lvl="1" indent="0">
              <a:buNone/>
            </a:pPr>
            <a:r>
              <a:rPr lang="ja-JP" altLang="ja-JP" sz="2800" dirty="0"/>
              <a:t>言語文化学部の学生</a:t>
            </a:r>
            <a:r>
              <a:rPr lang="en-US" altLang="ja-JP" sz="2800" dirty="0"/>
              <a:t>	</a:t>
            </a:r>
          </a:p>
          <a:p>
            <a:pPr marL="457200" lvl="1" indent="0">
              <a:buNone/>
            </a:pPr>
            <a:r>
              <a:rPr lang="ja-JP" altLang="en-US" sz="2800" dirty="0"/>
              <a:t>⇒ </a:t>
            </a:r>
            <a:r>
              <a:rPr lang="ja-JP" altLang="ja-JP" sz="2800" dirty="0"/>
              <a:t>専攻言語ドイツ語代表教員　　　</a:t>
            </a:r>
            <a:r>
              <a:rPr lang="ja-JP" altLang="en-US" sz="2800" dirty="0"/>
              <a:t>西岡あかね</a:t>
            </a:r>
            <a:endParaRPr lang="ja-JP" altLang="ja-JP" sz="2000" dirty="0"/>
          </a:p>
          <a:p>
            <a:pPr marL="457200" lvl="1" indent="0">
              <a:spcBef>
                <a:spcPts val="1800"/>
              </a:spcBef>
              <a:buNone/>
            </a:pPr>
            <a:r>
              <a:rPr lang="ja-JP" altLang="ja-JP" sz="2800" dirty="0"/>
              <a:t>国際社会学部の学生</a:t>
            </a:r>
            <a:r>
              <a:rPr lang="en-US" altLang="ja-JP" sz="2800" dirty="0"/>
              <a:t>	</a:t>
            </a:r>
          </a:p>
          <a:p>
            <a:pPr marL="457200" lvl="1" indent="0">
              <a:buNone/>
            </a:pPr>
            <a:r>
              <a:rPr lang="ja-JP" altLang="en-US" sz="2800" dirty="0"/>
              <a:t>⇒ </a:t>
            </a:r>
            <a:r>
              <a:rPr lang="ja-JP" altLang="ja-JP" sz="2800" dirty="0"/>
              <a:t>中央ヨーロッパ地域代表教員　　</a:t>
            </a:r>
            <a:r>
              <a:rPr lang="ja-JP" altLang="en-US" sz="2800" dirty="0" smtClean="0"/>
              <a:t>篠原琢（チェコ語）</a:t>
            </a:r>
            <a:endParaRPr lang="en-US" altLang="ja-JP" sz="2800" dirty="0"/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ja-JP" sz="2800" dirty="0">
                <a:solidFill>
                  <a:srgbClr val="FF0000"/>
                </a:solidFill>
              </a:rPr>
              <a:t>※</a:t>
            </a:r>
            <a:r>
              <a:rPr lang="ja-JP" altLang="en-US" sz="2800" dirty="0">
                <a:solidFill>
                  <a:srgbClr val="FF0000"/>
                </a:solidFill>
              </a:rPr>
              <a:t> 今年は印鑑が必要な場合どうするの？各種掲示に注意。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ja-JP" sz="2800" dirty="0"/>
              <a:t>※</a:t>
            </a:r>
            <a:r>
              <a:rPr lang="ja-JP" altLang="en-US" sz="2800" dirty="0"/>
              <a:t> 指導教員が決まったら指導教員に頼むこと</a:t>
            </a: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93441881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</TotalTime>
  <Words>1661</Words>
  <Application>Microsoft Office PowerPoint</Application>
  <PresentationFormat>ワイド画面</PresentationFormat>
  <Paragraphs>334</Paragraphs>
  <Slides>29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29</vt:i4>
      </vt:variant>
    </vt:vector>
  </HeadingPairs>
  <TitlesOfParts>
    <vt:vector size="44" baseType="lpstr">
      <vt:lpstr>ＭＳ Ｐゴシック</vt:lpstr>
      <vt:lpstr>ＭＳ 明朝</vt:lpstr>
      <vt:lpstr>メイリオ</vt:lpstr>
      <vt:lpstr>游ゴシック</vt:lpstr>
      <vt:lpstr>Arial</vt:lpstr>
      <vt:lpstr>Calibri</vt:lpstr>
      <vt:lpstr>Calibri Light</vt:lpstr>
      <vt:lpstr>Century</vt:lpstr>
      <vt:lpstr>Tahoma</vt:lpstr>
      <vt:lpstr>Times New Roman</vt:lpstr>
      <vt:lpstr>Trebuchet MS</vt:lpstr>
      <vt:lpstr>Wingdings 2</vt:lpstr>
      <vt:lpstr>Wingdings 3</vt:lpstr>
      <vt:lpstr>HDOfficeLightV0</vt:lpstr>
      <vt:lpstr>ファセット</vt:lpstr>
      <vt:lpstr>専攻言語ドイツ語 新入生履修ガイダンス </vt:lpstr>
      <vt:lpstr>2021年度は対面授業・オンライン授業の両方が行われます（およそ６：４の割合）</vt:lpstr>
      <vt:lpstr>シラバスの「授業開講形態」欄</vt:lpstr>
      <vt:lpstr>かならず参照しておくべきHP</vt:lpstr>
      <vt:lpstr>１．「ドイツ語教室」とスタッフ</vt:lpstr>
      <vt:lpstr>１．「ドイツ語教室」とスタッフ</vt:lpstr>
      <vt:lpstr>非常勤講師（ドイツ語Ⅰ担当）</vt:lpstr>
      <vt:lpstr>オフィスアワー（教員個別相談）</vt:lpstr>
      <vt:lpstr>各種届出に教員の印鑑が必要なときは</vt:lpstr>
      <vt:lpstr>ドイツ語教室からのお知らせは</vt:lpstr>
      <vt:lpstr>履修全般について</vt:lpstr>
      <vt:lpstr>２．言語科目の履修：言語文化学部</vt:lpstr>
      <vt:lpstr>２．言語科目の履修：国際社会学部</vt:lpstr>
      <vt:lpstr>要点は</vt:lpstr>
      <vt:lpstr>要点は</vt:lpstr>
      <vt:lpstr>３．専攻言語（ドイツ語Ⅰ・Ⅱ）の履修上の注意</vt:lpstr>
      <vt:lpstr>３．専攻言語（ドイツ語Ⅰ・Ⅱ）の履修上の注意</vt:lpstr>
      <vt:lpstr>３．専攻言語（ドイツ語Ⅰ・Ⅱ）の履修上の注意</vt:lpstr>
      <vt:lpstr>第3年次への進級要件：言語文化学部</vt:lpstr>
      <vt:lpstr>第3年次への進級要件：国際社会学部</vt:lpstr>
      <vt:lpstr>地域基礎，導入科目，基礎リテラシー，基礎演習</vt:lpstr>
      <vt:lpstr>重要！学務情報システム </vt:lpstr>
      <vt:lpstr>重要！TUFS Moodle </vt:lpstr>
      <vt:lpstr>４．教科書について</vt:lpstr>
      <vt:lpstr>ドイツ語圏への留学</vt:lpstr>
      <vt:lpstr>■ドイツ語教員免許■</vt:lpstr>
      <vt:lpstr>■履修登録手続き等■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専攻言語ドイツ語 新入生履修ガイダンス</dc:title>
  <dc:creator>narita.takashi</dc:creator>
  <cp:lastModifiedBy>小野寺 拓也</cp:lastModifiedBy>
  <cp:revision>85</cp:revision>
  <dcterms:created xsi:type="dcterms:W3CDTF">2020-04-01T11:51:09Z</dcterms:created>
  <dcterms:modified xsi:type="dcterms:W3CDTF">2021-04-05T06:53:17Z</dcterms:modified>
</cp:coreProperties>
</file>