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23"/>
  </p:handoutMasterIdLst>
  <p:sldIdLst>
    <p:sldId id="256" r:id="rId2"/>
    <p:sldId id="275" r:id="rId3"/>
    <p:sldId id="268" r:id="rId4"/>
    <p:sldId id="278" r:id="rId5"/>
    <p:sldId id="276" r:id="rId6"/>
    <p:sldId id="269" r:id="rId7"/>
    <p:sldId id="258" r:id="rId8"/>
    <p:sldId id="264" r:id="rId9"/>
    <p:sldId id="267" r:id="rId10"/>
    <p:sldId id="266" r:id="rId11"/>
    <p:sldId id="259" r:id="rId12"/>
    <p:sldId id="260" r:id="rId13"/>
    <p:sldId id="262" r:id="rId14"/>
    <p:sldId id="261" r:id="rId15"/>
    <p:sldId id="272" r:id="rId16"/>
    <p:sldId id="263" r:id="rId17"/>
    <p:sldId id="271" r:id="rId18"/>
    <p:sldId id="273" r:id="rId19"/>
    <p:sldId id="277" r:id="rId20"/>
    <p:sldId id="279" r:id="rId21"/>
    <p:sldId id="274" r:id="rId22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こちらをクリックしてください" initials="こ" lastIdx="8" clrIdx="0"/>
  <p:cmAuthor id="1" name="KM" initials="M" lastIdx="2" clrIdx="1">
    <p:extLst>
      <p:ext uri="{19B8F6BF-5375-455C-9EA6-DF929625EA0E}">
        <p15:presenceInfo xmlns:p15="http://schemas.microsoft.com/office/powerpoint/2012/main" userId="KM" providerId="None"/>
      </p:ext>
    </p:extLst>
  </p:cmAuthor>
  <p:cmAuthor id="2" name="staff" initials="s" lastIdx="2" clrIdx="2">
    <p:extLst>
      <p:ext uri="{19B8F6BF-5375-455C-9EA6-DF929625EA0E}">
        <p15:presenceInfo xmlns:p15="http://schemas.microsoft.com/office/powerpoint/2012/main" userId="sta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01T18:32:32.566" idx="6">
    <p:pos x="10" y="10"/>
    <p:text>無料であることをちゃんと告知すること
村上さん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01T18:33:45.985" idx="2">
    <p:pos x="10" y="10"/>
    <p:text>これからなにをするか、を前もってちゃんとせつめいすること
上村さん
手入力も可能であることを説明すること
村上さん</p:text>
  </p:cm>
  <p:cm authorId="1" dt="2018-05-08T18:23:09.733" idx="1">
    <p:pos x="10" y="146"/>
    <p:text>内川の対応：口頭で説明します</p:text>
    <p:extLst>
      <p:ext uri="{C676402C-5697-4E1C-873F-D02D1690AC5C}">
        <p15:threadingInfo xmlns:p15="http://schemas.microsoft.com/office/powerpoint/2012/main" timeZoneBias="-540">
          <p15:parentCm authorId="0" idx="2"/>
        </p15:threadingInfo>
      </p:ext>
    </p:extLst>
  </p:cm>
  <p:cm authorId="0" dt="2018-05-01T18:38:13.333" idx="7">
    <p:pos x="146" y="146"/>
    <p:text>授業名の仮のフォルダーを事前につくっておく
村上さん</p:text>
  </p:cm>
  <p:cm authorId="1" dt="2018-05-08T18:23:37.643" idx="2">
    <p:pos x="146" y="282"/>
    <p:text>内川の対応：りょ</p:text>
    <p:extLst>
      <p:ext uri="{C676402C-5697-4E1C-873F-D02D1690AC5C}">
        <p15:threadingInfo xmlns:p15="http://schemas.microsoft.com/office/powerpoint/2012/main" timeZoneBias="-540">
          <p15:parentCm authorId="0" idx="7"/>
        </p15:threadingInfo>
      </p:ext>
    </p:extLst>
  </p:cm>
  <p:cm authorId="2" dt="2018-05-15T17:36:36.352" idx="1">
    <p:pos x="416" y="2688"/>
    <p:text>手入力の操作方法もきちんと伝えること</p:text>
    <p:extLst>
      <p:ext uri="{C676402C-5697-4E1C-873F-D02D1690AC5C}">
        <p15:threadingInfo xmlns:p15="http://schemas.microsoft.com/office/powerpoint/2012/main" timeZoneBias="-540"/>
      </p:ext>
    </p:extLst>
  </p:cm>
  <p:cm authorId="2" dt="2018-05-15T17:37:34.326" idx="2">
    <p:pos x="416" y="2824"/>
    <p:text>上村さん：文献がサイニーで見つからなかった人も安心して使えますね！すごい！</p:text>
    <p:extLst>
      <p:ext uri="{C676402C-5697-4E1C-873F-D02D1690AC5C}">
        <p15:threadingInfo xmlns:p15="http://schemas.microsoft.com/office/powerpoint/2012/main" timeZoneBias="-540">
          <p15:parentCm authorId="2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01T18:45:15.369" idx="8">
    <p:pos x="10" y="10"/>
    <p:text>ポインターを使いましょう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099522A-068C-4004-A5F2-A95F97855EF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A94448E-5CBC-4D93-BE1C-F64ECFAFB8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98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6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3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09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2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29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4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0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23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6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9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9BD5-E29E-467E-89AC-FCB839E55949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84D3-6501-40C7-83D0-FA92B6E28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47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8023" y="2467364"/>
            <a:ext cx="12053977" cy="2387600"/>
          </a:xfrm>
        </p:spPr>
        <p:txBody>
          <a:bodyPr>
            <a:normAutofit fontScale="90000"/>
          </a:bodyPr>
          <a:lstStyle/>
          <a:p>
            <a:r>
              <a:rPr lang="ja-JP" altLang="en-US" sz="15100" dirty="0"/>
              <a:t>文献の</a:t>
            </a:r>
            <a:r>
              <a:rPr lang="ja-JP" altLang="en-US" sz="15100" dirty="0" smtClean="0"/>
              <a:t>整理術</a:t>
            </a:r>
            <a:r>
              <a:rPr lang="en-US" altLang="ja-JP" sz="17300" dirty="0" smtClean="0"/>
              <a:t/>
            </a:r>
            <a:br>
              <a:rPr lang="en-US" altLang="ja-JP" sz="17300" dirty="0" smtClean="0"/>
            </a:br>
            <a:r>
              <a:rPr lang="en-US" altLang="ja-JP" b="1" dirty="0" smtClean="0"/>
              <a:t>―</a:t>
            </a:r>
            <a:r>
              <a:rPr lang="ja-JP" altLang="en-US" b="1" dirty="0"/>
              <a:t>文献管理ソフトを使ってみよう</a:t>
            </a:r>
            <a:r>
              <a:rPr lang="en-US" altLang="ja-JP" b="1" dirty="0"/>
              <a:t>―</a:t>
            </a:r>
            <a:r>
              <a:rPr kumimoji="1" lang="ja-JP" altLang="en-US" b="1" dirty="0" smtClean="0"/>
              <a:t>！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2246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6900" y="1609725"/>
            <a:ext cx="10515600" cy="77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6000" dirty="0" smtClean="0"/>
              <a:t>でも手間がかかりそう・・</a:t>
            </a:r>
            <a:endParaRPr kumimoji="1" lang="ja-JP" altLang="en-US" sz="6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96900" y="3870325"/>
            <a:ext cx="12509500" cy="777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800" dirty="0" smtClean="0"/>
              <a:t>そんなことないですよ！</a:t>
            </a:r>
            <a:endParaRPr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6149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7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 smtClean="0"/>
              <a:t>文献リストを作るためのツール</a:t>
            </a:r>
            <a:endParaRPr kumimoji="1" lang="ja-JP" altLang="en-US" sz="5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83919" y="4833242"/>
            <a:ext cx="675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←今回はこちらを使います</a:t>
            </a:r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47" y="1174628"/>
            <a:ext cx="2576594" cy="25765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07" y="1209136"/>
            <a:ext cx="2491596" cy="24915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77" y="3917829"/>
            <a:ext cx="2577860" cy="25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099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600" b="1" dirty="0" smtClean="0"/>
              <a:t>MENDELEY</a:t>
            </a:r>
            <a:r>
              <a:rPr kumimoji="1" lang="ja-JP" altLang="en-US" sz="6600" b="1" dirty="0" smtClean="0"/>
              <a:t>とは</a:t>
            </a:r>
            <a:endParaRPr kumimoji="1" lang="ja-JP" altLang="en-US" sz="6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96900"/>
            <a:ext cx="11963400" cy="6261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文献管理アプリケーション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　→</a:t>
            </a:r>
            <a:r>
              <a:rPr lang="en-US" altLang="ja-JP" sz="4800" dirty="0" smtClean="0"/>
              <a:t>PC</a:t>
            </a:r>
            <a:r>
              <a:rPr lang="ja-JP" altLang="en-US" sz="4800" dirty="0" err="1" smtClean="0"/>
              <a:t>、</a:t>
            </a:r>
            <a:r>
              <a:rPr lang="ja-JP" altLang="en-US" sz="4800" dirty="0" smtClean="0"/>
              <a:t>スマホにもインストール可</a:t>
            </a:r>
            <a:endParaRPr lang="en-US" altLang="ja-JP" sz="4800" dirty="0" smtClean="0"/>
          </a:p>
          <a:p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本</a:t>
            </a:r>
            <a:r>
              <a:rPr kumimoji="1" lang="ja-JP" altLang="en-US" sz="4800" dirty="0" smtClean="0"/>
              <a:t>の情報を簡単にリスト化して保存できる</a:t>
            </a:r>
            <a:endParaRPr kumimoji="1" lang="en-US" altLang="ja-JP" sz="4800" dirty="0" smtClean="0"/>
          </a:p>
          <a:p>
            <a:pPr marL="0" indent="0">
              <a:buNone/>
            </a:pP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 smtClean="0"/>
              <a:t>基本的には無料　</a:t>
            </a:r>
            <a:r>
              <a:rPr lang="en-US" altLang="ja-JP" sz="4800" dirty="0" smtClean="0"/>
              <a:t>※</a:t>
            </a:r>
            <a:r>
              <a:rPr lang="ja-JP" altLang="en-US" sz="4800" dirty="0" smtClean="0"/>
              <a:t>有料サービスもあり</a:t>
            </a:r>
            <a:endParaRPr lang="en-US" altLang="ja-JP" sz="4800" dirty="0"/>
          </a:p>
          <a:p>
            <a:pPr marL="0" indent="0">
              <a:buNone/>
            </a:pPr>
            <a:endParaRPr lang="en-US" altLang="ja-JP" sz="4800" dirty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771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MENDELEY</a:t>
            </a:r>
            <a:r>
              <a:rPr lang="ja-JP" altLang="en-US" dirty="0" smtClean="0"/>
              <a:t>を使った文献整理術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2924" y="170485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4400" dirty="0" smtClean="0"/>
              <a:t>フォルダ機能を使うことで</a:t>
            </a:r>
            <a:endParaRPr lang="en-US" altLang="ja-JP" sz="4400" dirty="0"/>
          </a:p>
          <a:p>
            <a:pPr marL="0" indent="0">
              <a:buNone/>
            </a:pP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dirty="0" smtClean="0"/>
              <a:t>学問分野ごとに、興味あるテーマごとに</a:t>
            </a:r>
            <a:endParaRPr lang="en-US" altLang="ja-JP" sz="4400" dirty="0" smtClean="0"/>
          </a:p>
          <a:p>
            <a:pPr marL="0" indent="0">
              <a:buNone/>
            </a:pP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dirty="0" smtClean="0"/>
              <a:t>簡単に文献を整理できる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250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64" y="2781240"/>
            <a:ext cx="11283830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8000" dirty="0"/>
              <a:t>実際に</a:t>
            </a:r>
            <a:r>
              <a:rPr kumimoji="1" lang="en-US" altLang="ja-JP" sz="8000" b="1" dirty="0" smtClean="0"/>
              <a:t>MENDELEY</a:t>
            </a:r>
            <a:r>
              <a:rPr kumimoji="1" lang="ja-JP" altLang="en-US" sz="8000" dirty="0" smtClean="0"/>
              <a:t>を使おう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883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今日</a:t>
            </a:r>
            <a:r>
              <a:rPr lang="ja-JP" altLang="en-US" sz="6000" dirty="0" smtClean="0"/>
              <a:t>やる</a:t>
            </a:r>
            <a:r>
              <a:rPr kumimoji="1" lang="ja-JP" altLang="en-US" sz="6000" dirty="0" smtClean="0"/>
              <a:t>ことは３つです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321" y="1994610"/>
            <a:ext cx="11760679" cy="4863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①</a:t>
            </a:r>
            <a:r>
              <a:rPr kumimoji="1" lang="en-US" altLang="ja-JP" sz="4800" dirty="0" smtClean="0"/>
              <a:t>MENDELEY</a:t>
            </a:r>
            <a:r>
              <a:rPr kumimoji="1" lang="ja-JP" altLang="en-US" sz="4800" dirty="0" smtClean="0"/>
              <a:t>のフォルダ機能で文献整理　　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/>
              <a:t>　</a:t>
            </a:r>
            <a:endParaRPr lang="en-US" altLang="ja-JP" sz="4800" dirty="0"/>
          </a:p>
          <a:p>
            <a:pPr marL="0" indent="0">
              <a:buNone/>
            </a:pPr>
            <a:r>
              <a:rPr kumimoji="1" lang="ja-JP" altLang="en-US" sz="4800" dirty="0" smtClean="0"/>
              <a:t>②</a:t>
            </a:r>
            <a:r>
              <a:rPr kumimoji="1" lang="en-US" altLang="ja-JP" sz="4800" dirty="0" err="1" smtClean="0"/>
              <a:t>CiNii</a:t>
            </a:r>
            <a:r>
              <a:rPr lang="ja-JP" altLang="en-US" sz="4800" dirty="0" smtClean="0"/>
              <a:t>と連携したサービスの使い方を学ぶ</a:t>
            </a:r>
            <a:endParaRPr lang="en-US" altLang="ja-JP" sz="4800" dirty="0" smtClean="0"/>
          </a:p>
          <a:p>
            <a:pPr marL="0" indent="0">
              <a:buNone/>
            </a:pPr>
            <a:endParaRPr kumimoji="1" lang="en-US" altLang="ja-JP" sz="4800" dirty="0"/>
          </a:p>
          <a:p>
            <a:pPr marL="0" indent="0">
              <a:buNone/>
            </a:pPr>
            <a:r>
              <a:rPr kumimoji="1" lang="ja-JP" altLang="en-US" sz="4800" dirty="0" smtClean="0"/>
              <a:t>③デジタル文献を</a:t>
            </a:r>
            <a:r>
              <a:rPr kumimoji="1" lang="en-US" altLang="ja-JP" sz="4800" dirty="0" smtClean="0"/>
              <a:t>MENDELEY</a:t>
            </a:r>
            <a:r>
              <a:rPr kumimoji="1" lang="ja-JP" altLang="en-US" sz="4800" dirty="0" smtClean="0"/>
              <a:t>で見る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454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5200" y="50006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いかがでしたか？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200" y="21050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4800" dirty="0"/>
              <a:t>フォルダ機能</a:t>
            </a:r>
            <a:r>
              <a:rPr lang="ja-JP" altLang="en-US" sz="4800" dirty="0" smtClean="0"/>
              <a:t>を使えば</a:t>
            </a:r>
            <a:endParaRPr lang="en-US" altLang="ja-JP" sz="4800" dirty="0" smtClean="0"/>
          </a:p>
          <a:p>
            <a:pPr marL="0" indent="0">
              <a:buNone/>
            </a:pP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b="1" dirty="0" smtClean="0"/>
              <a:t>簡</a:t>
            </a:r>
            <a:r>
              <a:rPr lang="ja-JP" altLang="en-US" sz="4800" dirty="0" smtClean="0"/>
              <a:t>単に論文や著作を整理することができます</a:t>
            </a:r>
            <a:endParaRPr lang="en-US" altLang="ja-JP" sz="48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74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スマホのアプリとしてもダウンロードできます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81" t="39766" r="21982" b="29005"/>
          <a:stretch/>
        </p:blipFill>
        <p:spPr>
          <a:xfrm>
            <a:off x="1320800" y="1831327"/>
            <a:ext cx="9042400" cy="41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528" y="365125"/>
            <a:ext cx="12019472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こちらからアプリのダウンロード画面に進めます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38" y="1811548"/>
            <a:ext cx="4449420" cy="4449420"/>
          </a:xfrm>
        </p:spPr>
      </p:pic>
    </p:spTree>
    <p:extLst>
      <p:ext uri="{BB962C8B-B14F-4D97-AF65-F5344CB8AC3E}">
        <p14:creationId xmlns:p14="http://schemas.microsoft.com/office/powerpoint/2010/main" val="13611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791" y="365125"/>
            <a:ext cx="11731925" cy="2136535"/>
          </a:xfrm>
        </p:spPr>
        <p:txBody>
          <a:bodyPr>
            <a:normAutofit/>
          </a:bodyPr>
          <a:lstStyle/>
          <a:p>
            <a:r>
              <a:rPr lang="ja-JP" altLang="en-US" dirty="0"/>
              <a:t>学習相談デスク・多言語</a:t>
            </a:r>
            <a:r>
              <a:rPr lang="ja-JP" altLang="en-US" dirty="0" smtClean="0"/>
              <a:t>コンシェルジュ編「</a:t>
            </a:r>
            <a:r>
              <a:rPr lang="en-US" altLang="ja-JP" b="1" dirty="0" err="1"/>
              <a:t>Mendeley</a:t>
            </a:r>
            <a:r>
              <a:rPr lang="ja-JP" altLang="en-US" dirty="0"/>
              <a:t>のすゝめ </a:t>
            </a:r>
            <a:r>
              <a:rPr lang="en-US" altLang="ja-JP" dirty="0"/>
              <a:t>: </a:t>
            </a:r>
            <a:r>
              <a:rPr lang="ja-JP" altLang="en-US" dirty="0"/>
              <a:t>文献管理ソフトの活用術</a:t>
            </a:r>
            <a:r>
              <a:rPr lang="en-US" altLang="ja-JP" dirty="0"/>
              <a:t>,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書誌</a:t>
            </a:r>
            <a:r>
              <a:rPr lang="ja-JP" altLang="en-US" dirty="0"/>
              <a:t>情報追加編</a:t>
            </a:r>
            <a:r>
              <a:rPr lang="ja-JP" altLang="en-US" dirty="0" smtClean="0"/>
              <a:t>」を見ることが出来ます</a:t>
            </a:r>
            <a:r>
              <a:rPr lang="en-US" altLang="ja-JP" dirty="0" smtClean="0"/>
              <a:t>!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10" y="2587924"/>
            <a:ext cx="3850594" cy="3850594"/>
          </a:xfrm>
        </p:spPr>
      </p:pic>
    </p:spTree>
    <p:extLst>
      <p:ext uri="{BB962C8B-B14F-4D97-AF65-F5344CB8AC3E}">
        <p14:creationId xmlns:p14="http://schemas.microsoft.com/office/powerpoint/2010/main" val="31107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843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自己紹介：うちかわ　たかふみ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850" y="641890"/>
            <a:ext cx="11542622" cy="58192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800" dirty="0" smtClean="0"/>
              <a:t>本学博士後期課程所属</a:t>
            </a:r>
            <a:endParaRPr lang="en-US" altLang="ja-JP" sz="4800" dirty="0" smtClean="0"/>
          </a:p>
          <a:p>
            <a:pPr marL="0" indent="0">
              <a:buNone/>
            </a:pP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 smtClean="0"/>
              <a:t>研究テーマ：戦時日本の電力を巡る政治</a:t>
            </a:r>
            <a:endParaRPr lang="en-US" altLang="ja-JP" sz="4800" dirty="0" smtClean="0"/>
          </a:p>
          <a:p>
            <a:pPr marL="0" indent="0">
              <a:buNone/>
            </a:pPr>
            <a:endParaRPr kumimoji="1" lang="en-US" altLang="ja-JP" sz="4800" dirty="0"/>
          </a:p>
          <a:p>
            <a:pPr marL="0" indent="0">
              <a:buNone/>
            </a:pPr>
            <a:r>
              <a:rPr kumimoji="1" lang="ja-JP" altLang="en-US" sz="4800" dirty="0" smtClean="0"/>
              <a:t>趣味：アコーディオン、ドローンでの</a:t>
            </a:r>
            <a:r>
              <a:rPr lang="ja-JP" altLang="en-US" sz="4800" dirty="0" smtClean="0"/>
              <a:t>空撮</a:t>
            </a:r>
            <a:endParaRPr lang="en-US" altLang="ja-JP" sz="4800" dirty="0" smtClean="0"/>
          </a:p>
          <a:p>
            <a:pPr marL="0" indent="0">
              <a:buNone/>
            </a:pPr>
            <a:endParaRPr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年齢：生後</a:t>
            </a:r>
            <a:r>
              <a:rPr kumimoji="1" lang="en-US" altLang="ja-JP" sz="4800" dirty="0" smtClean="0"/>
              <a:t>375</a:t>
            </a:r>
            <a:r>
              <a:rPr kumimoji="1" lang="ja-JP" altLang="en-US" sz="4800" dirty="0" smtClean="0"/>
              <a:t>ヶ月（幼稚園の</a:t>
            </a:r>
            <a:r>
              <a:rPr kumimoji="1" lang="ja-JP" altLang="en-US" sz="4800" smtClean="0"/>
              <a:t>時はクジラ組</a:t>
            </a:r>
            <a:r>
              <a:rPr kumimoji="1" lang="ja-JP" altLang="en-US" sz="4800" dirty="0" smtClean="0"/>
              <a:t>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960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1150600" cy="1325563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わからないことがあればこの時間に来て下さい！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5400" dirty="0" smtClean="0">
                <a:latin typeface="+mj-ea"/>
                <a:ea typeface="+mj-ea"/>
              </a:rPr>
              <a:t>月曜（１２：００ー１４：００）</a:t>
            </a:r>
            <a:endParaRPr kumimoji="1" lang="en-US" altLang="ja-JP" sz="5400" dirty="0" smtClean="0">
              <a:latin typeface="+mj-ea"/>
              <a:ea typeface="+mj-ea"/>
            </a:endParaRPr>
          </a:p>
          <a:p>
            <a:pPr algn="ctr"/>
            <a:endParaRPr lang="en-US" altLang="ja-JP" sz="5400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kumimoji="1" lang="ja-JP" altLang="en-US" sz="5400" dirty="0" smtClean="0">
                <a:latin typeface="+mj-ea"/>
                <a:ea typeface="+mj-ea"/>
              </a:rPr>
              <a:t>火曜（</a:t>
            </a:r>
            <a:r>
              <a:rPr lang="ja-JP" altLang="en-US" sz="5400" dirty="0" smtClean="0">
                <a:latin typeface="+mj-ea"/>
                <a:ea typeface="+mj-ea"/>
              </a:rPr>
              <a:t>１２：００</a:t>
            </a:r>
            <a:r>
              <a:rPr lang="ja-JP" altLang="en-US" sz="5400" dirty="0">
                <a:latin typeface="+mj-ea"/>
                <a:ea typeface="+mj-ea"/>
              </a:rPr>
              <a:t>ー１４：００ </a:t>
            </a:r>
            <a:r>
              <a:rPr kumimoji="1" lang="ja-JP" altLang="en-US" sz="5400" dirty="0" smtClean="0">
                <a:latin typeface="+mj-ea"/>
                <a:ea typeface="+mj-ea"/>
              </a:rPr>
              <a:t>）</a:t>
            </a:r>
            <a:endParaRPr kumimoji="1" lang="en-US" altLang="ja-JP" sz="5400" dirty="0" smtClean="0">
              <a:latin typeface="+mj-ea"/>
              <a:ea typeface="+mj-ea"/>
            </a:endParaRPr>
          </a:p>
          <a:p>
            <a:pPr algn="ctr"/>
            <a:endParaRPr lang="en-US" altLang="ja-JP" sz="5400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ja-JP" altLang="en-US" sz="5400" dirty="0" smtClean="0">
                <a:latin typeface="+mj-ea"/>
                <a:ea typeface="+mj-ea"/>
              </a:rPr>
              <a:t>金曜（１６：００ー１９：００ ）</a:t>
            </a:r>
            <a:endParaRPr kumimoji="1" lang="ja-JP" altLang="en-US" sz="5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5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5" y="0"/>
            <a:ext cx="9959219" cy="73842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9963" y="638354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ご清聴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ありがとうございました！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2879725"/>
            <a:ext cx="11772900" cy="249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6600" dirty="0" smtClean="0"/>
              <a:t>皆さんの関心があるテーマ</a:t>
            </a:r>
            <a:r>
              <a:rPr lang="ja-JP" altLang="en-US" sz="6600" dirty="0" smtClean="0"/>
              <a:t>や学問分野を教えてくれませんか？</a:t>
            </a:r>
            <a:endParaRPr kumimoji="1" lang="ja-JP" altLang="en-US" sz="66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23900" y="809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 smtClean="0"/>
              <a:t>ガイダンスを始める前に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0885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60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 smtClean="0"/>
              <a:t>文献とは何か？</a:t>
            </a:r>
            <a:endParaRPr kumimoji="1" lang="ja-JP" altLang="en-US" sz="6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64" y="1093878"/>
            <a:ext cx="8144955" cy="57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7097" y="-169713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文献とはなにか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275" y="1233577"/>
            <a:ext cx="11898702" cy="56244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5700" dirty="0" smtClean="0"/>
              <a:t>既にある研究のこと</a:t>
            </a:r>
            <a:endParaRPr lang="en-US" altLang="ja-JP" sz="5700" dirty="0" smtClean="0"/>
          </a:p>
          <a:p>
            <a:pPr marL="0" indent="0">
              <a:buNone/>
            </a:pPr>
            <a:r>
              <a:rPr lang="ja-JP" altLang="en-US" sz="5700" dirty="0"/>
              <a:t>　</a:t>
            </a:r>
            <a:r>
              <a:rPr lang="ja-JP" altLang="en-US" sz="5700" dirty="0" smtClean="0"/>
              <a:t>→「先行研究」とも呼ばれる</a:t>
            </a:r>
            <a:endParaRPr lang="en-US" altLang="ja-JP" sz="5700" dirty="0" smtClean="0"/>
          </a:p>
          <a:p>
            <a:pPr marL="0" indent="0">
              <a:buNone/>
            </a:pPr>
            <a:endParaRPr lang="en-US" altLang="ja-JP" sz="5700" dirty="0"/>
          </a:p>
          <a:p>
            <a:pPr marL="0" indent="0">
              <a:buNone/>
            </a:pPr>
            <a:r>
              <a:rPr lang="ja-JP" altLang="en-US" sz="5700" dirty="0" smtClean="0"/>
              <a:t>どのようなカタチをとるのか</a:t>
            </a:r>
            <a:endParaRPr lang="en-US" altLang="ja-JP" sz="5700" dirty="0" smtClean="0"/>
          </a:p>
          <a:p>
            <a:pPr marL="0" indent="0">
              <a:buNone/>
            </a:pPr>
            <a:r>
              <a:rPr lang="ja-JP" altLang="en-US" sz="5700" dirty="0" smtClean="0"/>
              <a:t>　書籍（本）</a:t>
            </a:r>
            <a:endParaRPr kumimoji="1" lang="en-US" altLang="ja-JP" sz="5700" dirty="0" smtClean="0"/>
          </a:p>
          <a:p>
            <a:pPr marL="0" indent="0">
              <a:buNone/>
            </a:pPr>
            <a:r>
              <a:rPr lang="ja-JP" altLang="en-US" sz="5700" dirty="0" smtClean="0"/>
              <a:t>　論文</a:t>
            </a:r>
            <a:endParaRPr lang="en-US" altLang="ja-JP" sz="5700" dirty="0" smtClean="0"/>
          </a:p>
          <a:p>
            <a:pPr marL="0" indent="0">
              <a:buNone/>
            </a:pPr>
            <a:r>
              <a:rPr lang="ja-JP" altLang="en-US" sz="5700" dirty="0" smtClean="0"/>
              <a:t>　　学術はまず論文のカタチをとる</a:t>
            </a:r>
            <a:endParaRPr lang="en-US" altLang="ja-JP" sz="5700" dirty="0" smtClean="0"/>
          </a:p>
          <a:p>
            <a:pPr marL="0" indent="0">
              <a:buNone/>
            </a:pPr>
            <a:r>
              <a:rPr lang="ja-JP" altLang="en-US" sz="5700" dirty="0"/>
              <a:t>　　</a:t>
            </a:r>
            <a:r>
              <a:rPr lang="ja-JP" altLang="en-US" sz="5700" dirty="0" smtClean="0"/>
              <a:t>その後、書籍として出版される</a:t>
            </a:r>
            <a:endParaRPr lang="en-US" altLang="ja-JP" sz="5700" dirty="0" smtClean="0"/>
          </a:p>
          <a:p>
            <a:pPr marL="0" indent="0">
              <a:buNone/>
            </a:pPr>
            <a:r>
              <a:rPr lang="ja-JP" altLang="en-US" sz="5700" dirty="0"/>
              <a:t>　　</a:t>
            </a:r>
            <a:r>
              <a:rPr lang="ja-JP" altLang="en-US" sz="5700" dirty="0" smtClean="0"/>
              <a:t>つまり、最新の研究を知りたいなら論文がオススメ</a:t>
            </a:r>
            <a:endParaRPr lang="en-US" altLang="ja-JP" sz="5700" dirty="0"/>
          </a:p>
          <a:p>
            <a:pPr marL="0" indent="0">
              <a:buNone/>
            </a:pPr>
            <a:endParaRPr lang="en-US" altLang="ja-JP" sz="4300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50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314325"/>
            <a:ext cx="10439400" cy="1325563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文献整理とはなにか？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6600" y="1863724"/>
            <a:ext cx="10515600" cy="467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たとえば</a:t>
            </a:r>
            <a:r>
              <a:rPr lang="ja-JP" altLang="en-US" sz="4800" dirty="0" smtClean="0"/>
              <a:t>学問の分野ごとに</a:t>
            </a:r>
            <a:endParaRPr lang="en-US" altLang="ja-JP" sz="4800" dirty="0" smtClean="0"/>
          </a:p>
          <a:p>
            <a:pPr marL="0" indent="0">
              <a:buNone/>
            </a:pPr>
            <a:endParaRPr lang="en-US" altLang="ja-JP" sz="4800" dirty="0" smtClean="0"/>
          </a:p>
          <a:p>
            <a:pPr marL="0" indent="0">
              <a:buNone/>
            </a:pPr>
            <a:r>
              <a:rPr kumimoji="1" lang="ja-JP" altLang="en-US" sz="4800" dirty="0" smtClean="0"/>
              <a:t>自分の関心テーマごとに</a:t>
            </a:r>
            <a:endParaRPr kumimoji="1" lang="en-US" altLang="ja-JP" sz="4800" dirty="0" smtClean="0"/>
          </a:p>
          <a:p>
            <a:pPr marL="0" indent="0">
              <a:buNone/>
            </a:pP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整理</a:t>
            </a:r>
            <a:r>
              <a:rPr lang="ja-JP" altLang="en-US" sz="4800" dirty="0"/>
              <a:t>すること</a:t>
            </a:r>
            <a:endParaRPr kumimoji="1" lang="en-US" altLang="ja-JP" sz="4800" dirty="0" smtClean="0"/>
          </a:p>
          <a:p>
            <a:pPr marL="0" indent="0">
              <a:buNone/>
            </a:pPr>
            <a:endParaRPr lang="en-US" altLang="ja-JP" sz="4800" dirty="0"/>
          </a:p>
          <a:p>
            <a:pPr marL="0" indent="0">
              <a:buNone/>
            </a:pPr>
            <a:endParaRPr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11800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100" y="190501"/>
            <a:ext cx="10515600" cy="9017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文献</a:t>
            </a:r>
            <a:r>
              <a:rPr lang="ja-JP" altLang="en-US" dirty="0"/>
              <a:t>整理の</a:t>
            </a:r>
            <a:r>
              <a:rPr kumimoji="1" lang="ja-JP" altLang="en-US" dirty="0" smtClean="0"/>
              <a:t>メリット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88" y="1228724"/>
            <a:ext cx="7986715" cy="5324476"/>
          </a:xfrm>
        </p:spPr>
      </p:pic>
    </p:spTree>
    <p:extLst>
      <p:ext uri="{BB962C8B-B14F-4D97-AF65-F5344CB8AC3E}">
        <p14:creationId xmlns:p14="http://schemas.microsoft.com/office/powerpoint/2010/main" val="11137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800" dirty="0" smtClean="0"/>
              <a:t>整理術のメリットその１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4257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後が楽！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→レポートや卒論で参考文献の記載が　　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/>
              <a:t>　</a:t>
            </a:r>
            <a:r>
              <a:rPr lang="ja-JP" altLang="en-US" sz="4800" dirty="0" smtClean="0"/>
              <a:t>求められた場合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en-US" altLang="ja-JP" sz="4800" dirty="0"/>
              <a:t> </a:t>
            </a:r>
            <a:r>
              <a:rPr lang="en-US" altLang="ja-JP" sz="4800" dirty="0" smtClean="0"/>
              <a:t>   </a:t>
            </a:r>
            <a:r>
              <a:rPr lang="ja-JP" altLang="en-US" sz="4800" dirty="0" smtClean="0"/>
              <a:t>予めまとめたリストを貼るだけ！</a:t>
            </a:r>
            <a:endParaRPr lang="en-US" altLang="ja-JP" sz="4800" dirty="0"/>
          </a:p>
          <a:p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4222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5300" dirty="0" smtClean="0"/>
              <a:t>整理術メリットその２</a:t>
            </a:r>
            <a:r>
              <a:rPr lang="en-US" altLang="ja-JP" sz="5300" dirty="0" smtClean="0"/>
              <a:t/>
            </a:r>
            <a:br>
              <a:rPr lang="en-US" altLang="ja-JP" sz="5300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1950" y="2079625"/>
            <a:ext cx="114681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/>
              <a:t>授業の理解が進む！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政治学</a:t>
            </a:r>
            <a:r>
              <a:rPr lang="ja-JP" altLang="en-US" sz="4800" dirty="0"/>
              <a:t>、言語学、文化人類学</a:t>
            </a:r>
            <a:r>
              <a:rPr lang="en-US" altLang="ja-JP" sz="4800" dirty="0" err="1"/>
              <a:t>etc</a:t>
            </a:r>
            <a:r>
              <a:rPr lang="ja-JP" altLang="en-US" sz="4800" dirty="0"/>
              <a:t>・・</a:t>
            </a:r>
            <a:r>
              <a:rPr lang="ja-JP" altLang="en-US" sz="4800" dirty="0" smtClean="0"/>
              <a:t>・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　→各分野で読まなくて</a:t>
            </a:r>
            <a:r>
              <a:rPr lang="ja-JP" altLang="en-US" sz="4800" dirty="0"/>
              <a:t>はいけない本を</a:t>
            </a:r>
            <a:r>
              <a:rPr lang="ja-JP" altLang="en-US" sz="4800" dirty="0" smtClean="0"/>
              <a:t>並べ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ja-JP" altLang="en-US" sz="4800" dirty="0"/>
              <a:t>　 </a:t>
            </a:r>
            <a:r>
              <a:rPr lang="ja-JP" altLang="en-US" sz="4800" dirty="0" smtClean="0"/>
              <a:t>   </a:t>
            </a:r>
            <a:r>
              <a:rPr lang="ja-JP" altLang="en-US" sz="4800" dirty="0" err="1" smtClean="0"/>
              <a:t>るだけで</a:t>
            </a:r>
            <a:r>
              <a:rPr lang="ja-JP" altLang="en-US" sz="4800" dirty="0"/>
              <a:t>知識の整理ができる</a:t>
            </a:r>
            <a:endParaRPr lang="en-US" altLang="ja-JP" sz="4800" dirty="0"/>
          </a:p>
          <a:p>
            <a:pPr marL="0" indent="0">
              <a:buNone/>
            </a:pPr>
            <a:r>
              <a:rPr lang="en-US" altLang="ja-JP" sz="4800" dirty="0" smtClean="0"/>
              <a:t>EX</a:t>
            </a:r>
            <a:r>
              <a:rPr lang="en-US" altLang="ja-JP" sz="4800" dirty="0"/>
              <a:t>)</a:t>
            </a:r>
            <a:r>
              <a:rPr lang="ja-JP" altLang="en-US" sz="4800" dirty="0"/>
              <a:t>何を知るには何を読むべき</a:t>
            </a:r>
            <a:r>
              <a:rPr lang="ja-JP" altLang="en-US" sz="4800" dirty="0" smtClean="0"/>
              <a:t>かすぐ</a:t>
            </a:r>
            <a:r>
              <a:rPr lang="ja-JP" altLang="en-US" sz="4800" dirty="0"/>
              <a:t>わかる</a:t>
            </a:r>
            <a:endParaRPr lang="en-US" altLang="ja-JP" sz="4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4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558</TotalTime>
  <Words>290</Words>
  <Application>Microsoft Office PowerPoint</Application>
  <PresentationFormat>ワイド画面</PresentationFormat>
  <Paragraphs>87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Office テーマ</vt:lpstr>
      <vt:lpstr>文献の整理術 ―文献管理ソフトを使ってみよう―！</vt:lpstr>
      <vt:lpstr>自己紹介：うちかわ　たかふみ</vt:lpstr>
      <vt:lpstr>ガイダンスを始める前に</vt:lpstr>
      <vt:lpstr>文献とは何か？</vt:lpstr>
      <vt:lpstr>文献とはなにか</vt:lpstr>
      <vt:lpstr>文献整理とはなにか？</vt:lpstr>
      <vt:lpstr>文献整理のメリット</vt:lpstr>
      <vt:lpstr>整理術のメリットその１</vt:lpstr>
      <vt:lpstr> 整理術メリットその２ </vt:lpstr>
      <vt:lpstr>PowerPoint プレゼンテーション</vt:lpstr>
      <vt:lpstr>文献リストを作るためのツール</vt:lpstr>
      <vt:lpstr>MENDELEYとは</vt:lpstr>
      <vt:lpstr>MENDELEYを使った文献整理術</vt:lpstr>
      <vt:lpstr>実際にMENDELEYを使おう</vt:lpstr>
      <vt:lpstr>今日やることは３つです</vt:lpstr>
      <vt:lpstr>いかがでしたか？</vt:lpstr>
      <vt:lpstr>スマホのアプリとしてもダウンロードできます</vt:lpstr>
      <vt:lpstr>こちらからアプリのダウンロード画面に進めます</vt:lpstr>
      <vt:lpstr>学習相談デスク・多言語コンシェルジュ編「Mendeleyのすゝめ : 文献管理ソフトの活用術,  書誌情報追加編」を見ることが出来ます!</vt:lpstr>
      <vt:lpstr>わからないことがあればこの時間に来て下さい！</vt:lpstr>
      <vt:lpstr>ご清聴ありがとうございました！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自分で作る オリジナル参考文献リスト</dc:title>
  <dc:creator>KM</dc:creator>
  <cp:lastModifiedBy>staff</cp:lastModifiedBy>
  <cp:revision>37</cp:revision>
  <cp:lastPrinted>2018-05-01T08:19:35Z</cp:lastPrinted>
  <dcterms:created xsi:type="dcterms:W3CDTF">2018-04-17T08:18:55Z</dcterms:created>
  <dcterms:modified xsi:type="dcterms:W3CDTF">2018-05-15T08:43:01Z</dcterms:modified>
</cp:coreProperties>
</file>